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302" r:id="rId3"/>
    <p:sldId id="303" r:id="rId4"/>
    <p:sldId id="270" r:id="rId5"/>
    <p:sldId id="269" r:id="rId6"/>
    <p:sldId id="287" r:id="rId7"/>
    <p:sldId id="309" r:id="rId8"/>
    <p:sldId id="298" r:id="rId9"/>
    <p:sldId id="304" r:id="rId10"/>
    <p:sldId id="299" r:id="rId11"/>
    <p:sldId id="305" r:id="rId12"/>
    <p:sldId id="306" r:id="rId13"/>
    <p:sldId id="301" r:id="rId14"/>
    <p:sldId id="279" r:id="rId15"/>
    <p:sldId id="307" r:id="rId16"/>
    <p:sldId id="308" r:id="rId17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>
      <p:cViewPr varScale="1">
        <p:scale>
          <a:sx n="77" d="100"/>
          <a:sy n="77" d="100"/>
        </p:scale>
        <p:origin x="1637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FAE1D-0C66-4367-A0CA-4A8DBCAFF4B5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900"/>
            <a:ext cx="5486400" cy="3916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01FBA-4409-40F6-AFD9-22BAC28B4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380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A38-E420-4431-A8B9-068D1D72CAD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1E2CF5-2D7A-4F8F-A606-90D169FA8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A38-E420-4431-A8B9-068D1D72CAD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2CF5-2D7A-4F8F-A606-90D169FA8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A38-E420-4431-A8B9-068D1D72CAD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2CF5-2D7A-4F8F-A606-90D169FA8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A38-E420-4431-A8B9-068D1D72CAD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D1E2CF5-2D7A-4F8F-A606-90D169FA8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A38-E420-4431-A8B9-068D1D72CAD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2CF5-2D7A-4F8F-A606-90D169FA81F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A38-E420-4431-A8B9-068D1D72CAD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2CF5-2D7A-4F8F-A606-90D169FA8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A38-E420-4431-A8B9-068D1D72CAD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D1E2CF5-2D7A-4F8F-A606-90D169FA81F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A38-E420-4431-A8B9-068D1D72CAD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2CF5-2D7A-4F8F-A606-90D169FA8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A38-E420-4431-A8B9-068D1D72CAD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2CF5-2D7A-4F8F-A606-90D169FA8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A38-E420-4431-A8B9-068D1D72CAD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2CF5-2D7A-4F8F-A606-90D169FA81F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6CA38-E420-4431-A8B9-068D1D72CAD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E2CF5-2D7A-4F8F-A606-90D169FA81F6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836CA38-E420-4431-A8B9-068D1D72CAD4}" type="datetimeFigureOut">
              <a:rPr lang="ru-RU" smtClean="0"/>
              <a:t>27.11.2024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D1E2CF5-2D7A-4F8F-A606-90D169FA81F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631405" y="-97071"/>
            <a:ext cx="9882909" cy="7412181"/>
          </a:xfrm>
          <a:prstGeom prst="rect">
            <a:avLst/>
          </a:prstGeom>
          <a:pattFill prst="pct10">
            <a:fgClr>
              <a:schemeClr val="accent6">
                <a:lumMod val="60000"/>
                <a:lumOff val="40000"/>
              </a:schemeClr>
            </a:fgClr>
            <a:bgClr>
              <a:schemeClr val="bg1"/>
            </a:bgClr>
          </a:pattFill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0"/>
            <a:ext cx="8801100" cy="400506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5300" b="1" dirty="0">
                <a:solidFill>
                  <a:schemeClr val="tx1"/>
                </a:solidFill>
              </a:rPr>
            </a:br>
            <a:r>
              <a:rPr lang="ru-RU" sz="5300" b="1" dirty="0">
                <a:solidFill>
                  <a:schemeClr val="tx1"/>
                </a:solidFill>
              </a:rPr>
              <a:t>УРОК 	 РАЗВИТИЯ	 РЕЧИ</a:t>
            </a:r>
            <a:br>
              <a:rPr lang="ru-RU" sz="5300" b="1" dirty="0">
                <a:solidFill>
                  <a:schemeClr val="tx1"/>
                </a:solidFill>
              </a:rPr>
            </a:br>
            <a:r>
              <a:rPr lang="ru-RU" sz="5300" b="1" dirty="0">
                <a:solidFill>
                  <a:schemeClr val="tx1"/>
                </a:solidFill>
              </a:rPr>
              <a:t> 8 	КЛАСС</a:t>
            </a:r>
            <a:br>
              <a:rPr lang="ru-RU" sz="5300" b="1" dirty="0">
                <a:solidFill>
                  <a:schemeClr val="tx1"/>
                </a:solidFill>
              </a:rPr>
            </a:br>
            <a:br>
              <a:rPr lang="ru-RU" sz="5300" dirty="0"/>
            </a:br>
            <a:br>
              <a:rPr lang="ru-RU" sz="6000" dirty="0">
                <a:solidFill>
                  <a:srgbClr val="C00000"/>
                </a:solidFill>
              </a:rPr>
            </a:b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5445224"/>
            <a:ext cx="7992888" cy="1296144"/>
          </a:xfrm>
        </p:spPr>
        <p:txBody>
          <a:bodyPr>
            <a:normAutofit fontScale="92500" lnSpcReduction="20000"/>
          </a:bodyPr>
          <a:lstStyle/>
          <a:p>
            <a:r>
              <a:rPr lang="ru-RU" sz="1600" b="1" dirty="0">
                <a:solidFill>
                  <a:schemeClr val="tx1"/>
                </a:solidFill>
              </a:rPr>
              <a:t>Подготовила: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Учитель русского языка и литературы 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МБОУ «ПСОШ№1ПМО» 1 отделение-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Живчикова Лариса Геннадьевна</a:t>
            </a:r>
          </a:p>
          <a:p>
            <a:r>
              <a:rPr lang="ru-RU" sz="1600" b="1" dirty="0">
                <a:solidFill>
                  <a:schemeClr val="tx1"/>
                </a:solidFill>
              </a:rPr>
              <a:t>                                                      2024 год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361B2-7DFC-6E52-0A18-AB94AE785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34EDA7DD-C68F-A366-65CB-A36507C624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2736" y="24339"/>
            <a:ext cx="12313368" cy="6866057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585FFF-BA6D-BF75-295A-EF8A1201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420888"/>
            <a:ext cx="7470812" cy="648072"/>
          </a:xfrm>
        </p:spPr>
        <p:txBody>
          <a:bodyPr>
            <a:noAutofit/>
          </a:bodyPr>
          <a:lstStyle/>
          <a:p>
            <a:r>
              <a:rPr lang="ru-RU" sz="2800" dirty="0"/>
              <a:t>                   </a:t>
            </a:r>
            <a:br>
              <a:rPr lang="ru-RU" sz="2800" dirty="0"/>
            </a:br>
            <a:r>
              <a:rPr lang="ru-RU" sz="2800" dirty="0"/>
              <a:t>                 </a:t>
            </a:r>
            <a:br>
              <a:rPr lang="ru-RU" sz="2800" dirty="0"/>
            </a:b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               </a:t>
            </a:r>
            <a:br>
              <a:rPr lang="ru-RU" sz="2800" dirty="0"/>
            </a:br>
            <a:r>
              <a:rPr lang="ru-RU" sz="2800" dirty="0"/>
              <a:t>            Индивидуальная работа:</a:t>
            </a:r>
            <a:br>
              <a:rPr lang="ru-RU" sz="2800" dirty="0"/>
            </a:br>
            <a:br>
              <a:rPr lang="ru-RU" sz="2800" dirty="0"/>
            </a:br>
            <a:r>
              <a:rPr lang="ru-RU" sz="2400" dirty="0"/>
              <a:t>                       (Задание 3 из 4)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Перед вами текст. Внимательно прочитать. Выполнить задание на рабочем листе.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7235669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1E5876-896C-62C9-DF7B-D6DD057F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A316A4-81F7-BDB6-48D9-B0AA6414F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457200"/>
            <a:ext cx="8686800" cy="5943600"/>
          </a:xfrm>
        </p:spPr>
        <p:txBody>
          <a:bodyPr>
            <a:normAutofit fontScale="25000" lnSpcReduction="20000"/>
          </a:bodyPr>
          <a:lstStyle/>
          <a:p>
            <a:pPr marL="0" indent="0" algn="just" fontAlgn="base">
              <a:lnSpc>
                <a:spcPct val="106000"/>
              </a:lnSpc>
              <a:spcAft>
                <a:spcPts val="800"/>
              </a:spcAft>
              <a:buNone/>
            </a:pPr>
            <a:endParaRPr lang="ru-RU" sz="21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 fontAlgn="base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21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</a:t>
            </a:r>
            <a:r>
              <a:rPr lang="ru-RU" sz="6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ВОЛОНТЕРСКИЕ НАПРАВЛЕНИЯ</a:t>
            </a:r>
          </a:p>
          <a:p>
            <a:pPr marL="0" indent="0" algn="just" fontAlgn="base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49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  <a:endParaRPr lang="ru-RU" sz="4900" u="sng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6000"/>
              </a:lnSpc>
              <a:spcAft>
                <a:spcPts val="800"/>
              </a:spcAft>
            </a:pPr>
            <a:r>
              <a:rPr lang="ru-RU" sz="640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4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b="1" i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социальное</a:t>
            </a:r>
            <a:r>
              <a:rPr lang="ru-RU" sz="6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(помощь таким социальным категориям граждан как: пожилые люди, беспризорные дети, бездомные, люди с ограниченными возможностями (инвалиды), детским домам, беженцам, помощь животным, добровольная помощь зоопаркам и заповедникам).</a:t>
            </a:r>
            <a:endParaRPr lang="ru-RU" sz="6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6000"/>
              </a:lnSpc>
              <a:spcAft>
                <a:spcPts val="800"/>
              </a:spcAft>
            </a:pPr>
            <a:r>
              <a:rPr lang="ru-RU" sz="6400" b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400" b="1" i="1" u="sng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экологическое</a:t>
            </a:r>
            <a:r>
              <a:rPr lang="ru-RU" sz="6400" i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6400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уборка мусора и загрязнений, посадка цветов, газонов, кустов и деревьев).</a:t>
            </a:r>
            <a:endParaRPr lang="ru-RU" sz="6400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6000"/>
              </a:lnSpc>
              <a:spcAft>
                <a:spcPts val="800"/>
              </a:spcAft>
            </a:pPr>
            <a:r>
              <a:rPr lang="ru-RU" sz="6400" b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400" b="1" i="1" u="sng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патриотическое</a:t>
            </a:r>
            <a:r>
              <a:rPr lang="ru-RU" sz="64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(оказывают регулярную помощь инвалидам, ветеранам, благоустраивают памятные места и воинские захоронения,  помогают в реализации крупных мероприятий таких как Парад Победы, шествие Бессмертного Полка, патриотические акции, работают в архивах, помогая в восстановлении истории семей).</a:t>
            </a:r>
            <a:endParaRPr lang="ru-RU" sz="6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6000"/>
              </a:lnSpc>
              <a:spcAft>
                <a:spcPts val="800"/>
              </a:spcAft>
            </a:pPr>
            <a:r>
              <a:rPr lang="ru-RU" sz="6400" b="1" u="sng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6400" b="1" i="1" u="sng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спортивное</a:t>
            </a:r>
            <a:r>
              <a:rPr lang="ru-RU" sz="6400" dirty="0">
                <a:solidFill>
                  <a:schemeClr val="bg2">
                    <a:lumMod val="2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(участвовать в подготовке спортивных объектов к проведению соревнований и праздников; работать в зоне проведения соревнований и в зонах, предназначенных для спортсменов; следить за безопасностью на мероприятиях; обеспечивать спортсменов, друзей, зрителей и болельщиков самой актуальной информацией о мероприятиях; взаимодействовать с судьями и организаторами).</a:t>
            </a:r>
            <a:endParaRPr lang="ru-RU" sz="6400" dirty="0">
              <a:solidFill>
                <a:schemeClr val="bg2">
                  <a:lumMod val="2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base">
              <a:lnSpc>
                <a:spcPct val="106000"/>
              </a:lnSpc>
              <a:spcAft>
                <a:spcPts val="800"/>
              </a:spcAft>
            </a:pPr>
            <a:r>
              <a:rPr lang="ru-RU" sz="6400" b="1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6400" b="1" i="1" u="sng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культурное</a:t>
            </a:r>
            <a:r>
              <a:rPr lang="ru-RU" sz="6400" dirty="0">
                <a:solidFill>
                  <a:srgbClr val="000000"/>
                </a:solidFill>
                <a:effectLst/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(сохранение культурного наследия, восстановление памятников истории и культуры; краеведение и туристические маршруты, сохранение и продвижение старинных ремесел и промыслов; археология).</a:t>
            </a:r>
            <a:endParaRPr lang="ru-RU" sz="6400" dirty="0">
              <a:effectLst/>
              <a:highlight>
                <a:srgbClr val="00FFFF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6000"/>
              </a:lnSpc>
              <a:spcAft>
                <a:spcPts val="800"/>
              </a:spcAft>
              <a:buNone/>
            </a:pPr>
            <a:r>
              <a:rPr lang="ru-RU" sz="55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35649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1A6C3-E17A-B39B-21A5-7D0308C39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5DD08D0-ADA1-D002-A712-5EC0FCF97C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8640"/>
            <a:ext cx="8686800" cy="6552728"/>
          </a:xfrm>
        </p:spPr>
      </p:pic>
    </p:spTree>
    <p:extLst>
      <p:ext uri="{BB962C8B-B14F-4D97-AF65-F5344CB8AC3E}">
        <p14:creationId xmlns:p14="http://schemas.microsoft.com/office/powerpoint/2010/main" val="259716876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82C65-74A4-5B78-60B0-1C8F2D2B6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5C609A-B710-0392-E1E2-F0DB521C9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s://cdn2.arhivurokov.ru/multiurok/html/2018/01/08/s_5a5369e636012/img_s790291_1_13.jpg">
            <a:extLst>
              <a:ext uri="{FF2B5EF4-FFF2-40B4-BE49-F238E27FC236}">
                <a16:creationId xmlns:a16="http://schemas.microsoft.com/office/drawing/2014/main" id="{B069D963-E7A9-C727-8753-9833B0498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707" y="0"/>
            <a:ext cx="9173414" cy="62241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3303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99392"/>
            <a:ext cx="11166855" cy="865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        Домашнее задание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95400"/>
            <a:ext cx="8712968" cy="47847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2400" b="1" dirty="0">
                <a:solidFill>
                  <a:schemeClr val="tx1"/>
                </a:solidFill>
              </a:rPr>
              <a:t>                 </a:t>
            </a:r>
            <a:r>
              <a:rPr lang="ru-RU" sz="2800" b="1" dirty="0">
                <a:solidFill>
                  <a:schemeClr val="tx1"/>
                </a:solidFill>
              </a:rPr>
              <a:t>Написать деловую характеристику на своего</a:t>
            </a:r>
          </a:p>
          <a:p>
            <a:pPr marL="0" indent="0">
              <a:buNone/>
            </a:pPr>
            <a:r>
              <a:rPr lang="ru-RU" sz="2800" b="1" dirty="0">
                <a:solidFill>
                  <a:schemeClr val="tx1"/>
                </a:solidFill>
              </a:rPr>
              <a:t>                       одноклассника, друга, знакомого.</a:t>
            </a:r>
          </a:p>
          <a:p>
            <a:pPr marL="0" indent="0">
              <a:buNone/>
            </a:pP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013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0C6CC-C6FA-AFD2-E0A5-0B5C96141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</p:spPr>
        <p:txBody>
          <a:bodyPr>
            <a:normAutofit/>
          </a:bodyPr>
          <a:lstStyle/>
          <a:p>
            <a:r>
              <a:rPr lang="ru-RU" sz="2000" b="1" i="1">
                <a:solidFill>
                  <a:srgbClr val="FF0000"/>
                </a:solidFill>
                <a:latin typeface="Georgia Pro Cond Black" panose="02040A06050405020203" pitchFamily="18" charset="0"/>
              </a:rPr>
              <a:t>                   Ребята</a:t>
            </a:r>
            <a:r>
              <a:rPr lang="ru-RU" sz="2000" b="1" i="1" dirty="0">
                <a:solidFill>
                  <a:srgbClr val="FF0000"/>
                </a:solidFill>
                <a:latin typeface="Georgia Pro Cond Black" panose="02040A06050405020203" pitchFamily="18" charset="0"/>
              </a:rPr>
              <a:t>, Пускай ваши характеристики </a:t>
            </a:r>
            <a:br>
              <a:rPr lang="ru-RU" sz="2000" b="1" i="1" dirty="0">
                <a:solidFill>
                  <a:srgbClr val="FF0000"/>
                </a:solidFill>
                <a:latin typeface="Georgia Pro Cond Black" panose="02040A06050405020203" pitchFamily="18" charset="0"/>
              </a:rPr>
            </a:br>
            <a:r>
              <a:rPr lang="ru-RU" sz="2000" b="1" i="1">
                <a:solidFill>
                  <a:srgbClr val="FF0000"/>
                </a:solidFill>
                <a:latin typeface="Georgia Pro Cond Black" panose="02040A06050405020203" pitchFamily="18" charset="0"/>
              </a:rPr>
              <a:t>                будут </a:t>
            </a:r>
            <a:r>
              <a:rPr lang="ru-RU" sz="2000" b="1" i="1" dirty="0">
                <a:solidFill>
                  <a:srgbClr val="FF0000"/>
                </a:solidFill>
                <a:latin typeface="Georgia Pro Cond Black" panose="02040A06050405020203" pitchFamily="18" charset="0"/>
              </a:rPr>
              <a:t>всегда </a:t>
            </a:r>
            <a:r>
              <a:rPr lang="ru-RU" sz="2000" b="1" i="1">
                <a:solidFill>
                  <a:srgbClr val="FF0000"/>
                </a:solidFill>
                <a:latin typeface="Georgia Pro Cond Black" panose="02040A06050405020203" pitchFamily="18" charset="0"/>
              </a:rPr>
              <a:t>только положительными!!!</a:t>
            </a:r>
            <a:endParaRPr lang="ru-RU" sz="2000" b="1" i="1" dirty="0">
              <a:solidFill>
                <a:srgbClr val="FF0000"/>
              </a:solidFill>
              <a:latin typeface="Georgia Pro Cond Black" panose="02040A06050405020203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9A748F8-22CA-36B7-05BE-DCB2C76A0B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11" y="1700808"/>
            <a:ext cx="8839199" cy="4563888"/>
          </a:xfrm>
        </p:spPr>
      </p:pic>
    </p:spTree>
    <p:extLst>
      <p:ext uri="{BB962C8B-B14F-4D97-AF65-F5344CB8AC3E}">
        <p14:creationId xmlns:p14="http://schemas.microsoft.com/office/powerpoint/2010/main" val="342852638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A9A8CE-516F-84C9-D05E-B04626804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</a:t>
            </a:r>
            <a:r>
              <a:rPr lang="ru-RU" b="1" i="1" dirty="0">
                <a:solidFill>
                  <a:srgbClr val="FF0000"/>
                </a:solidFill>
              </a:rPr>
              <a:t>Спасибо за урок!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E0C7A9B-FAD1-5A4D-927D-11FECCA518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8839199" cy="5562600"/>
          </a:xfrm>
        </p:spPr>
      </p:pic>
    </p:spTree>
    <p:extLst>
      <p:ext uri="{BB962C8B-B14F-4D97-AF65-F5344CB8AC3E}">
        <p14:creationId xmlns:p14="http://schemas.microsoft.com/office/powerpoint/2010/main" val="35886144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90A132-15AF-C8B5-5D04-A453AB941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CD60234-66E6-F356-AE81-6A0EBD2E4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6632"/>
            <a:ext cx="8991600" cy="6858000"/>
          </a:xfrm>
        </p:spPr>
      </p:pic>
    </p:spTree>
    <p:extLst>
      <p:ext uri="{BB962C8B-B14F-4D97-AF65-F5344CB8AC3E}">
        <p14:creationId xmlns:p14="http://schemas.microsoft.com/office/powerpoint/2010/main" val="230848313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B41BDC-F274-5736-57E8-7EB5DDB53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B364B0D-2D79-3419-1EFF-7A9928BCD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33670"/>
            <a:ext cx="8686800" cy="6264696"/>
          </a:xfrm>
        </p:spPr>
      </p:pic>
    </p:spTree>
    <p:extLst>
      <p:ext uri="{BB962C8B-B14F-4D97-AF65-F5344CB8AC3E}">
        <p14:creationId xmlns:p14="http://schemas.microsoft.com/office/powerpoint/2010/main" val="17478053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72363" y="-32850"/>
            <a:ext cx="10280428" cy="771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7395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171405"/>
          </a:xfrm>
        </p:spPr>
        <p:txBody>
          <a:bodyPr>
            <a:noAutofit/>
          </a:bodyPr>
          <a:lstStyle/>
          <a:p>
            <a:pPr marR="0" lvl="0" indent="0" algn="just" defTabSz="914400" rtl="0" eaLnBrk="1" fontAlgn="auto" latinLnBrk="0" hangingPunct="1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F0A22E"/>
              </a:buClr>
              <a:buSzPct val="70000"/>
              <a:buNone/>
              <a:tabLst/>
              <a:defRPr/>
            </a:pPr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Franklin Gothic Book" panose="020B0503020102020204" pitchFamily="34" charset="0"/>
              </a:rPr>
              <a:t>…..-ученица 8 класса. Зарекомендовала себя как старательная, ответственная, настойчивая ученица. Большой интерес проявляет в изучении гуманитарных дисциплин. На уроках всегда внимательна, активна, добросовестно готовит домашние задания, помогает товарищам в подготовке к урокам. </a:t>
            </a:r>
            <a:r>
              <a:rPr kumimoji="0" lang="ru-RU" sz="2800" b="1" i="1" u="none" strike="noStrike" kern="0" cap="none" spc="0" normalizeH="0" baseline="0" noProof="0" dirty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 участвует в общественной жизни школы, района.  Неоднократно была награждена грамотами и дипломами за призовые места.</a:t>
            </a:r>
            <a:endParaRPr kumimoji="0" lang="ru-RU" sz="2800" b="1" i="1" u="none" strike="noStrike" kern="100" cap="none" spc="0" normalizeH="0" baseline="0" noProof="0" dirty="0">
              <a:ln>
                <a:noFill/>
              </a:ln>
              <a:solidFill>
                <a:srgbClr val="4E3B30"/>
              </a:solidFill>
              <a:effectLst/>
              <a:uLnTx/>
              <a:uFillTx/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200" kern="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77446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1135808"/>
            <a:ext cx="11711964" cy="881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172819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br>
              <a:rPr lang="ru-RU" b="1" i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ХАРАКТЕРИСТИКА ЧЕЛОВЕКА</a:t>
            </a:r>
            <a:br>
              <a:rPr lang="ru-RU" b="1" i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b="1" i="1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375" y="1556792"/>
            <a:ext cx="8991600" cy="45233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4000" b="1" i="1" u="sng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Характеристика</a:t>
            </a:r>
            <a:r>
              <a:rPr lang="ru-RU" sz="4000" b="1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 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- 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1) описание характерных, отличительных  качеств, свойств и черт кого или чего – </a:t>
            </a:r>
            <a:r>
              <a:rPr lang="ru-RU" sz="3600" b="1" i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нибудь</a:t>
            </a: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2)Официальный документ с отзывом о служебной, общественной деятельности кого-нибудь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(Словарь Ожегова)</a:t>
            </a:r>
          </a:p>
        </p:txBody>
      </p:sp>
    </p:spTree>
    <p:extLst>
      <p:ext uri="{BB962C8B-B14F-4D97-AF65-F5344CB8AC3E}">
        <p14:creationId xmlns:p14="http://schemas.microsoft.com/office/powerpoint/2010/main" val="9302915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fon-dlya-prezentacii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9587"/>
            <a:ext cx="10533874" cy="847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243408"/>
            <a:ext cx="8686800" cy="10801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9736" y="332656"/>
            <a:ext cx="8686800" cy="6336704"/>
          </a:xfrm>
        </p:spPr>
        <p:txBody>
          <a:bodyPr>
            <a:noAutofit/>
          </a:bodyPr>
          <a:lstStyle/>
          <a:p>
            <a:pPr lvl="0" indent="0" algn="just">
              <a:lnSpc>
                <a:spcPct val="107000"/>
              </a:lnSpc>
              <a:spcAft>
                <a:spcPts val="800"/>
              </a:spcAft>
              <a:buClr>
                <a:srgbClr val="F0A22E"/>
              </a:buClr>
              <a:buNone/>
              <a:defRPr/>
            </a:pPr>
            <a:r>
              <a:rPr lang="ru-RU" sz="3600" i="1" dirty="0">
                <a:solidFill>
                  <a:schemeClr val="tx2">
                    <a:lumMod val="50000"/>
                  </a:schemeClr>
                </a:solidFill>
              </a:rPr>
              <a:t>…..-</a:t>
            </a:r>
            <a:r>
              <a:rPr lang="ru-RU" sz="2800" b="1" i="1" dirty="0">
                <a:solidFill>
                  <a:srgbClr val="4E3B30">
                    <a:lumMod val="50000"/>
                  </a:srgbClr>
                </a:solidFill>
                <a:latin typeface="Franklin Gothic Book" panose="020B0503020102020204" pitchFamily="34" charset="0"/>
              </a:rPr>
              <a:t>ученица 8 класса. Зарекомендовала себя как старательная, ответственная, настойчивая ученица. Большой интерес проявляет в изучении гуманитарных дисциплин. На уроках всегда внимательна, активна, добросовестно готовит домашние задания, помогает товарищам в подготовке к урокам. </a:t>
            </a:r>
            <a:r>
              <a:rPr lang="ru-RU" sz="2800" b="1" i="1" kern="0" dirty="0">
                <a:solidFill>
                  <a:srgbClr val="4E3B30"/>
                </a:solidFill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Активно участвует в общественной жизни школы, района.  Неоднократно была награждена грамотами и дипломами за призовые места.</a:t>
            </a:r>
            <a:endParaRPr lang="ru-RU" sz="2800" b="1" i="1" kern="100" dirty="0">
              <a:solidFill>
                <a:srgbClr val="4E3B30"/>
              </a:solidFill>
              <a:latin typeface="Franklin Gothic Book" panose="020B0503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sz="3600" b="1" i="1" dirty="0">
                <a:solidFill>
                  <a:schemeClr val="tx2">
                    <a:lumMod val="50000"/>
                  </a:schemeClr>
                </a:solidFill>
              </a:rPr>
              <a:t>            </a:t>
            </a:r>
            <a:r>
              <a:rPr lang="ru-RU" sz="3600" b="1" i="1" dirty="0">
                <a:solidFill>
                  <a:srgbClr val="FF0000"/>
                </a:solidFill>
              </a:rPr>
              <a:t>Деловая  характеристика ученика</a:t>
            </a:r>
          </a:p>
        </p:txBody>
      </p:sp>
    </p:spTree>
    <p:extLst>
      <p:ext uri="{BB962C8B-B14F-4D97-AF65-F5344CB8AC3E}">
        <p14:creationId xmlns:p14="http://schemas.microsoft.com/office/powerpoint/2010/main" val="27592058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EFA61B-D6EA-1AF5-EA5D-752C8A16D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/>
              <a:t>  отличительные признаки деловой характеристики: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40D137-ADE8-9F0E-07A8-690D64366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9952" y="1124744"/>
            <a:ext cx="4851648" cy="5544616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b="1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трудолюбие</a:t>
            </a:r>
            <a:endParaRPr lang="ru-RU" sz="1800" b="1" i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адекватная самооценка</a:t>
            </a:r>
            <a:endParaRPr lang="ru-RU" sz="1800" b="1" i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вежливость</a:t>
            </a:r>
            <a:endParaRPr lang="ru-RU" sz="1800" b="1" i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великодушие</a:t>
            </a:r>
            <a:endParaRPr lang="ru-RU" sz="1800" b="1" i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коммуникабельность</a:t>
            </a:r>
            <a:endParaRPr lang="ru-RU" sz="1800" b="1" i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дисциплинированность</a:t>
            </a:r>
            <a:endParaRPr lang="ru-RU" sz="1800" b="1" i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ответственность</a:t>
            </a:r>
            <a:endParaRPr lang="ru-RU" sz="1800" b="1" i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целеустремленность</a:t>
            </a:r>
            <a:endParaRPr lang="ru-RU" sz="1800" b="1" i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порядочность</a:t>
            </a:r>
            <a:endParaRPr lang="ru-RU" sz="1800" b="1" i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креативность</a:t>
            </a:r>
            <a:endParaRPr lang="ru-RU" sz="1800" b="1" i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8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стрессоустойчивость</a:t>
            </a:r>
            <a:endParaRPr lang="ru-RU" sz="1800" b="1" i="1" kern="1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kern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стремление к развитию</a:t>
            </a:r>
            <a:endParaRPr lang="ru-RU" sz="1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661D2D5B-D5AF-FF9C-E72B-56E695C25C17}"/>
              </a:ext>
            </a:extLst>
          </p:cNvPr>
          <p:cNvSpPr/>
          <p:nvPr/>
        </p:nvSpPr>
        <p:spPr>
          <a:xfrm>
            <a:off x="611560" y="1295400"/>
            <a:ext cx="2520280" cy="134151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7B8865FC-33EB-C6F4-F5D0-FF158ECA31C5}"/>
              </a:ext>
            </a:extLst>
          </p:cNvPr>
          <p:cNvSpPr/>
          <p:nvPr/>
        </p:nvSpPr>
        <p:spPr>
          <a:xfrm>
            <a:off x="611560" y="3212976"/>
            <a:ext cx="2520280" cy="136815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4A443CE6-05E7-4BEB-6D8D-7E624986A5EE}"/>
              </a:ext>
            </a:extLst>
          </p:cNvPr>
          <p:cNvSpPr/>
          <p:nvPr/>
        </p:nvSpPr>
        <p:spPr>
          <a:xfrm>
            <a:off x="653864" y="5013176"/>
            <a:ext cx="2477976" cy="138762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0750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EB7CAAA2-137F-DC9C-E615-EC645E109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8720" y="-8057"/>
            <a:ext cx="12313368" cy="6866057"/>
          </a:xfr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118CA86-336E-6217-4A15-528CDBC65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9927FD8-C3FF-BD4C-0F13-40546124EE78}"/>
              </a:ext>
            </a:extLst>
          </p:cNvPr>
          <p:cNvSpPr txBox="1">
            <a:spLocks/>
          </p:cNvSpPr>
          <p:nvPr/>
        </p:nvSpPr>
        <p:spPr>
          <a:xfrm>
            <a:off x="1115616" y="2420888"/>
            <a:ext cx="7470812" cy="648072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/>
              <a:t>                  </a:t>
            </a:r>
          </a:p>
          <a:p>
            <a:r>
              <a:rPr lang="ru-RU" sz="2800" dirty="0"/>
              <a:t>             </a:t>
            </a:r>
          </a:p>
          <a:p>
            <a:endParaRPr lang="ru-RU" sz="2800" dirty="0"/>
          </a:p>
          <a:p>
            <a:r>
              <a:rPr lang="ru-RU" sz="2800" dirty="0"/>
              <a:t>              Работа в группах</a:t>
            </a:r>
          </a:p>
          <a:p>
            <a:r>
              <a:rPr lang="ru-RU" sz="2800" dirty="0"/>
              <a:t>:</a:t>
            </a:r>
            <a:br>
              <a:rPr lang="ru-RU" sz="2800" dirty="0"/>
            </a:br>
            <a:r>
              <a:rPr lang="ru-RU" sz="2800" dirty="0"/>
              <a:t>     Перед вами фрагменты текстов.        Определите, в каком (-их) фрагменте </a:t>
            </a:r>
          </a:p>
          <a:p>
            <a:r>
              <a:rPr lang="ru-RU" sz="2800" dirty="0"/>
              <a:t>    (-ах) представлена деловая </a:t>
            </a:r>
          </a:p>
          <a:p>
            <a:r>
              <a:rPr lang="ru-RU" sz="2800" dirty="0"/>
              <a:t>       характеристика человека?</a:t>
            </a:r>
            <a:r>
              <a:rPr lang="ru-RU" sz="2400" dirty="0"/>
              <a:t>       </a:t>
            </a:r>
            <a:endParaRPr lang="ru-RU" sz="2800" dirty="0"/>
          </a:p>
          <a:p>
            <a:br>
              <a:rPr lang="ru-RU" sz="2800" dirty="0"/>
            </a:br>
            <a:r>
              <a:rPr lang="ru-RU" sz="2800" dirty="0"/>
              <a:t>               (Задание 2 из 4)</a:t>
            </a:r>
          </a:p>
        </p:txBody>
      </p:sp>
    </p:spTree>
    <p:extLst>
      <p:ext uri="{BB962C8B-B14F-4D97-AF65-F5344CB8AC3E}">
        <p14:creationId xmlns:p14="http://schemas.microsoft.com/office/powerpoint/2010/main" val="315801218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5BEB44-246A-CC9C-AD1B-9B2DDB607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F68E5CD-03E1-A281-2FF8-338070DE8B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686800" cy="6212160"/>
          </a:xfrm>
        </p:spPr>
      </p:pic>
    </p:spTree>
    <p:extLst>
      <p:ext uri="{BB962C8B-B14F-4D97-AF65-F5344CB8AC3E}">
        <p14:creationId xmlns:p14="http://schemas.microsoft.com/office/powerpoint/2010/main" val="42250380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2902</TotalTime>
  <Words>528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Calibri</vt:lpstr>
      <vt:lpstr>Franklin Gothic Book</vt:lpstr>
      <vt:lpstr>Franklin Gothic Medium</vt:lpstr>
      <vt:lpstr>Georgia Pro Cond Black</vt:lpstr>
      <vt:lpstr>Times New Roman</vt:lpstr>
      <vt:lpstr>Wingdings 2</vt:lpstr>
      <vt:lpstr>Трек</vt:lpstr>
      <vt:lpstr> УРОК   РАЗВИТИЯ  РЕЧИ  8  КЛАСС   </vt:lpstr>
      <vt:lpstr>Презентация PowerPoint</vt:lpstr>
      <vt:lpstr>Презентация PowerPoint</vt:lpstr>
      <vt:lpstr>Презентация PowerPoint</vt:lpstr>
      <vt:lpstr>  ХАРАКТЕРИСТИКА ЧЕЛОВЕКА  </vt:lpstr>
      <vt:lpstr>Презентация PowerPoint</vt:lpstr>
      <vt:lpstr>  отличительные признаки деловой характеристики:</vt:lpstr>
      <vt:lpstr>Презентация PowerPoint</vt:lpstr>
      <vt:lpstr>Презентация PowerPoint</vt:lpstr>
      <vt:lpstr>                                                                    Индивидуальная работа:                         (Задание 3 из 4)  Перед вами текст. Внимательно прочитать. Выполнить задание на рабочем листе.    </vt:lpstr>
      <vt:lpstr>Презентация PowerPoint</vt:lpstr>
      <vt:lpstr>Презентация PowerPoint</vt:lpstr>
      <vt:lpstr>Презентация PowerPoint</vt:lpstr>
      <vt:lpstr>        Домашнее задание</vt:lpstr>
      <vt:lpstr>                   Ребята, Пускай ваши характеристики                  будут всегда только положительными!!!</vt:lpstr>
      <vt:lpstr>                   Спасибо за урок!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</dc:creator>
  <cp:lastModifiedBy>Лариса Живчикова</cp:lastModifiedBy>
  <cp:revision>111</cp:revision>
  <cp:lastPrinted>2017-11-30T18:55:55Z</cp:lastPrinted>
  <dcterms:created xsi:type="dcterms:W3CDTF">2014-11-27T11:35:22Z</dcterms:created>
  <dcterms:modified xsi:type="dcterms:W3CDTF">2024-11-27T07:40:07Z</dcterms:modified>
</cp:coreProperties>
</file>