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6" r:id="rId3"/>
    <p:sldId id="270" r:id="rId4"/>
    <p:sldId id="271" r:id="rId5"/>
    <p:sldId id="274" r:id="rId6"/>
    <p:sldId id="272" r:id="rId7"/>
    <p:sldId id="269" r:id="rId8"/>
    <p:sldId id="279" r:id="rId9"/>
    <p:sldId id="273" r:id="rId10"/>
    <p:sldId id="275" r:id="rId11"/>
    <p:sldId id="268" r:id="rId12"/>
    <p:sldId id="276" r:id="rId13"/>
    <p:sldId id="283" r:id="rId14"/>
    <p:sldId id="284" r:id="rId15"/>
    <p:sldId id="280" r:id="rId16"/>
    <p:sldId id="282" r:id="rId17"/>
    <p:sldId id="286" r:id="rId18"/>
    <p:sldId id="281" r:id="rId19"/>
    <p:sldId id="285" r:id="rId20"/>
    <p:sldId id="277" r:id="rId21"/>
    <p:sldId id="278" r:id="rId22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1104" y="-2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12642" y="255473"/>
            <a:ext cx="4966715" cy="512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1F5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C605E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C605E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1" i="0">
                <a:solidFill>
                  <a:srgbClr val="3C605E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19805" y="178384"/>
            <a:ext cx="5152389" cy="468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1" i="0">
                <a:solidFill>
                  <a:srgbClr val="3C605E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4976" y="1419225"/>
            <a:ext cx="10535285" cy="458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6;&#1086;&#1084;\Desktop\&#1084;&#1086;&#1090;&#1080;&#1074;&#1072;&#1094;&#1080;&#1103;%20&#1074;&#1099;&#1089;&#1090;&#1091;&#1087;&#1083;&#1077;&#1085;&#1080;&#1077;%20&#1089;&#1077;&#1084;&#1080;&#1085;&#1072;&#1088;%2031.10.2024\Uspokaivayushhaya_muzyka_-_Muzyka_relaks_b128f0d205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52600" y="304800"/>
            <a:ext cx="10210800" cy="12824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40"/>
              </a:spcBef>
            </a:pPr>
            <a:r>
              <a:rPr lang="ru-RU" sz="2000" b="1" spc="-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2000" b="1" spc="-5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униципальное</a:t>
            </a:r>
            <a:r>
              <a:rPr sz="2000" b="1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бюджетное</a:t>
            </a:r>
            <a:r>
              <a:rPr sz="2000" b="1" spc="5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общеобразовательное</a:t>
            </a:r>
            <a:r>
              <a:rPr sz="2000" b="1" spc="12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  <a:r>
              <a:rPr sz="2000" b="1" spc="-434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"Гимназия</a:t>
            </a:r>
            <a:r>
              <a:rPr sz="2000" b="1" spc="-15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sz="2000" b="1" spc="1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spc="10" dirty="0" smtClean="0">
              <a:solidFill>
                <a:srgbClr val="3C605E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spcBef>
                <a:spcPts val="140"/>
              </a:spcBef>
            </a:pPr>
            <a:r>
              <a:rPr sz="2000" b="1" spc="-5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sz="2000" b="1" spc="-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000" b="1" spc="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4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Героя</a:t>
            </a:r>
            <a:r>
              <a:rPr sz="2000" b="1" spc="3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2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Советского</a:t>
            </a:r>
            <a:r>
              <a:rPr sz="2000" b="1" spc="6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Союза</a:t>
            </a:r>
            <a:r>
              <a:rPr sz="2000" b="1" spc="1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Ю.</a:t>
            </a:r>
            <a:r>
              <a:rPr sz="2000" b="1" spc="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5" dirty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sz="2000" b="1" spc="-5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sz="2000" b="1" spc="5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3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Гагарина</a:t>
            </a:r>
            <a:endParaRPr lang="ru-RU" sz="2000" b="1" spc="-30" dirty="0" smtClean="0">
              <a:solidFill>
                <a:srgbClr val="3C605E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spcBef>
                <a:spcPts val="140"/>
              </a:spcBef>
            </a:pPr>
            <a:r>
              <a:rPr lang="ru-RU" sz="2000" b="1" spc="-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b="1" spc="-1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000" b="1" spc="70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  <a:r>
              <a:rPr lang="ru-RU" sz="2000" b="1" spc="4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pc="-15" dirty="0" smtClean="0">
                <a:solidFill>
                  <a:srgbClr val="3C605E"/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spcBef>
                <a:spcPts val="140"/>
              </a:spcBef>
            </a:pPr>
            <a:endParaRPr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200" y="3810000"/>
            <a:ext cx="861060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59690">
              <a:lnSpc>
                <a:spcPct val="100000"/>
              </a:lnSpc>
            </a:pPr>
            <a:endParaRPr sz="28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Times New Roman"/>
              <a:cs typeface="Times New Roman"/>
            </a:endParaRPr>
          </a:p>
          <a:p>
            <a:pPr marL="59690" marR="1429385">
              <a:lnSpc>
                <a:spcPct val="100000"/>
              </a:lnSpc>
            </a:pPr>
            <a:r>
              <a:rPr sz="20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Конюшняя</a:t>
            </a:r>
            <a:r>
              <a:rPr sz="2000" b="1" spc="-2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>
                <a:solidFill>
                  <a:srgbClr val="001F5F"/>
                </a:solidFill>
                <a:latin typeface="Times New Roman"/>
                <a:cs typeface="Times New Roman"/>
              </a:rPr>
              <a:t>Светлана</a:t>
            </a:r>
            <a:r>
              <a:rPr sz="2000" b="1" spc="-7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5" smtClean="0">
                <a:solidFill>
                  <a:srgbClr val="001F5F"/>
                </a:solidFill>
                <a:latin typeface="Times New Roman"/>
                <a:cs typeface="Times New Roman"/>
              </a:rPr>
              <a:t>Владимировна</a:t>
            </a:r>
            <a:r>
              <a:rPr lang="ru-RU" sz="2000" b="1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,</a:t>
            </a:r>
            <a:r>
              <a:rPr sz="2000" b="1" spc="-5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484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endParaRPr lang="ru-RU" sz="2000" b="1" spc="-484" dirty="0" smtClean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L="59690" marR="1429385">
              <a:lnSpc>
                <a:spcPct val="100000"/>
              </a:lnSpc>
            </a:pPr>
            <a:r>
              <a:rPr sz="2000" b="1" spc="5" smtClean="0">
                <a:solidFill>
                  <a:srgbClr val="001F5F"/>
                </a:solidFill>
                <a:latin typeface="Times New Roman"/>
                <a:cs typeface="Times New Roman"/>
              </a:rPr>
              <a:t>учитель</a:t>
            </a:r>
            <a:r>
              <a:rPr sz="2000" b="1" spc="-45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5">
                <a:solidFill>
                  <a:srgbClr val="001F5F"/>
                </a:solidFill>
                <a:latin typeface="Times New Roman"/>
                <a:cs typeface="Times New Roman"/>
              </a:rPr>
              <a:t>английского</a:t>
            </a:r>
            <a:r>
              <a:rPr sz="2000" b="1" spc="-4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000" b="1" spc="-10" smtClean="0">
                <a:solidFill>
                  <a:srgbClr val="001F5F"/>
                </a:solidFill>
                <a:latin typeface="Times New Roman"/>
                <a:cs typeface="Times New Roman"/>
              </a:rPr>
              <a:t>языка</a:t>
            </a:r>
            <a:endParaRPr lang="ru-RU" spc="-30" dirty="0" smtClean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R="559435" algn="r">
              <a:lnSpc>
                <a:spcPct val="100000"/>
              </a:lnSpc>
              <a:spcBef>
                <a:spcPts val="5"/>
              </a:spcBef>
            </a:pPr>
            <a:endParaRPr lang="ru-RU" sz="2200" spc="-30" dirty="0" smtClean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R="559435" algn="ctr">
              <a:lnSpc>
                <a:spcPct val="100000"/>
              </a:lnSpc>
              <a:spcBef>
                <a:spcPts val="5"/>
              </a:spcBef>
            </a:pPr>
            <a:endParaRPr lang="ru-RU" sz="1600" spc="-30" dirty="0" smtClean="0">
              <a:solidFill>
                <a:srgbClr val="001F5F"/>
              </a:solidFill>
              <a:latin typeface="Times New Roman"/>
              <a:cs typeface="Times New Roman"/>
            </a:endParaRPr>
          </a:p>
          <a:p>
            <a:pPr marR="559435" algn="ctr">
              <a:lnSpc>
                <a:spcPct val="100000"/>
              </a:lnSpc>
              <a:spcBef>
                <a:spcPts val="5"/>
              </a:spcBef>
            </a:pPr>
            <a:r>
              <a:rPr sz="1600" spc="-30" smtClean="0">
                <a:solidFill>
                  <a:srgbClr val="001F5F"/>
                </a:solidFill>
                <a:latin typeface="Times New Roman"/>
                <a:cs typeface="Times New Roman"/>
              </a:rPr>
              <a:t>2024г</a:t>
            </a:r>
            <a:r>
              <a:rPr sz="1600" spc="-30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743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эмоционального интеллекта учителя к успешной мотивации обучающихся на уроках иностранного  языка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18809" t="12250" r="38657" b="13808"/>
          <a:stretch>
            <a:fillRect/>
          </a:stretch>
        </p:blipFill>
        <p:spPr bwMode="auto">
          <a:xfrm>
            <a:off x="9448800" y="2590800"/>
            <a:ext cx="1996470" cy="20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42752" t="30208" r="36750" b="31250"/>
          <a:stretch>
            <a:fillRect/>
          </a:stretch>
        </p:blipFill>
        <p:spPr bwMode="auto">
          <a:xfrm>
            <a:off x="1828800" y="3047999"/>
            <a:ext cx="3035643" cy="320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81200" y="609600"/>
            <a:ext cx="4419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How are you?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вальная выноска 26"/>
          <p:cNvSpPr/>
          <p:nvPr/>
        </p:nvSpPr>
        <p:spPr>
          <a:xfrm>
            <a:off x="6553200" y="0"/>
            <a:ext cx="3657600" cy="1676400"/>
          </a:xfrm>
          <a:prstGeom prst="wedgeEllipseCallout">
            <a:avLst>
              <a:gd name="adj1" fmla="val -27412"/>
              <a:gd name="adj2" fmla="val 7972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Motivational response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4267200" y="2133600"/>
            <a:ext cx="1676400" cy="1219200"/>
          </a:xfrm>
          <a:prstGeom prst="wedgeEllipseCallout">
            <a:avLst>
              <a:gd name="adj1" fmla="val -61623"/>
              <a:gd name="adj2" fmla="val 761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don't feel well.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304800" y="1676400"/>
            <a:ext cx="2743200" cy="1371600"/>
          </a:xfrm>
          <a:prstGeom prst="wedgeEllipseCallout">
            <a:avLst>
              <a:gd name="adj1" fmla="val 51535"/>
              <a:gd name="adj2" fmla="val 761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You can go to the doctor's office and take your  temperature.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42167" t="29167" r="36850" b="32381"/>
          <a:stretch>
            <a:fillRect/>
          </a:stretch>
        </p:blipFill>
        <p:spPr bwMode="auto">
          <a:xfrm>
            <a:off x="7391400" y="3352800"/>
            <a:ext cx="2819400" cy="290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Овальная выноска 11"/>
          <p:cNvSpPr/>
          <p:nvPr/>
        </p:nvSpPr>
        <p:spPr>
          <a:xfrm>
            <a:off x="6553200" y="2590800"/>
            <a:ext cx="1676400" cy="1219200"/>
          </a:xfrm>
          <a:prstGeom prst="wedgeEllipseCallout">
            <a:avLst>
              <a:gd name="adj1" fmla="val 36942"/>
              <a:gd name="adj2" fmla="val 734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I'm thirsty.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9906000" y="2133600"/>
            <a:ext cx="2286000" cy="1371600"/>
          </a:xfrm>
          <a:prstGeom prst="wedgeEllipseCallout">
            <a:avLst>
              <a:gd name="adj1" fmla="val -61623"/>
              <a:gd name="adj2" fmla="val 761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You can have some water, please.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8384"/>
            <a:ext cx="8762999" cy="43088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Управление эмоциями 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76" y="990600"/>
            <a:ext cx="10535285" cy="4062651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Управление эмоциями – это способность: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регулировать эмоции; — отстаиваться открытым к приятным и неприятным эмоциям; — сознательно привлекать эмоции или отвлекаться от них;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осознавать эмоции;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управлять своими эмоциями и эмоциями других без подавления или усиления информации, которую они могут передавать;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«заряжать» своими положительными эмоциями окружающих;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оценивать стратегии для поддержания, уменьшения или усиления эмоционального ответа; — работать с эмоциями, если они полезны, изменять их, если нет;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быть готовым к приятным и неприятным ощущениям от эмоций.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178384"/>
            <a:ext cx="6934199" cy="89255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Мотивационные карточки </a:t>
            </a:r>
            <a:br>
              <a:rPr lang="ru-RU" dirty="0" smtClean="0"/>
            </a:br>
            <a:r>
              <a:rPr lang="ru-RU" dirty="0" smtClean="0"/>
              <a:t>с пожеланиями  </a:t>
            </a:r>
            <a:r>
              <a:rPr lang="en-US" dirty="0" smtClean="0"/>
              <a:t>(motivational cards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29282" t="17708" r="30425" b="26458"/>
          <a:stretch>
            <a:fillRect/>
          </a:stretch>
        </p:blipFill>
        <p:spPr bwMode="auto">
          <a:xfrm>
            <a:off x="4419600" y="1219200"/>
            <a:ext cx="65532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3338" t="28125" r="35578" b="32292"/>
          <a:stretch>
            <a:fillRect/>
          </a:stretch>
        </p:blipFill>
        <p:spPr bwMode="auto">
          <a:xfrm>
            <a:off x="838200" y="3048000"/>
            <a:ext cx="29718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1447800" y="1905000"/>
            <a:ext cx="2743200" cy="1219200"/>
          </a:xfrm>
          <a:prstGeom prst="wedgeEllipse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There are some wishes for you. 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Choose a card.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 l="16398" t="18750" r="41435" b="28125"/>
          <a:stretch>
            <a:fillRect/>
          </a:stretch>
        </p:blipFill>
        <p:spPr bwMode="auto">
          <a:xfrm>
            <a:off x="2438400" y="5029200"/>
            <a:ext cx="22098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23060" t="15625" r="47072" b="19076"/>
          <a:stretch>
            <a:fillRect/>
          </a:stretch>
        </p:blipFill>
        <p:spPr bwMode="auto">
          <a:xfrm>
            <a:off x="1828800" y="609600"/>
            <a:ext cx="365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 l="21669" t="11458" r="52562" b="34375"/>
          <a:stretch>
            <a:fillRect/>
          </a:stretch>
        </p:blipFill>
        <p:spPr bwMode="auto">
          <a:xfrm>
            <a:off x="5562600" y="533400"/>
            <a:ext cx="431995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086600" y="14478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sadness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2514600"/>
            <a:ext cx="615553" cy="12852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fear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321530">
            <a:off x="6810393" y="346231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tiredness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03162">
            <a:off x="6477000" y="23622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 mood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390023">
            <a:off x="2558075" y="1389659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fortune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175780">
            <a:off x="2697365" y="2450686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good luck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820403">
            <a:off x="2395656" y="3187826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success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2971800"/>
            <a:ext cx="615553" cy="1371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joy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 l="21669" t="32292" r="45535" b="27083"/>
          <a:stretch>
            <a:fillRect/>
          </a:stretch>
        </p:blipFill>
        <p:spPr bwMode="auto">
          <a:xfrm>
            <a:off x="6629400" y="5029200"/>
            <a:ext cx="21336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124200" y="228600"/>
            <a:ext cx="58674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Motivational  play with balloons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9805" y="178384"/>
            <a:ext cx="5152389" cy="492443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</a:t>
            </a:r>
            <a:r>
              <a:rPr lang="en-US" sz="3200" dirty="0" smtClean="0"/>
              <a:t>Motivational treatment 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6354" t="19792" r="26208" b="18750"/>
          <a:stretch>
            <a:fillRect/>
          </a:stretch>
        </p:blipFill>
        <p:spPr bwMode="auto">
          <a:xfrm>
            <a:off x="1219200" y="1143000"/>
            <a:ext cx="6553200" cy="5011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Улыбающееся лицо 4"/>
          <p:cNvSpPr/>
          <p:nvPr/>
        </p:nvSpPr>
        <p:spPr>
          <a:xfrm>
            <a:off x="8077200" y="1295400"/>
            <a:ext cx="2971800" cy="3124200"/>
          </a:xfrm>
          <a:prstGeom prst="smileyFac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05800" y="4572000"/>
            <a:ext cx="26670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Smile Candy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228600"/>
            <a:ext cx="4343400" cy="49244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sz="3200" dirty="0" smtClean="0"/>
              <a:t>   Motivational  statuses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3870" t="16995" r="39678" b="31617"/>
          <a:stretch>
            <a:fillRect/>
          </a:stretch>
        </p:blipFill>
        <p:spPr bwMode="auto">
          <a:xfrm>
            <a:off x="533400" y="1219200"/>
            <a:ext cx="2907241" cy="51054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/>
          <a:srcRect l="2343" t="22917" r="2196" b="21875"/>
          <a:stretch>
            <a:fillRect/>
          </a:stretch>
        </p:blipFill>
        <p:spPr bwMode="auto">
          <a:xfrm>
            <a:off x="3581400" y="3810000"/>
            <a:ext cx="7848600" cy="25146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 l="2928" t="32292" r="2197" b="13542"/>
          <a:stretch>
            <a:fillRect/>
          </a:stretch>
        </p:blipFill>
        <p:spPr bwMode="auto">
          <a:xfrm>
            <a:off x="3581400" y="1219200"/>
            <a:ext cx="7772400" cy="249484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41801" t="17433" r="42370" b="35858"/>
          <a:stretch>
            <a:fillRect/>
          </a:stretch>
        </p:blipFill>
        <p:spPr bwMode="auto">
          <a:xfrm>
            <a:off x="762000" y="1295400"/>
            <a:ext cx="3505200" cy="533400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24200" y="304800"/>
            <a:ext cx="67818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Motivational tear-off wishes/errands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0498" t="33333" r="19180" b="37500"/>
          <a:stretch>
            <a:fillRect/>
          </a:stretch>
        </p:blipFill>
        <p:spPr bwMode="auto">
          <a:xfrm>
            <a:off x="4648200" y="1066800"/>
            <a:ext cx="5638800" cy="153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20560" t="29674" r="22617" b="32749"/>
          <a:stretch>
            <a:fillRect/>
          </a:stretch>
        </p:blipFill>
        <p:spPr bwMode="auto">
          <a:xfrm>
            <a:off x="6400800" y="2514600"/>
            <a:ext cx="5410200" cy="201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 l="28331" t="26042" r="19546" b="20833"/>
          <a:stretch>
            <a:fillRect/>
          </a:stretch>
        </p:blipFill>
        <p:spPr bwMode="auto">
          <a:xfrm>
            <a:off x="4724400" y="4419600"/>
            <a:ext cx="4648200" cy="214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5152389" cy="44627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/>
              <a:t>Motivational games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6354" t="17708" r="26794" b="18750"/>
          <a:stretch>
            <a:fillRect/>
          </a:stretch>
        </p:blipFill>
        <p:spPr bwMode="auto">
          <a:xfrm>
            <a:off x="0" y="914400"/>
            <a:ext cx="6400800" cy="541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6574" t="19792" r="25988" b="19792"/>
          <a:stretch>
            <a:fillRect/>
          </a:stretch>
        </p:blipFill>
        <p:spPr bwMode="auto">
          <a:xfrm>
            <a:off x="6553200" y="0"/>
            <a:ext cx="5257800" cy="3492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27526" t="22917" r="26793" b="19792"/>
          <a:stretch>
            <a:fillRect/>
          </a:stretch>
        </p:blipFill>
        <p:spPr bwMode="auto">
          <a:xfrm>
            <a:off x="6553200" y="3365500"/>
            <a:ext cx="5334000" cy="3492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30673" t="18750" r="30088" b="38542"/>
          <a:stretch>
            <a:fillRect/>
          </a:stretch>
        </p:blipFill>
        <p:spPr bwMode="auto">
          <a:xfrm>
            <a:off x="3429000" y="762000"/>
            <a:ext cx="32096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35139" t="17708" r="32065" b="39583"/>
          <a:stretch>
            <a:fillRect/>
          </a:stretch>
        </p:blipFill>
        <p:spPr bwMode="auto">
          <a:xfrm>
            <a:off x="304800" y="762000"/>
            <a:ext cx="2971800" cy="21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40996" t="20833" r="39678" b="31250"/>
          <a:stretch>
            <a:fillRect/>
          </a:stretch>
        </p:blipFill>
        <p:spPr bwMode="auto">
          <a:xfrm>
            <a:off x="457200" y="3048000"/>
            <a:ext cx="254607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29868" t="22917" r="30307" b="30208"/>
          <a:stretch>
            <a:fillRect/>
          </a:stretch>
        </p:blipFill>
        <p:spPr bwMode="auto">
          <a:xfrm>
            <a:off x="6705600" y="3429000"/>
            <a:ext cx="437557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 l="38872" t="22917" r="38873" b="30208"/>
          <a:stretch>
            <a:fillRect/>
          </a:stretch>
        </p:blipFill>
        <p:spPr bwMode="auto">
          <a:xfrm>
            <a:off x="3124200" y="3048000"/>
            <a:ext cx="350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/>
          <a:srcRect l="30673" t="23958" r="30088" b="33333"/>
          <a:stretch>
            <a:fillRect/>
          </a:stretch>
        </p:blipFill>
        <p:spPr bwMode="auto">
          <a:xfrm>
            <a:off x="6705600" y="762001"/>
            <a:ext cx="4419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971800" y="0"/>
            <a:ext cx="6248400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Motivational atmosphere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4600" y="178384"/>
            <a:ext cx="6553199" cy="44627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                   Words of wisdom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8400" y="3657600"/>
            <a:ext cx="5391861" cy="135421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The teacher creates the weather in the lesson.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13716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ishes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19812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rrands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47800" y="25908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tmosphere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47800" y="31242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reatment</a:t>
            </a:r>
            <a:endParaRPr lang="ru-RU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47800" y="38100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onesty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47800" y="44196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motions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7800" y="4953000"/>
            <a:ext cx="39624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esponds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1600200"/>
            <a:ext cx="4495799" cy="14465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weather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791200" y="2362200"/>
            <a:ext cx="8382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18155" t="11458" r="37921" b="15625"/>
          <a:stretch>
            <a:fillRect/>
          </a:stretch>
        </p:blipFill>
        <p:spPr bwMode="auto">
          <a:xfrm>
            <a:off x="10591800" y="0"/>
            <a:ext cx="1600200" cy="149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 l="20498" t="13542" r="40264" b="13542"/>
          <a:stretch>
            <a:fillRect/>
          </a:stretch>
        </p:blipFill>
        <p:spPr bwMode="auto">
          <a:xfrm>
            <a:off x="5486400" y="5257800"/>
            <a:ext cx="153162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85800" y="1295400"/>
            <a:ext cx="549894" cy="419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wordArtVert"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MOTIVATIONAL</a:t>
            </a:r>
            <a:endParaRPr lang="ru-RU" sz="1100" b="1" dirty="0">
              <a:solidFill>
                <a:srgbClr val="002060"/>
              </a:solidFill>
            </a:endParaRPr>
          </a:p>
        </p:txBody>
      </p:sp>
      <p:pic>
        <p:nvPicPr>
          <p:cNvPr id="18" name="Uspokaivayushhaya_muzyka_-_Muzyka_relaks_b128f0d20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096000" y="563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build="p" animBg="1"/>
      <p:bldP spid="10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9805" y="178384"/>
            <a:ext cx="5152389" cy="446276"/>
          </a:xfrm>
        </p:spPr>
        <p:txBody>
          <a:bodyPr/>
          <a:lstStyle/>
          <a:p>
            <a:r>
              <a:rPr lang="ru-RU" dirty="0" smtClean="0"/>
              <a:t>Учитель глазами ученика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1676400"/>
            <a:ext cx="5486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Уставший,  грустный, без настроения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3276600"/>
            <a:ext cx="548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Добрый, приветливый, энергичный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5181600"/>
            <a:ext cx="5486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Строгий, грубый, не улыбается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42827" t="27379" r="35666" b="37491"/>
          <a:stretch>
            <a:fillRect/>
          </a:stretch>
        </p:blipFill>
        <p:spPr bwMode="auto">
          <a:xfrm>
            <a:off x="5867400" y="1066800"/>
            <a:ext cx="1828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 l="43627" t="29569" r="35252" b="34291"/>
          <a:stretch>
            <a:fillRect/>
          </a:stretch>
        </p:blipFill>
        <p:spPr bwMode="auto">
          <a:xfrm>
            <a:off x="5867400" y="4800600"/>
            <a:ext cx="1828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 l="42259" t="28434" r="35353" b="34526"/>
          <a:stretch>
            <a:fillRect/>
          </a:stretch>
        </p:blipFill>
        <p:spPr bwMode="auto">
          <a:xfrm>
            <a:off x="5867400" y="2895600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ердце 11"/>
          <p:cNvSpPr/>
          <p:nvPr/>
        </p:nvSpPr>
        <p:spPr>
          <a:xfrm>
            <a:off x="8001000" y="3505200"/>
            <a:ext cx="685800" cy="609600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42167" t="22917" r="36164" b="37500"/>
          <a:stretch>
            <a:fillRect/>
          </a:stretch>
        </p:blipFill>
        <p:spPr bwMode="auto">
          <a:xfrm>
            <a:off x="1981200" y="914400"/>
            <a:ext cx="4572000" cy="469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086600" y="1447800"/>
            <a:ext cx="3962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Улыбнитесь, когда на небе тучи…</a:t>
            </a:r>
          </a:p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Улыбнитесь, когда в душе ненастье…</a:t>
            </a:r>
          </a:p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Улыбнитесь, и сразу станет лучше.</a:t>
            </a:r>
          </a:p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Улыбнитесь- ведь для детей вы счастье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4191000" cy="2769989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FFC000"/>
                </a:solidFill>
              </a:rPr>
              <a:t>Благодарю </a:t>
            </a:r>
            <a:br>
              <a:rPr lang="ru-RU" sz="6000" dirty="0" smtClean="0">
                <a:solidFill>
                  <a:srgbClr val="FFC000"/>
                </a:solidFill>
              </a:rPr>
            </a:br>
            <a:r>
              <a:rPr lang="ru-RU" sz="6000" dirty="0" smtClean="0">
                <a:solidFill>
                  <a:srgbClr val="FFC000"/>
                </a:solidFill>
              </a:rPr>
              <a:t>за внимание!</a:t>
            </a:r>
            <a:endParaRPr lang="ru-RU" sz="6000" dirty="0">
              <a:solidFill>
                <a:srgbClr val="FFC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8155" t="12500" r="38507" b="14583"/>
          <a:stretch>
            <a:fillRect/>
          </a:stretch>
        </p:blipFill>
        <p:spPr bwMode="auto">
          <a:xfrm>
            <a:off x="4953000" y="10297"/>
            <a:ext cx="7239000" cy="684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10954461" cy="4001095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ФГОС обеспечивает :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благоприятные условия воспитания и обучения,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здоровьесберегающий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режим и применение методик обучения, направленных на формирование гармоничного физического и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психического развития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сохранение и укрепление здоровья;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… освоение всеми обучающимися базовых навыков (в том числе когнитивных, социальных и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эмоциональных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), компетенций.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9956" t="16667" r="29722" b="17708"/>
          <a:stretch>
            <a:fillRect/>
          </a:stretch>
        </p:blipFill>
        <p:spPr bwMode="auto">
          <a:xfrm>
            <a:off x="8001000" y="609600"/>
            <a:ext cx="1981200" cy="121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0744200" cy="43088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800" dirty="0" smtClean="0"/>
              <a:t>     Личностные результаты                Метапредметные результаты 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143000"/>
            <a:ext cx="556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Гражданско-патриотическое воспитание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1828800"/>
            <a:ext cx="5562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Духовно-нравственное воспитание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2590800"/>
            <a:ext cx="556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Эстетическое воспитание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3276600"/>
            <a:ext cx="55626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Физическое воспитание, формирование культуры здоровья и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эмоционального благополучия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4267200"/>
            <a:ext cx="556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" y="5029200"/>
            <a:ext cx="55626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Экологическое воспитание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" y="5791200"/>
            <a:ext cx="55626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Ценность научного познания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28600" y="3505200"/>
            <a:ext cx="6096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9956" t="16667" r="29722" b="17708"/>
          <a:stretch>
            <a:fillRect/>
          </a:stretch>
        </p:blipFill>
        <p:spPr bwMode="auto">
          <a:xfrm>
            <a:off x="5562600" y="457200"/>
            <a:ext cx="1066800" cy="65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172200" y="1143000"/>
            <a:ext cx="5715000" cy="1600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Универсальные учебные познавательные действия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Базовые исследовательские действия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с информацией</a:t>
            </a:r>
          </a:p>
          <a:p>
            <a:pPr algn="ctr">
              <a:buFont typeface="Wingdings" pitchFamily="2" charset="2"/>
              <a:buChar char="ü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72200" y="2895600"/>
            <a:ext cx="5715000" cy="1371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Универсальные учебные коммуникативные действия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Общение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Совместная деятельность</a:t>
            </a:r>
          </a:p>
          <a:p>
            <a:pPr algn="ctr"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72200" y="4419600"/>
            <a:ext cx="5715000" cy="1981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Универсальные учебные регулятивные действия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Самоорганизация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Самоконтроль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Эмоциональный интеллект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Принятие себя и других</a:t>
            </a:r>
          </a:p>
          <a:p>
            <a:pPr algn="ctr"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6553200" y="5715000"/>
            <a:ext cx="609600" cy="38100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0" y="1600200"/>
            <a:ext cx="2743200" cy="1477328"/>
          </a:xfrm>
        </p:spPr>
        <p:txBody>
          <a:bodyPr/>
          <a:lstStyle/>
          <a:p>
            <a:r>
              <a:rPr lang="en-US" sz="4800" dirty="0" smtClean="0">
                <a:solidFill>
                  <a:srgbClr val="FF0000"/>
                </a:solidFill>
              </a:rPr>
              <a:t>E</a:t>
            </a:r>
            <a:r>
              <a:rPr lang="en-US" sz="4800" dirty="0" smtClean="0"/>
              <a:t>motional</a:t>
            </a:r>
            <a:br>
              <a:rPr lang="en-US" sz="4800" dirty="0" smtClean="0"/>
            </a:br>
            <a:r>
              <a:rPr lang="en-US" sz="4800" dirty="0" smtClean="0">
                <a:solidFill>
                  <a:srgbClr val="FF0000"/>
                </a:solidFill>
              </a:rPr>
              <a:t>Q</a:t>
            </a:r>
            <a:r>
              <a:rPr lang="en-US" sz="4800" dirty="0" smtClean="0"/>
              <a:t>uotient 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4976" y="4343400"/>
            <a:ext cx="10535285" cy="1676400"/>
          </a:xfrm>
        </p:spPr>
        <p:txBody>
          <a:bodyPr/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это способность человека распознавать свои и чужие эмоции, понимать намерения собеседника, его мотивацию и желания. </a:t>
            </a:r>
            <a:r>
              <a:rPr 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также умение использовать эти знания для решения практических задач.</a:t>
            </a:r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4012" t="26042" r="40849" b="28125"/>
          <a:stretch>
            <a:fillRect/>
          </a:stretch>
        </p:blipFill>
        <p:spPr bwMode="auto">
          <a:xfrm>
            <a:off x="990600" y="7620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авая фигурная скобка 4"/>
          <p:cNvSpPr/>
          <p:nvPr/>
        </p:nvSpPr>
        <p:spPr>
          <a:xfrm>
            <a:off x="8610600" y="1600200"/>
            <a:ext cx="228600" cy="1524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1600" y="18288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коэффициент эмоционального развития 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1" y="178385"/>
            <a:ext cx="8458200" cy="492443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Распознавание эмоций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685800"/>
            <a:ext cx="11201400" cy="5170646"/>
          </a:xfrm>
        </p:spPr>
        <p:txBody>
          <a:bodyPr/>
          <a:lstStyle/>
          <a:p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Включает: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распознавание собственных эмоций и эмоций другого человека (по мимике, жестам, позе, поведению, голосу);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определение эмоций литературных героев художественных текстов, их отношений и взаимоотношений, сюжета картин, музыки, фильмах и др.;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 называние эмоции (страх, гнев, радость, печаль, злость, удивление, отвращение и др.);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способность определять эмоции при коммуникации с другими людьми.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Как развивать эти способности учителю?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Данные способности развиваются учителем в ходе общения с подростком.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Именно учитель помогает распознавать ребенку эмоции, задавая вопрос — что он чувствует?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0" y="457200"/>
            <a:ext cx="4419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How are you?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"/>
          <a:srcRect l="11347" t="23958" r="9590" b="17708"/>
          <a:stretch>
            <a:fillRect/>
          </a:stretch>
        </p:blipFill>
        <p:spPr bwMode="auto">
          <a:xfrm>
            <a:off x="609600" y="1524000"/>
            <a:ext cx="10972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968" t="21875" r="19765" b="22916"/>
          <a:stretch>
            <a:fillRect/>
          </a:stretch>
        </p:blipFill>
        <p:spPr bwMode="auto">
          <a:xfrm>
            <a:off x="1752600" y="228600"/>
            <a:ext cx="9144000" cy="613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78384"/>
            <a:ext cx="8915399" cy="43088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Понимание эмоций и реакция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838200"/>
            <a:ext cx="11125200" cy="4953000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Включает: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понимание информации, которая несет эмоции;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видение связей эмоций с другими чувствами ((цветом, тактильными ощущениями, восприятием температуры и др.; например, печаль – синий, холодный и т.п.);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понимание чувств и их последствия (эмоциональное прогнозирование);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— распознавание вероятных переходов  между эмоциями (например, от радости к удовлетворению и др.).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развивать эти способности учителю?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Главное — научить понимать причину своей эмоции, тогда с ней можно будет работать в желаемом направлении.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1119</TotalTime>
  <Words>640</Words>
  <Application>Microsoft Office PowerPoint</Application>
  <PresentationFormat>Произвольный</PresentationFormat>
  <Paragraphs>115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Слайд 1</vt:lpstr>
      <vt:lpstr>Учитель глазами ученика </vt:lpstr>
      <vt:lpstr>Слайд 3</vt:lpstr>
      <vt:lpstr>     Личностные результаты                Метапредметные результаты  </vt:lpstr>
      <vt:lpstr>Emotional Quotient </vt:lpstr>
      <vt:lpstr>Распознавание эмоций </vt:lpstr>
      <vt:lpstr>Слайд 7</vt:lpstr>
      <vt:lpstr>Слайд 8</vt:lpstr>
      <vt:lpstr>Понимание эмоций и реакция</vt:lpstr>
      <vt:lpstr>Слайд 10</vt:lpstr>
      <vt:lpstr>Управление эмоциями </vt:lpstr>
      <vt:lpstr>Мотивационные карточки  с пожеланиями  (motivational cards)</vt:lpstr>
      <vt:lpstr>Слайд 13</vt:lpstr>
      <vt:lpstr>      Motivational treatment </vt:lpstr>
      <vt:lpstr>   Motivational  statuses</vt:lpstr>
      <vt:lpstr>Слайд 16</vt:lpstr>
      <vt:lpstr>Motivational games </vt:lpstr>
      <vt:lpstr>Слайд 18</vt:lpstr>
      <vt:lpstr>                    Words of wisdom </vt:lpstr>
      <vt:lpstr>Слайд 20</vt:lpstr>
      <vt:lpstr>Благодарю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«Лучшие практики наставничества»</dc:title>
  <cp:lastModifiedBy>дом</cp:lastModifiedBy>
  <cp:revision>120</cp:revision>
  <dcterms:created xsi:type="dcterms:W3CDTF">2024-10-09T16:31:51Z</dcterms:created>
  <dcterms:modified xsi:type="dcterms:W3CDTF">2024-10-30T17:44:44Z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2024-09-14T00:00:00Z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2024-10-09T00:00:00Z</vt:filetime>
  </property>
</Properties>
</file>