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0" r:id="rId5"/>
    <p:sldId id="279" r:id="rId6"/>
    <p:sldId id="261" r:id="rId7"/>
    <p:sldId id="260" r:id="rId8"/>
    <p:sldId id="258" r:id="rId9"/>
    <p:sldId id="262" r:id="rId10"/>
    <p:sldId id="287" r:id="rId11"/>
    <p:sldId id="272" r:id="rId12"/>
    <p:sldId id="274" r:id="rId13"/>
    <p:sldId id="273" r:id="rId14"/>
    <p:sldId id="264" r:id="rId15"/>
    <p:sldId id="283" r:id="rId16"/>
    <p:sldId id="284" r:id="rId17"/>
    <p:sldId id="259" r:id="rId18"/>
    <p:sldId id="265" r:id="rId19"/>
    <p:sldId id="276" r:id="rId20"/>
    <p:sldId id="270" r:id="rId21"/>
    <p:sldId id="285" r:id="rId22"/>
    <p:sldId id="286" r:id="rId23"/>
    <p:sldId id="267" r:id="rId24"/>
    <p:sldId id="268" r:id="rId25"/>
    <p:sldId id="269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94" y="-6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resh.edu.ru/" TargetMode="External"/><Relationship Id="rId7" Type="http://schemas.openxmlformats.org/officeDocument/2006/relationships/hyperlink" Target="https://prosv.ru/pages/pisa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hyperlink" Target="https://rosuchebnik.ru/material/laboratoriya-funktsionalnoy-gramotnosti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fipi.ru/otkrytyy-bank-zadaniy-dlya-otsenki-yestestvennonauchnoy-gramotnost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support/demonstratsionnye-materialya/estestvennonauchnaya-gramotnost.php" TargetMode="External"/><Relationship Id="rId7" Type="http://schemas.openxmlformats.org/officeDocument/2006/relationships/hyperlink" Target="http://skiv.instrao.ru/support/demonstratsionnye-materialya/%D0%95%D0%93_2019_%D0%BE%D1%81%D0%BD%D0%BE%D0%B2%D0%BD%D1%8B%D0%B5%20%D0%BF%D0%BE%D0%B4%D1%85%D0%BE" TargetMode="External"/><Relationship Id="rId2" Type="http://schemas.openxmlformats.org/officeDocument/2006/relationships/hyperlink" Target="http://skiv.instrao.ru/bank-zadaniy/estestvennonauchnaya-gramotnos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edia.prosv.ru/fg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tria.eu/portal/index.php/news-mainmenu-48/123-triz-future-2017-call-for-paper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1"/>
            <a:ext cx="8134672" cy="2691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естественно-научной грамотности через использование приемов ТРИЗ-технологии ТРИЗ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861048"/>
            <a:ext cx="3312368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Бакушина</a:t>
            </a:r>
            <a:r>
              <a:rPr lang="ru-RU" dirty="0" smtClean="0"/>
              <a:t> С.В., учитель </a:t>
            </a:r>
            <a:r>
              <a:rPr lang="ru-RU" dirty="0" smtClean="0"/>
              <a:t>географии и биологии МБОУ СОШ № 83 г. Владивостока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6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836712"/>
            <a:ext cx="5509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Прием «Системный оператор»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помогает рассмотреть мир в системе, как совокупность связанных между собой определенным образом элементов.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Формирование наиболее полного представления о рассматриваемых объектах. Развитие воображения и фантазии. Определение роль и место объектов, их взаимодействие по каждому элементу в системе, надсистеме, подсистеме.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7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Расшифровка аббревиатуры ТРИЗ намекает, что есть некие изобретательские задачи. И именно тогда, когда они возникают, начинается потребность в применении теории.</a:t>
            </a:r>
          </a:p>
          <a:p>
            <a:pPr fontAlgn="base"/>
            <a:r>
              <a:rPr lang="ru-RU" b="1" dirty="0"/>
              <a:t>Изобретательская задача </a:t>
            </a:r>
            <a:r>
              <a:rPr lang="ru-RU" dirty="0"/>
              <a:t>— это задача, которую не удается решить известными или очевидными способами. Поэтому возникает необходимость в изобретении, которое позволит выиграть, при этом ничего не проиграв.</a:t>
            </a:r>
          </a:p>
          <a:p>
            <a:pPr fontAlgn="base"/>
            <a:r>
              <a:rPr lang="ru-RU" b="1" dirty="0"/>
              <a:t>Первый шаг на пути к изобретению</a:t>
            </a:r>
            <a:r>
              <a:rPr lang="ru-RU" dirty="0"/>
              <a:t>: переформулировать задачу так, чтобы сама формулировка отсекала неэффективные пути решения.</a:t>
            </a:r>
          </a:p>
          <a:p>
            <a:pPr lvl="0" fontAlgn="base"/>
            <a:r>
              <a:rPr lang="ru-RU" dirty="0"/>
              <a:t>Всё должно остаться так, как было,</a:t>
            </a:r>
          </a:p>
          <a:p>
            <a:pPr lvl="0" fontAlgn="base"/>
            <a:r>
              <a:rPr lang="ru-RU" dirty="0"/>
              <a:t>ЛИБО должно исчезнуть вредное, ненужное качество,</a:t>
            </a:r>
          </a:p>
          <a:p>
            <a:pPr lvl="0" fontAlgn="base"/>
            <a:r>
              <a:rPr lang="ru-RU" dirty="0"/>
              <a:t>ЛИБО появиться новое, полезное качество.</a:t>
            </a:r>
          </a:p>
          <a:p>
            <a:pPr fontAlgn="base"/>
            <a:r>
              <a:rPr lang="ru-RU" dirty="0"/>
              <a:t>Таким образом, обычная задача становится изобретательской, когда для её решения необходимо устранить </a:t>
            </a:r>
            <a:r>
              <a:rPr lang="ru-RU" b="1" dirty="0"/>
              <a:t>противоречие</a:t>
            </a:r>
            <a:r>
              <a:rPr lang="ru-RU" dirty="0"/>
              <a:t> или другими словами — прийти </a:t>
            </a:r>
            <a:r>
              <a:rPr lang="ru-RU" b="1" dirty="0"/>
              <a:t>к идеальному конечному результату (ИКР)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94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85821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Устранение </a:t>
            </a:r>
            <a:r>
              <a:rPr lang="ru-RU" sz="3600" b="1" dirty="0"/>
              <a:t>противоречия должности привести к идеальному конечному результату (ИКР).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3024336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Идеальный </a:t>
            </a:r>
            <a:r>
              <a:rPr lang="ru-RU" b="1" dirty="0"/>
              <a:t>конечный результат (ИКР)</a:t>
            </a:r>
            <a:r>
              <a:rPr lang="ru-RU" dirty="0"/>
              <a:t> — это ситуация, когда нужное действие получается без каких-либо затрат (потерь), использования внешних ресурсов, усложнений и нежелательных эффектов.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53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Алгоритм решение задач в ТРИЗ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sz="3500" dirty="0" smtClean="0"/>
              <a:t>. Поиск </a:t>
            </a:r>
            <a:r>
              <a:rPr lang="ru-RU" sz="3500" dirty="0"/>
              <a:t>решения задачи начинается с выбора ресурса. Для решения изобретательских задач важно использовать ресурсы, которые уже есть в условии, поскольку идеальное решение ничего не добавляет извне. В </a:t>
            </a:r>
            <a:r>
              <a:rPr lang="ru-RU" sz="3500" dirty="0" smtClean="0"/>
              <a:t>Важно </a:t>
            </a:r>
            <a:r>
              <a:rPr lang="ru-RU" sz="3500" dirty="0"/>
              <a:t>не только определить ресурсы, но и понять, что с ними делать</a:t>
            </a:r>
            <a:r>
              <a:rPr lang="ru-RU" sz="3500" dirty="0" smtClean="0"/>
              <a:t>.</a:t>
            </a:r>
          </a:p>
          <a:p>
            <a:pPr marL="0" indent="0">
              <a:buNone/>
            </a:pPr>
            <a:r>
              <a:rPr lang="ru-RU" sz="3500" dirty="0" smtClean="0"/>
              <a:t>1. Использование </a:t>
            </a:r>
            <a:r>
              <a:rPr lang="ru-RU" sz="3500" dirty="0"/>
              <a:t>ТРИЗ предполагает следующие принципы:</a:t>
            </a:r>
          </a:p>
          <a:p>
            <a:pPr lvl="0"/>
            <a:r>
              <a:rPr lang="ru-RU" sz="3500" b="1" dirty="0"/>
              <a:t>Принцип объединения</a:t>
            </a:r>
            <a:r>
              <a:rPr lang="ru-RU" sz="3500" dirty="0"/>
              <a:t> — соединение однородных объектов или операций, размещение одного объекта внутри другого</a:t>
            </a:r>
            <a:r>
              <a:rPr lang="ru-RU" sz="3500" dirty="0" smtClean="0"/>
              <a:t>.</a:t>
            </a:r>
            <a:endParaRPr lang="ru-RU" sz="3500" dirty="0"/>
          </a:p>
          <a:p>
            <a:pPr lvl="0"/>
            <a:r>
              <a:rPr lang="ru-RU" sz="3500" b="1" dirty="0" smtClean="0"/>
              <a:t>Принцип </a:t>
            </a:r>
            <a:r>
              <a:rPr lang="ru-RU" sz="3500" b="1" dirty="0"/>
              <a:t>дробления</a:t>
            </a:r>
            <a:r>
              <a:rPr lang="ru-RU" sz="3500" dirty="0"/>
              <a:t> — если сложно работать с цельным объектом, его можно разделить на независимые части или сделать разборным.</a:t>
            </a:r>
          </a:p>
          <a:p>
            <a:pPr lvl="0"/>
            <a:r>
              <a:rPr lang="ru-RU" sz="3500" b="1" dirty="0" smtClean="0"/>
              <a:t>Принцип </a:t>
            </a:r>
            <a:r>
              <a:rPr lang="ru-RU" sz="3500" b="1" dirty="0"/>
              <a:t>динамичности</a:t>
            </a:r>
            <a:r>
              <a:rPr lang="ru-RU" sz="3500" dirty="0"/>
              <a:t> — если с объектом невозможно работать или этому мешает среда, в которой он находится, нужно изменить объект или среду. </a:t>
            </a:r>
          </a:p>
          <a:p>
            <a:pPr lvl="0"/>
            <a:r>
              <a:rPr lang="ru-RU" sz="3500" b="1" dirty="0" smtClean="0"/>
              <a:t>Принцип </a:t>
            </a:r>
            <a:r>
              <a:rPr lang="ru-RU" sz="3500" b="1" dirty="0"/>
              <a:t>опережения </a:t>
            </a:r>
            <a:r>
              <a:rPr lang="ru-RU" sz="3500" dirty="0"/>
              <a:t>— заранее сделать действие, которое будет невозможно осуществить потом</a:t>
            </a:r>
            <a:r>
              <a:rPr lang="ru-RU" sz="3500" dirty="0" smtClean="0"/>
              <a:t>.</a:t>
            </a:r>
            <a:endParaRPr lang="ru-RU" sz="3500" dirty="0"/>
          </a:p>
          <a:p>
            <a:pPr lvl="0"/>
            <a:r>
              <a:rPr lang="ru-RU" sz="3500" b="1" dirty="0" smtClean="0"/>
              <a:t>Принцип </a:t>
            </a:r>
            <a:r>
              <a:rPr lang="ru-RU" sz="3500" b="1" dirty="0"/>
              <a:t>посредничества </a:t>
            </a:r>
            <a:r>
              <a:rPr lang="ru-RU" sz="3500" dirty="0"/>
              <a:t>— если с объектом невозможно работать напрямую, можно использовать другой объект</a:t>
            </a:r>
            <a:r>
              <a:rPr lang="ru-RU" sz="3500" dirty="0" smtClean="0"/>
              <a:t>.</a:t>
            </a:r>
            <a:endParaRPr lang="ru-RU" sz="3500" dirty="0"/>
          </a:p>
          <a:p>
            <a:pPr lvl="0"/>
            <a:r>
              <a:rPr lang="ru-RU" sz="3500" b="1" dirty="0" smtClean="0"/>
              <a:t>Принцип </a:t>
            </a:r>
            <a:r>
              <a:rPr lang="ru-RU" sz="3500" b="1" dirty="0"/>
              <a:t>«наоборот» </a:t>
            </a:r>
            <a:r>
              <a:rPr lang="ru-RU" sz="3500" dirty="0"/>
              <a:t>— если сложно сделать действие, можно попробовать противоположное. </a:t>
            </a:r>
          </a:p>
          <a:p>
            <a:pPr lvl="0"/>
            <a:r>
              <a:rPr lang="ru-RU" sz="3500" b="1" dirty="0" smtClean="0"/>
              <a:t>Принцип </a:t>
            </a:r>
            <a:r>
              <a:rPr lang="ru-RU" sz="3500" b="1" dirty="0"/>
              <a:t>обращения вреда на пользу</a:t>
            </a:r>
            <a:r>
              <a:rPr lang="ru-RU" sz="3500" dirty="0"/>
              <a:t> — найти полезное применение вредному свойству объекта. Убрать один вредный фактор сложением с другими или усилить его настолько, чтобы он перестал быть вредным.  </a:t>
            </a:r>
          </a:p>
          <a:p>
            <a:pPr lvl="0"/>
            <a:r>
              <a:rPr lang="ru-RU" sz="3500" b="1" dirty="0" smtClean="0"/>
              <a:t>Принцип </a:t>
            </a:r>
            <a:r>
              <a:rPr lang="ru-RU" sz="3500" b="1" dirty="0"/>
              <a:t>копирования </a:t>
            </a:r>
            <a:r>
              <a:rPr lang="ru-RU" sz="3500" dirty="0"/>
              <a:t>— если невозможно произвести действие с объектом, используют его копию.</a:t>
            </a:r>
          </a:p>
          <a:p>
            <a:pPr lvl="0"/>
            <a:r>
              <a:rPr lang="ru-RU" sz="3500" b="1" dirty="0" smtClean="0"/>
              <a:t>Принцип </a:t>
            </a:r>
            <a:r>
              <a:rPr lang="ru-RU" sz="3500" b="1" dirty="0"/>
              <a:t>согласования и рассогласования </a:t>
            </a:r>
            <a:r>
              <a:rPr lang="ru-RU" sz="3500" dirty="0"/>
              <a:t>— чтобы было проще произвести необходимые действия с объектом, его можно согласовать (или </a:t>
            </a:r>
            <a:r>
              <a:rPr lang="ru-RU" sz="3500" dirty="0" err="1"/>
              <a:t>рассогласовать</a:t>
            </a:r>
            <a:r>
              <a:rPr lang="ru-RU" sz="3500" dirty="0"/>
              <a:t>) с окружающей средой или ожиданиями и стереотипами людей. </a:t>
            </a:r>
          </a:p>
          <a:p>
            <a:pPr lvl="0" fontAlgn="base"/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51372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Задания для оценки функциональной грамотности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Объяснение или описание естественнонаучных явлений на основе имеющихся научных знаний, а также прогнозирование изменений.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Распознавание научных вопросов и применение методов естественнонаучного исследования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Интерпретация данных и использование научных доказательств для получения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117460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Задание 7 класс</a:t>
            </a:r>
            <a:endParaRPr lang="ru-RU" dirty="0"/>
          </a:p>
        </p:txBody>
      </p:sp>
      <p:pic>
        <p:nvPicPr>
          <p:cNvPr id="4" name="Image 39" descr="https://lh3.googleusercontent.com/kCS3ogWXITUebkqU0vM69Ti8xrwxh4nwuJSF1DRWq2gP_didyW1RKgVvQKY_BZ4WbyLyoWLqRbwjyWmAtnnuDdRWD9Ds8VRY9CDveWbeVPF22PCdsidYCDUpxddRlQwU5IIu8V4r23c=s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0891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5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 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5" t="14789" r="16824" b="14899"/>
          <a:stretch/>
        </p:blipFill>
        <p:spPr bwMode="auto">
          <a:xfrm>
            <a:off x="251520" y="836713"/>
            <a:ext cx="8496944" cy="588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828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7" name="Imag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80920" cy="1440160"/>
          </a:xfrm>
          <a:prstGeom prst="rect">
            <a:avLst/>
          </a:prstGeom>
        </p:spPr>
      </p:pic>
      <p:pic>
        <p:nvPicPr>
          <p:cNvPr id="8" name="Image 8"/>
          <p:cNvPicPr/>
          <p:nvPr/>
        </p:nvPicPr>
        <p:blipFill rotWithShape="1">
          <a:blip r:embed="rId3" cstate="print"/>
          <a:srcRect t="6725"/>
          <a:stretch/>
        </p:blipFill>
        <p:spPr>
          <a:xfrm>
            <a:off x="467544" y="2087592"/>
            <a:ext cx="8424936" cy="43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6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392" y="233958"/>
            <a:ext cx="8208912" cy="1466850"/>
          </a:xfrm>
          <a:prstGeom prst="rect">
            <a:avLst/>
          </a:prstGeom>
        </p:spPr>
      </p:pic>
      <p:pic>
        <p:nvPicPr>
          <p:cNvPr id="5" name="Image 10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t="6529"/>
          <a:stretch/>
        </p:blipFill>
        <p:spPr bwMode="auto">
          <a:xfrm>
            <a:off x="404392" y="1844824"/>
            <a:ext cx="8344072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091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smtClean="0"/>
              <a:t>происходит с </a:t>
            </a:r>
            <a:r>
              <a:rPr lang="ru-RU" dirty="0" smtClean="0"/>
              <a:t>пчелами?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79912" y="1484784"/>
            <a:ext cx="5112568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жаркий влажный день иногда пчелы вылетают из улья на поиски нектара, весь день находятся на цветочном  лугу, но вечером не долетают до улья. Некоторые пчелы теряют ориентацию, начинают лететь хаотично и неуверенно то в одну, то в другую сторону, теряют ориентацию, некоторые погибают.</a:t>
            </a:r>
          </a:p>
          <a:p>
            <a:r>
              <a:rPr lang="ru-RU" dirty="0" smtClean="0"/>
              <a:t>Назовите возможные причины такого поведения пчел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1"/>
          <a:stretch/>
        </p:blipFill>
        <p:spPr bwMode="auto">
          <a:xfrm>
            <a:off x="395536" y="1412777"/>
            <a:ext cx="3241675" cy="200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9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93022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Функциональная </a:t>
            </a:r>
            <a:r>
              <a:rPr lang="ru-RU" sz="2700" dirty="0"/>
              <a:t>грамотность – это 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4000" dirty="0"/>
              <a:t>.</a:t>
            </a:r>
            <a:r>
              <a:rPr lang="ru-RU" sz="4800" dirty="0"/>
              <a:t/>
            </a:r>
            <a:br>
              <a:rPr lang="ru-RU" sz="48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4847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sz="3800" b="1" dirty="0" smtClean="0"/>
              <a:t>Составляющие </a:t>
            </a:r>
            <a:r>
              <a:rPr lang="ru-RU" sz="3800" b="1" dirty="0"/>
              <a:t>функциональной </a:t>
            </a:r>
            <a:r>
              <a:rPr lang="ru-RU" sz="3800" b="1" dirty="0" smtClean="0"/>
              <a:t>грамотности:</a:t>
            </a:r>
          </a:p>
          <a:p>
            <a:pPr fontAlgn="base"/>
            <a:endParaRPr lang="ru-RU" dirty="0"/>
          </a:p>
          <a:p>
            <a:pPr lvl="0" fontAlgn="base"/>
            <a:r>
              <a:rPr lang="ru-RU" dirty="0"/>
              <a:t>Читательская грамотность </a:t>
            </a:r>
            <a:endParaRPr lang="ru-RU" dirty="0" smtClean="0"/>
          </a:p>
          <a:p>
            <a:pPr lvl="0" fontAlgn="base"/>
            <a:r>
              <a:rPr lang="ru-RU" dirty="0" smtClean="0"/>
              <a:t>Естественно-научная </a:t>
            </a:r>
            <a:r>
              <a:rPr lang="ru-RU" dirty="0"/>
              <a:t>грамотность </a:t>
            </a:r>
            <a:endParaRPr lang="ru-RU" dirty="0" smtClean="0"/>
          </a:p>
          <a:p>
            <a:pPr lvl="0" fontAlgn="base"/>
            <a:r>
              <a:rPr lang="ru-RU" dirty="0" smtClean="0"/>
              <a:t>Математическая </a:t>
            </a:r>
            <a:r>
              <a:rPr lang="ru-RU" dirty="0"/>
              <a:t>грамотность </a:t>
            </a:r>
            <a:endParaRPr lang="ru-RU" dirty="0" smtClean="0"/>
          </a:p>
          <a:p>
            <a:pPr lvl="0" fontAlgn="base"/>
            <a:r>
              <a:rPr lang="ru-RU" dirty="0" smtClean="0"/>
              <a:t>Финансовая </a:t>
            </a:r>
            <a:r>
              <a:rPr lang="ru-RU" dirty="0"/>
              <a:t>грамотность </a:t>
            </a:r>
            <a:endParaRPr lang="ru-RU" dirty="0" smtClean="0"/>
          </a:p>
          <a:p>
            <a:pPr lvl="0" fontAlgn="base"/>
            <a:r>
              <a:rPr lang="ru-RU" dirty="0" smtClean="0"/>
              <a:t>Креативное </a:t>
            </a:r>
            <a:r>
              <a:rPr lang="ru-RU" dirty="0"/>
              <a:t>мышление </a:t>
            </a:r>
            <a:endParaRPr lang="ru-RU" dirty="0" smtClean="0"/>
          </a:p>
          <a:p>
            <a:pPr lvl="0" fontAlgn="base"/>
            <a:r>
              <a:rPr lang="ru-RU" dirty="0" smtClean="0"/>
              <a:t>Глобальные </a:t>
            </a:r>
            <a:r>
              <a:rPr lang="ru-RU" dirty="0"/>
              <a:t>компетенции  </a:t>
            </a:r>
          </a:p>
          <a:p>
            <a:r>
              <a:rPr lang="ru-RU" dirty="0"/>
              <a:t>Естественнонаучная </a:t>
            </a:r>
            <a:r>
              <a:rPr lang="ru-RU" dirty="0" smtClean="0"/>
              <a:t>грамотность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2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 ТРИЗ для решения данного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99715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400" dirty="0"/>
              <a:t>«ДА-НЕТКИ»  - «</a:t>
            </a:r>
            <a:r>
              <a:rPr lang="ru-RU" sz="3400" b="1" dirty="0" err="1"/>
              <a:t>lateral</a:t>
            </a:r>
            <a:r>
              <a:rPr lang="ru-RU" sz="3400" dirty="0"/>
              <a:t> </a:t>
            </a:r>
            <a:r>
              <a:rPr lang="ru-RU" sz="3400" dirty="0" err="1"/>
              <a:t>thinking</a:t>
            </a:r>
            <a:r>
              <a:rPr lang="ru-RU" sz="3400" dirty="0"/>
              <a:t> </a:t>
            </a:r>
            <a:r>
              <a:rPr lang="ru-RU" sz="3400" b="1" dirty="0" err="1"/>
              <a:t>puzzle</a:t>
            </a:r>
            <a:r>
              <a:rPr lang="ru-RU" sz="3400" dirty="0"/>
              <a:t>» «латеральные паззлы» головоломки для нестандартно мыслящих</a:t>
            </a:r>
            <a:r>
              <a:rPr lang="ru-RU" sz="3400" dirty="0" smtClean="0"/>
              <a:t>.</a:t>
            </a:r>
          </a:p>
          <a:p>
            <a:pPr marL="0" indent="0"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>(Пол </a:t>
            </a:r>
            <a:r>
              <a:rPr lang="ru-RU" sz="3400" dirty="0" err="1"/>
              <a:t>Слоун</a:t>
            </a:r>
            <a:r>
              <a:rPr lang="ru-RU" sz="3400" dirty="0"/>
              <a:t> автор книг о нестандартном, незаурядном мышлении, </a:t>
            </a:r>
            <a:endParaRPr lang="ru-RU" sz="3400" dirty="0" smtClean="0"/>
          </a:p>
          <a:p>
            <a:pPr marL="0" indent="0" algn="ctr">
              <a:buNone/>
            </a:pPr>
            <a:r>
              <a:rPr lang="ru-RU" sz="3400" dirty="0" smtClean="0"/>
              <a:t>который </a:t>
            </a:r>
            <a:r>
              <a:rPr lang="ru-RU" sz="3400" dirty="0"/>
              <a:t>создал целую серию загадок по принципу </a:t>
            </a:r>
            <a:r>
              <a:rPr lang="ru-RU" sz="3400" dirty="0" err="1"/>
              <a:t>данеток</a:t>
            </a:r>
            <a:r>
              <a:rPr lang="ru-RU" sz="3400" dirty="0"/>
              <a:t>.) </a:t>
            </a:r>
            <a:endParaRPr lang="ru-RU" sz="3400" dirty="0" smtClean="0"/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800" dirty="0" smtClean="0"/>
              <a:t>Эти </a:t>
            </a:r>
            <a:r>
              <a:rPr lang="ru-RU" sz="3800" dirty="0"/>
              <a:t>игры просты по своей сути. При этом они формируют навыки логического мышления.</a:t>
            </a:r>
          </a:p>
          <a:p>
            <a:r>
              <a:rPr lang="ru-RU" sz="3800" dirty="0"/>
              <a:t>Цели "«ДА-НЕТКИ», научить детей задавать сильные вопросы, , т.е. такие вопросы, благодаря которым человек открывает новые возможности, находит альтернативные решения; углублять знания ребенка об окружающем мире, расширяет словарный запас; учить слушать и быть внимательным; научить отыскивать критерии классификации любых объектов окружающего мира, научиться слушать других, быть внимательным (не повторять вопросы) и конечно, как и любая игра, это отличный способ укрепить дружеские отношения между взрослыми и детьми. Используя дидактическую игру ««ДА-НЕТКИ»,  дети учатся задавать вопросы продуктивно-поискового типа. У игры "«ДА-НЕТКИ»   нет ограничений по возрасту. Эта игра достаточно азартна и интересна детям и взрослым. Вся хитрость в выборе действительно интересного объекта для данной категории играющих. При угадывании можно задавать вопросы, но ответом на них могут быть только слова «да» и «нет» (а также </a:t>
            </a:r>
            <a:r>
              <a:rPr lang="ru-RU" sz="3400" dirty="0"/>
              <a:t>«не имеет значения»).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8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005064"/>
            <a:ext cx="6779096" cy="254637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4. В борьбе с яблонной плодожоркой широко применяются биологические методы борьбы. Для этого, в частности, используют половые </a:t>
            </a:r>
            <a:r>
              <a:rPr lang="ru-RU" dirty="0" err="1"/>
              <a:t>феромоны</a:t>
            </a:r>
            <a:r>
              <a:rPr lang="ru-RU" dirty="0"/>
              <a:t> – вещества, привлекающие насекомых к месту спаривания.</a:t>
            </a:r>
          </a:p>
          <a:p>
            <a:r>
              <a:rPr lang="ru-RU" dirty="0"/>
              <a:t>На какой стадии жизненного цикла яблонной плодожорки можно достичь максимального эффекта использования </a:t>
            </a:r>
            <a:r>
              <a:rPr lang="ru-RU" dirty="0" err="1"/>
              <a:t>феромонов</a:t>
            </a:r>
            <a:r>
              <a:rPr lang="ru-RU" dirty="0"/>
              <a:t> для борьбы с этим вредителем? Ответ поясните.</a:t>
            </a:r>
          </a:p>
          <a:p>
            <a:endParaRPr lang="ru-RU" dirty="0"/>
          </a:p>
        </p:txBody>
      </p:sp>
      <p:grpSp>
        <p:nvGrpSpPr>
          <p:cNvPr id="5" name="Group 52" descr="https://lh4.googleusercontent.com/j1i6bQ7WpT75f5Ce95PeUkELN-HdgRtKEnu2iVs0p7sJrbOWCe_P7VDDl0djXfM1Nz2PEV0BZgz_TAtaMouDfOB9ADi75p0qoEcNzPxmnnKBZMi8M9oTvXc1EZtsQKZyBvyUSpQy28Q=s0"/>
          <p:cNvGrpSpPr>
            <a:grpSpLocks/>
          </p:cNvGrpSpPr>
          <p:nvPr/>
        </p:nvGrpSpPr>
        <p:grpSpPr>
          <a:xfrm>
            <a:off x="365443" y="638467"/>
            <a:ext cx="5986145" cy="2978150"/>
            <a:chOff x="0" y="0"/>
            <a:chExt cx="5986145" cy="2978150"/>
          </a:xfrm>
        </p:grpSpPr>
        <p:pic>
          <p:nvPicPr>
            <p:cNvPr id="6" name="Image 53" descr="https://lh4.googleusercontent.com/j1i6bQ7WpT75f5Ce95PeUkELN-HdgRtKEnu2iVs0p7sJrbOWCe_P7VDDl0djXfM1Nz2PEV0BZgz_TAtaMouDfOB9ADi75p0qoEcNzPxmnnKBZMi8M9oTvXc1EZtsQKZyBvyUSpQy28Q=s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29" y="17779"/>
              <a:ext cx="5948680" cy="2941320"/>
            </a:xfrm>
            <a:prstGeom prst="rect">
              <a:avLst/>
            </a:prstGeom>
          </p:spPr>
        </p:pic>
        <p:sp>
          <p:nvSpPr>
            <p:cNvPr id="7" name="Graphic 54"/>
            <p:cNvSpPr/>
            <p:nvPr/>
          </p:nvSpPr>
          <p:spPr>
            <a:xfrm>
              <a:off x="0" y="0"/>
              <a:ext cx="5986145" cy="2978150"/>
            </a:xfrm>
            <a:custGeom>
              <a:avLst/>
              <a:gdLst/>
              <a:ahLst/>
              <a:cxnLst/>
              <a:rect l="l" t="t" r="r" b="b"/>
              <a:pathLst>
                <a:path w="5986145" h="2978150">
                  <a:moveTo>
                    <a:pt x="5967349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2959862"/>
                  </a:lnTo>
                  <a:lnTo>
                    <a:pt x="0" y="2978150"/>
                  </a:lnTo>
                  <a:lnTo>
                    <a:pt x="18288" y="2978150"/>
                  </a:lnTo>
                  <a:lnTo>
                    <a:pt x="5967349" y="2978150"/>
                  </a:lnTo>
                  <a:lnTo>
                    <a:pt x="5967349" y="2959862"/>
                  </a:lnTo>
                  <a:lnTo>
                    <a:pt x="18288" y="2959862"/>
                  </a:lnTo>
                  <a:lnTo>
                    <a:pt x="18288" y="18288"/>
                  </a:lnTo>
                  <a:lnTo>
                    <a:pt x="5967349" y="18288"/>
                  </a:lnTo>
                  <a:lnTo>
                    <a:pt x="5967349" y="0"/>
                  </a:lnTo>
                  <a:close/>
                </a:path>
                <a:path w="5986145" h="2978150">
                  <a:moveTo>
                    <a:pt x="5985713" y="0"/>
                  </a:moveTo>
                  <a:lnTo>
                    <a:pt x="5967425" y="0"/>
                  </a:lnTo>
                  <a:lnTo>
                    <a:pt x="5967425" y="18288"/>
                  </a:lnTo>
                  <a:lnTo>
                    <a:pt x="5967425" y="2959862"/>
                  </a:lnTo>
                  <a:lnTo>
                    <a:pt x="5967425" y="2978150"/>
                  </a:lnTo>
                  <a:lnTo>
                    <a:pt x="5985713" y="2978150"/>
                  </a:lnTo>
                  <a:lnTo>
                    <a:pt x="5985713" y="2959862"/>
                  </a:lnTo>
                  <a:lnTo>
                    <a:pt x="5985713" y="18288"/>
                  </a:lnTo>
                  <a:lnTo>
                    <a:pt x="598571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75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 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579296" cy="5361459"/>
          </a:xfrm>
        </p:spPr>
        <p:txBody>
          <a:bodyPr/>
          <a:lstStyle/>
          <a:p>
            <a:r>
              <a:rPr lang="ru-RU" dirty="0" smtClean="0"/>
              <a:t>Прием «Пирамида фактов</a:t>
            </a:r>
          </a:p>
          <a:p>
            <a:pPr marL="0" indent="0">
              <a:buNone/>
            </a:pPr>
            <a:r>
              <a:rPr lang="ru-RU" dirty="0" smtClean="0"/>
              <a:t>Универсальный,  ТРИЗ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3" t="30151" r="30412" b="19700"/>
          <a:stretch/>
        </p:blipFill>
        <p:spPr bwMode="auto">
          <a:xfrm>
            <a:off x="107504" y="2070340"/>
            <a:ext cx="8856984" cy="4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99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130527"/>
              </p:ext>
            </p:extLst>
          </p:nvPr>
        </p:nvGraphicFramePr>
        <p:xfrm>
          <a:off x="4471151" y="1686292"/>
          <a:ext cx="4565345" cy="5022664"/>
        </p:xfrm>
        <a:graphic>
          <a:graphicData uri="http://schemas.openxmlformats.org/drawingml/2006/table">
            <a:tbl>
              <a:tblPr/>
              <a:tblGrid>
                <a:gridCol w="4565345"/>
              </a:tblGrid>
              <a:tr h="5022664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Хищные растения</a:t>
                      </a:r>
                      <a:endParaRPr lang="ru-RU" dirty="0">
                        <a:effectLst/>
                      </a:endParaRPr>
                    </a:p>
                    <a:p>
                      <a:pPr algn="l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dirty="0" smtClean="0">
                          <a:effectLst/>
                        </a:rPr>
                        <a:t>1</a:t>
                      </a:r>
                      <a:r>
                        <a:rPr lang="ru-RU" dirty="0">
                          <a:effectLst/>
                        </a:rPr>
                        <a:t>. Среди хищных растений встречается огромное разнообразие ловушек, с помощью которых они способны захватывать и удерживать жертву. Однако существует два основных принципа ловли. Активные ловушки используют механические сокращения для удержания жертвы, в то время как пассивные ловушки образуют различные жидкие или клейкие поверхности, которые жертва уже не сможет покинуть. На фотографиях показаны ловушки различных хищных растений. Выберите те из них, которые относятся к ловушкам пассивного типа.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663" y="11663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Хищные растения – большая экологическая группа растений из разных семейств, которые распространены по всему земному шару. Такие растения представляют большой интерес, так как их способ питания и образ жизни существенно отличаются от остальных растений. Считается, что за счёт потребления животной пищи растения восполняют дефицит необходимых химических элементов, например азота и фосфора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ru-RU" altLang="ru-RU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26858" r="59850" b="21409"/>
          <a:stretch/>
        </p:blipFill>
        <p:spPr bwMode="auto">
          <a:xfrm>
            <a:off x="110836" y="1842476"/>
            <a:ext cx="3669076" cy="464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90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 ТРИЗ для решения данного задания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Денотатный</a:t>
            </a:r>
            <a:r>
              <a:rPr lang="ru-RU" dirty="0" smtClean="0"/>
              <a:t> граф</a:t>
            </a:r>
          </a:p>
          <a:p>
            <a:pPr algn="ctr"/>
            <a:r>
              <a:rPr lang="ru-RU" sz="1800" dirty="0" smtClean="0"/>
              <a:t>Прием универсальный, ТРИЗ</a:t>
            </a: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4" t="35393" r="22442" b="19318"/>
          <a:stretch/>
        </p:blipFill>
        <p:spPr bwMode="auto">
          <a:xfrm>
            <a:off x="323528" y="2276872"/>
            <a:ext cx="8590085" cy="413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988840"/>
          </a:xfrm>
        </p:spPr>
        <p:txBody>
          <a:bodyPr>
            <a:noAutofit/>
          </a:bodyPr>
          <a:lstStyle/>
          <a:p>
            <a:r>
              <a:rPr lang="ru-RU" dirty="0"/>
              <a:t> </a:t>
            </a:r>
            <a:r>
              <a:rPr lang="ru-RU" sz="1800" b="1" dirty="0"/>
              <a:t>Известно, что хищные растения обитают в биотопах с низким содержанием минеральных элементов в почве. Например, росянку (</a:t>
            </a:r>
            <a:r>
              <a:rPr lang="ru-RU" sz="1800" b="1" i="1" dirty="0" err="1"/>
              <a:t>Drosera</a:t>
            </a:r>
            <a:r>
              <a:rPr lang="ru-RU" sz="1800" b="1" dirty="0"/>
              <a:t>) можно встретить на верховых болотах, где отсутствует нормальная почва, а кислотность субстрата повышена. Вениамин мечтает посадить у себя дома росянку (</a:t>
            </a:r>
            <a:r>
              <a:rPr lang="ru-RU" sz="1800" b="1" i="1" dirty="0" err="1"/>
              <a:t>Drosera</a:t>
            </a:r>
            <a:r>
              <a:rPr lang="ru-RU" sz="1800" b="1" dirty="0"/>
              <a:t>) и для этого выбирает специальный грунт. В таблице приведены названия грунтов и их состав. Какой грунт следует выбрать Вениамину?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27550" r="51687" b="40308"/>
          <a:stretch/>
        </p:blipFill>
        <p:spPr bwMode="auto">
          <a:xfrm>
            <a:off x="251520" y="2132856"/>
            <a:ext cx="8460432" cy="450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699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pic>
        <p:nvPicPr>
          <p:cNvPr id="4" name="Объект 3" descr="https://school67.edu.yar.ru/funktsionalnaya_gramotnost/fingr/resh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1"/>
            <a:ext cx="2880320" cy="1872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1462377"/>
              </p:ext>
            </p:extLst>
          </p:nvPr>
        </p:nvGraphicFramePr>
        <p:xfrm>
          <a:off x="3419872" y="1700808"/>
          <a:ext cx="5472608" cy="12837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72608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Российская электронная школа </a:t>
                      </a:r>
                      <a:r>
                        <a:rPr lang="ru-RU" sz="1800" b="1" u="sng" dirty="0">
                          <a:effectLst/>
                          <a:hlinkClick r:id="rId3"/>
                        </a:rPr>
                        <a:t>https://resh.edu.ru/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 ресурсе представлены интерактивные уроки, которые включают короткий видеоролик с лекцией учителя, задачи и упражнения для закрепления полученных знаний и отработки навыков, а также проверочные задания для контроля усвоения материала.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" name="Рисунок 6" descr="https://school67.edu.yar.ru/funktsionalnaya_gramotnost/fingr/rosuchubnik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8940"/>
            <a:ext cx="266429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347864" y="3140968"/>
            <a:ext cx="5544616" cy="92333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Лаборатория функциональной грамотности</a:t>
            </a:r>
            <a:r>
              <a:rPr lang="ru-RU" dirty="0"/>
              <a:t> </a:t>
            </a:r>
            <a:r>
              <a:rPr lang="ru-RU" u="sng" dirty="0">
                <a:hlinkClick r:id="rId5"/>
              </a:rPr>
              <a:t>https://rosuchebnik.ru/material/laboratoriya-funktsionalnoy-gramotnosti/</a:t>
            </a:r>
            <a:endParaRPr lang="ru-RU" dirty="0"/>
          </a:p>
        </p:txBody>
      </p:sp>
      <p:pic>
        <p:nvPicPr>
          <p:cNvPr id="9" name="Рисунок 8" descr="https://school67.edu.yar.ru/funktsionalnaya_gramotnost/fingr/prosveshch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8436"/>
            <a:ext cx="2448272" cy="100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419872" y="4365104"/>
            <a:ext cx="5328592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Описание пособий по функциональной грамотности -</a:t>
            </a:r>
            <a:r>
              <a:rPr lang="ru-RU" u="sng" dirty="0">
                <a:hlinkClick r:id="rId7"/>
              </a:rPr>
              <a:t>https://prosv.ru/pages/pisa.html</a:t>
            </a:r>
            <a:endParaRPr lang="ru-RU" dirty="0"/>
          </a:p>
        </p:txBody>
      </p:sp>
      <p:pic>
        <p:nvPicPr>
          <p:cNvPr id="11" name="Рисунок 10" descr="https://school67.edu.yar.ru/funktsionalnaya_gramotnost/chg/fipi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" y="5200282"/>
            <a:ext cx="1224136" cy="16577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79051"/>
              </p:ext>
            </p:extLst>
          </p:nvPr>
        </p:nvGraphicFramePr>
        <p:xfrm>
          <a:off x="1331640" y="5085184"/>
          <a:ext cx="7673491" cy="10952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7349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ФГБНУ «Федеральный институт педагогических измерений»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Открытый банк заданий для оценки естественнонаучной грамотности (VII-IX классы) - 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sng" dirty="0" smtClean="0">
                          <a:effectLst/>
                          <a:hlinkClick r:id="rId9"/>
                        </a:rPr>
                        <a:t>https</a:t>
                      </a:r>
                      <a:r>
                        <a:rPr lang="ru-RU" sz="1600" u="sng" dirty="0">
                          <a:effectLst/>
                          <a:hlinkClick r:id="rId9"/>
                        </a:rPr>
                        <a:t>://fipi.ru/otkrytyy-bank-zadaniy-dlya-otsenki-yestestvennonauchnoy-gramotnosti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1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rmAutofit/>
          </a:bodyPr>
          <a:lstStyle/>
          <a:p>
            <a:pPr lvl="0"/>
            <a:r>
              <a:rPr lang="ru-RU" sz="1400" b="1" dirty="0"/>
              <a:t>открытый банк заданий для формирования естественнонаучной грамотности обучающихся 5-9 классов - </a:t>
            </a:r>
            <a:r>
              <a:rPr lang="ru-RU" sz="1400" b="1" u="sng" dirty="0">
                <a:hlinkClick r:id="rId2"/>
              </a:rPr>
              <a:t>http://skiv.instrao.ru/bank-zadaniy/estestvennonauchnaya-gramotnost/</a:t>
            </a:r>
            <a:endParaRPr lang="ru-RU" sz="1400" b="1" dirty="0"/>
          </a:p>
          <a:p>
            <a:r>
              <a:rPr lang="ru-RU" sz="1400" b="1" dirty="0"/>
              <a:t>демонстрационные материалы - </a:t>
            </a:r>
            <a:r>
              <a:rPr lang="ru-RU" sz="1400" b="1" u="sng" dirty="0">
                <a:hlinkClick r:id="rId3"/>
              </a:rPr>
              <a:t>http://skiv.instrao.ru/support/demonstratsionnye-materialya/estestvennonauchnaya-gramotnost.php</a:t>
            </a:r>
            <a:endParaRPr lang="ru-RU" sz="1400" b="1" dirty="0"/>
          </a:p>
        </p:txBody>
      </p:sp>
      <p:pic>
        <p:nvPicPr>
          <p:cNvPr id="5" name="Объект 4" descr="https://school67.edu.yar.ru/funktsionalnaya_gramotnost/fingr/isro.pn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86742" cy="100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chool67.edu.yar.ru/funktsionalnaya_gramotnost/fingr/prosveshch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0" y="3212976"/>
            <a:ext cx="310552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375216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Группа компаний «Просвещение»</a:t>
            </a:r>
            <a:endParaRPr lang="ru-RU" dirty="0"/>
          </a:p>
          <a:p>
            <a:r>
              <a:rPr lang="ru-RU" dirty="0"/>
              <a:t>Банк заданий - </a:t>
            </a:r>
            <a:r>
              <a:rPr lang="ru-RU" u="sng" dirty="0">
                <a:hlinkClick r:id="rId6"/>
              </a:rPr>
              <a:t>https://media.prosv.ru/fg/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186809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Полезные ресурсы</a:t>
            </a:r>
            <a:endParaRPr lang="ru-RU" dirty="0"/>
          </a:p>
          <a:p>
            <a:r>
              <a:rPr lang="ru-RU" b="1" u="sng" dirty="0">
                <a:hlinkClick r:id="rId7"/>
              </a:rPr>
              <a:t>Основные подходы к оценке естественнонаучной грамотности учащихся основной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2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Естественнонаучная грамотность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компетенций: научно объяснять явления, оценивать и планировать научные исследования, научно интерпретировать данные и приводить доказательства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66887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Естественнонаучная грамотность – это способность: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использовать </a:t>
            </a:r>
            <a:r>
              <a:rPr lang="ru-RU" dirty="0"/>
              <a:t>естественнонаучные знания,</a:t>
            </a:r>
          </a:p>
          <a:p>
            <a:pPr lvl="0"/>
            <a:r>
              <a:rPr lang="ru-RU" dirty="0"/>
              <a:t>выявлять проблемы,</a:t>
            </a:r>
          </a:p>
          <a:p>
            <a:pPr lvl="0"/>
            <a:r>
              <a:rPr lang="ru-RU" dirty="0"/>
              <a:t>делать обоснованные выводы, необходимые для понимания окружающего мира и тех изменений, которые вносит в него деятельность человека, и для принятия соответствующих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64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Особенности заданий по естественно-научной грамотности: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компетентность </a:t>
            </a:r>
            <a:r>
              <a:rPr lang="ru-RU" dirty="0"/>
              <a:t>(как правило, умение, составляющее данную компетентность);</a:t>
            </a:r>
          </a:p>
          <a:p>
            <a:pPr lvl="0"/>
            <a:r>
              <a:rPr lang="ru-RU" dirty="0"/>
              <a:t>естественнонаучное знание (т.е. те знания из биологии, физики, химии или физической географии, которые необходимы для выполнения задания);</a:t>
            </a:r>
          </a:p>
          <a:p>
            <a:pPr lvl="0"/>
            <a:r>
              <a:rPr lang="ru-RU" dirty="0"/>
              <a:t>контекст (т.е. характеристика использующейся в задании);</a:t>
            </a:r>
          </a:p>
          <a:p>
            <a:pPr lvl="0"/>
            <a:r>
              <a:rPr lang="ru-RU" dirty="0"/>
              <a:t>уровень сложности.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34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ТРИЗ?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Теория решения изобретательских задач ― одна из самых противоречивых методик. Кто-то активно внедряет в свои проекты, а кто-то не может понять, что это такое и как это </a:t>
            </a:r>
            <a:r>
              <a:rPr lang="ru-RU" dirty="0" smtClean="0"/>
              <a:t>работает.</a:t>
            </a:r>
            <a:r>
              <a:rPr lang="ru-RU" dirty="0"/>
              <a:t> </a:t>
            </a:r>
            <a:r>
              <a:rPr lang="ru-RU" dirty="0" smtClean="0"/>
              <a:t>А главное как это связано с развитием естественнонаучной грамотности?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8873"/>
            <a:ext cx="8229600" cy="1143000"/>
          </a:xfrm>
        </p:spPr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284984"/>
            <a:ext cx="8568952" cy="3240360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 smtClean="0"/>
              <a:t>Когда? В </a:t>
            </a:r>
            <a:r>
              <a:rPr lang="ru-RU" dirty="0"/>
              <a:t>1946 году </a:t>
            </a:r>
            <a:endParaRPr lang="ru-RU" dirty="0" smtClean="0"/>
          </a:p>
          <a:p>
            <a:pPr algn="just" fontAlgn="base"/>
            <a:r>
              <a:rPr lang="ru-RU" dirty="0" smtClean="0"/>
              <a:t>Зачем? Поиск наиболее эффективных приемов решения изобретательских задач.</a:t>
            </a:r>
          </a:p>
          <a:p>
            <a:pPr algn="just" fontAlgn="base"/>
            <a:r>
              <a:rPr lang="ru-RU" dirty="0" smtClean="0"/>
              <a:t>Что сделал? Выделил </a:t>
            </a:r>
            <a:r>
              <a:rPr lang="ru-RU" dirty="0"/>
              <a:t>40 </a:t>
            </a:r>
            <a:r>
              <a:rPr lang="ru-RU" dirty="0" smtClean="0"/>
              <a:t>приёмов эффективного решения, </a:t>
            </a:r>
            <a:r>
              <a:rPr lang="ru-RU" dirty="0"/>
              <a:t>которые назвал теорией решения изобретательских задач</a:t>
            </a:r>
            <a:r>
              <a:rPr lang="ru-RU" dirty="0" smtClean="0"/>
              <a:t>.   </a:t>
            </a:r>
          </a:p>
          <a:p>
            <a:pPr marL="0" indent="0" algn="just" fontAlgn="base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5" b="16049"/>
          <a:stretch/>
        </p:blipFill>
        <p:spPr bwMode="auto">
          <a:xfrm>
            <a:off x="1475656" y="1196752"/>
            <a:ext cx="5520055" cy="20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613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ТРИЗ СЕГОДНЯ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  </a:t>
            </a:r>
            <a:r>
              <a:rPr lang="ru-RU" dirty="0"/>
              <a:t>Сегодня ТРИЗ имеет широкое признание во всем мире. Ведущие производственные компании используют методы и инструменты ТРИЗ в своей работе — </a:t>
            </a:r>
            <a:r>
              <a:rPr lang="ru-RU" dirty="0" err="1"/>
              <a:t>Samsung</a:t>
            </a:r>
            <a:r>
              <a:rPr lang="ru-RU" dirty="0"/>
              <a:t>, LG, </a:t>
            </a:r>
            <a:r>
              <a:rPr lang="ru-RU" dirty="0" err="1"/>
              <a:t>Gillette</a:t>
            </a:r>
            <a:r>
              <a:rPr lang="ru-RU" dirty="0"/>
              <a:t>, HP, </a:t>
            </a:r>
            <a:r>
              <a:rPr lang="ru-RU" dirty="0" err="1"/>
              <a:t>Intel</a:t>
            </a:r>
            <a:r>
              <a:rPr lang="ru-RU" dirty="0"/>
              <a:t>, </a:t>
            </a:r>
            <a:r>
              <a:rPr lang="ru-RU" dirty="0" err="1"/>
              <a:t>Boeing</a:t>
            </a:r>
            <a:r>
              <a:rPr lang="ru-RU" dirty="0"/>
              <a:t>, </a:t>
            </a:r>
            <a:r>
              <a:rPr lang="ru-RU" dirty="0" err="1"/>
              <a:t>Xerox</a:t>
            </a:r>
            <a:r>
              <a:rPr lang="ru-RU" dirty="0"/>
              <a:t>, </a:t>
            </a:r>
            <a:r>
              <a:rPr lang="ru-RU" dirty="0" err="1"/>
              <a:t>Ford</a:t>
            </a:r>
            <a:r>
              <a:rPr lang="ru-RU" dirty="0"/>
              <a:t>, </a:t>
            </a:r>
            <a:r>
              <a:rPr lang="ru-RU" dirty="0" err="1"/>
              <a:t>Toyota</a:t>
            </a:r>
            <a:r>
              <a:rPr lang="ru-RU" dirty="0"/>
              <a:t>, </a:t>
            </a:r>
            <a:r>
              <a:rPr lang="ru-RU" dirty="0" err="1"/>
              <a:t>Kodak</a:t>
            </a:r>
            <a:r>
              <a:rPr lang="ru-RU" dirty="0"/>
              <a:t>, </a:t>
            </a:r>
            <a:r>
              <a:rPr lang="ru-RU" dirty="0" err="1"/>
              <a:t>Johnson&amp;Johnson</a:t>
            </a:r>
            <a:r>
              <a:rPr lang="ru-RU" dirty="0"/>
              <a:t> и другие.</a:t>
            </a:r>
          </a:p>
          <a:p>
            <a:pPr fontAlgn="base"/>
            <a:r>
              <a:rPr lang="ru-RU" dirty="0"/>
              <a:t>Каждый год проходят всемирные конференции ТРИЗ, активно ведут свою деятельность Международная, Азиатская и </a:t>
            </a:r>
            <a:r>
              <a:rPr lang="ru-RU" u="sng" dirty="0">
                <a:solidFill>
                  <a:srgbClr val="C00000"/>
                </a:solidFill>
                <a:hlinkClick r:id="rId2"/>
              </a:rPr>
              <a:t>Европейская ассоциации ТРИЗ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0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98884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Функциональная </a:t>
            </a:r>
            <a:r>
              <a:rPr lang="ru-RU" sz="2400" b="1" dirty="0"/>
              <a:t>грамотность</a:t>
            </a:r>
            <a:r>
              <a:rPr lang="ru-RU" sz="2400" dirty="0"/>
              <a:t> – это 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135" y="2144613"/>
            <a:ext cx="4335582" cy="471338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/>
              <a:t>Естественно-научная грамотность - </a:t>
            </a:r>
            <a:r>
              <a:rPr lang="ru-RU" dirty="0"/>
              <a:t>способность человека занимать активную гражданскую позицию по вопросам, связанным с естественно-научными идеями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научно объяснять явления; </a:t>
            </a:r>
            <a:endParaRPr lang="ru-RU" dirty="0" smtClean="0"/>
          </a:p>
          <a:p>
            <a:pPr lvl="0"/>
            <a:r>
              <a:rPr lang="ru-RU" dirty="0" smtClean="0"/>
              <a:t>понимать </a:t>
            </a:r>
            <a:r>
              <a:rPr lang="ru-RU" dirty="0"/>
              <a:t>особенности естественно-научного </a:t>
            </a:r>
            <a:r>
              <a:rPr lang="ru-RU" dirty="0" smtClean="0"/>
              <a:t>исследования;</a:t>
            </a:r>
          </a:p>
          <a:p>
            <a:pPr lvl="0"/>
            <a:r>
              <a:rPr lang="ru-RU" dirty="0" smtClean="0"/>
              <a:t>интерпретировать данные;</a:t>
            </a:r>
          </a:p>
          <a:p>
            <a:pPr lvl="0"/>
            <a:r>
              <a:rPr lang="ru-RU" dirty="0" smtClean="0"/>
              <a:t>использовать </a:t>
            </a:r>
            <a:r>
              <a:rPr lang="ru-RU" dirty="0"/>
              <a:t>научные доказательства.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298692"/>
            <a:ext cx="4104456" cy="39386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ТРИЗ — это поиск решения нестандартных проблем в известном поле знаний.</a:t>
            </a:r>
          </a:p>
          <a:p>
            <a:r>
              <a:rPr lang="ru-RU" dirty="0"/>
              <a:t>ТРИЗ — это то, что мы ежедневно применяем в своей жизни.</a:t>
            </a:r>
          </a:p>
          <a:p>
            <a:r>
              <a:rPr lang="ru-RU" dirty="0"/>
              <a:t>ТРИЗ – это возможность эффективного решения практической жизненной задачи</a:t>
            </a:r>
          </a:p>
        </p:txBody>
      </p:sp>
    </p:spTree>
    <p:extLst>
      <p:ext uri="{BB962C8B-B14F-4D97-AF65-F5344CB8AC3E}">
        <p14:creationId xmlns:p14="http://schemas.microsoft.com/office/powerpoint/2010/main" val="3393576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511</TotalTime>
  <Words>763</Words>
  <Application>Microsoft Office PowerPoint</Application>
  <PresentationFormat>Экран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Формирование естественно-научной грамотности через использование приемов ТРИЗ-технологии ТРИЗ </vt:lpstr>
      <vt:lpstr> Функциональная грамотность – это 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 </vt:lpstr>
      <vt:lpstr>Естественнонаучная грамотность </vt:lpstr>
      <vt:lpstr>Естественнонаучная грамотность – это способность: </vt:lpstr>
      <vt:lpstr> Особенности заданий по естественно-научной грамотности:  </vt:lpstr>
      <vt:lpstr>Что такое ТРИЗ?</vt:lpstr>
      <vt:lpstr>Немного истории</vt:lpstr>
      <vt:lpstr>ТРИЗ СЕГОДНЯ</vt:lpstr>
      <vt:lpstr> Функциональная грамотность – это 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 </vt:lpstr>
      <vt:lpstr>Презентация PowerPoint</vt:lpstr>
      <vt:lpstr>Презентация PowerPoint</vt:lpstr>
      <vt:lpstr> Устранение противоречия должности привести к идеальному конечному результату (ИКР). </vt:lpstr>
      <vt:lpstr> Алгоритм решение задач в ТРИЗ </vt:lpstr>
      <vt:lpstr>Задания для оценки функциональной грамотности</vt:lpstr>
      <vt:lpstr>Задание 7 класс</vt:lpstr>
      <vt:lpstr>Прием ТРИЗ</vt:lpstr>
      <vt:lpstr>Презентация PowerPoint</vt:lpstr>
      <vt:lpstr>Презентация PowerPoint</vt:lpstr>
      <vt:lpstr>Что происходит с пчелами?</vt:lpstr>
      <vt:lpstr>Прием ТРИЗ для решения данного задания</vt:lpstr>
      <vt:lpstr>Задание 8 класс</vt:lpstr>
      <vt:lpstr>Прием ТРИЗ</vt:lpstr>
      <vt:lpstr>Презентация PowerPoint</vt:lpstr>
      <vt:lpstr>Прием ТРИЗ для решения данного задания</vt:lpstr>
      <vt:lpstr> Известно, что хищные растения обитают в биотопах с низким содержанием минеральных элементов в почве. Например, росянку (Drosera) можно встретить на верховых болотах, где отсутствует нормальная почва, а кислотность субстрата повышена. Вениамин мечтает посадить у себя дома росянку (Drosera) и для этого выбирает специальный грунт. В таблице приведены названия грунтов и их состав. Какой грунт следует выбрать Вениамину?</vt:lpstr>
      <vt:lpstr>Ресурсы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ТРИЗ</dc:title>
  <dc:creator>User</dc:creator>
  <cp:lastModifiedBy>Tiger</cp:lastModifiedBy>
  <cp:revision>26</cp:revision>
  <dcterms:created xsi:type="dcterms:W3CDTF">2024-05-16T15:55:04Z</dcterms:created>
  <dcterms:modified xsi:type="dcterms:W3CDTF">2025-01-05T10:50:24Z</dcterms:modified>
</cp:coreProperties>
</file>