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2"/>
  </p:notesMasterIdLst>
  <p:sldIdLst>
    <p:sldId id="289" r:id="rId2"/>
    <p:sldId id="284" r:id="rId3"/>
    <p:sldId id="290" r:id="rId4"/>
    <p:sldId id="291" r:id="rId5"/>
    <p:sldId id="293" r:id="rId6"/>
    <p:sldId id="294" r:id="rId7"/>
    <p:sldId id="295" r:id="rId8"/>
    <p:sldId id="296" r:id="rId9"/>
    <p:sldId id="297" r:id="rId10"/>
    <p:sldId id="28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7E9AA-4D4A-4130-8F01-3CE70C4F5F90}" type="datetimeFigureOut">
              <a:rPr lang="ru-RU" smtClean="0"/>
              <a:pPr/>
              <a:t>04.01.2025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66467-4090-4DFA-A9C8-C57BDA92D0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807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encyclopaedia.bid/%D0%B2%D0%B8%D0%BA%D0%B8%D0%BF%D0%B5%D0%B4%D0%B8%D1%8F/%D0%9B%D0%B0%D1%82%D0%B8%D0%BD%D1%81%D0%BA%D0%B8%D0%B9_%D1%8F%D0%B7%D1%8B%D0%BA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encyclopaedia.bid/%D0%B2%D0%B8%D0%BA%D0%B8%D0%BF%D0%B5%D0%B4%D0%B8%D1%8F/XVI_%D0%B2%D0%B5%D0%B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sciweb.nybg.org/Science2/IndexHerbariorum.asp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1520" y="3200400"/>
            <a:ext cx="8640960" cy="3468960"/>
          </a:xfrm>
        </p:spPr>
        <p:txBody>
          <a:bodyPr>
            <a:normAutofit fontScale="92500" lnSpcReduction="20000"/>
          </a:bodyPr>
          <a:lstStyle/>
          <a:p>
            <a:r>
              <a:rPr lang="ru-RU" sz="3200" b="1" dirty="0" err="1" smtClean="0">
                <a:solidFill>
                  <a:srgbClr val="C00000"/>
                </a:solidFill>
              </a:rPr>
              <a:t>Герба́рий</a:t>
            </a:r>
            <a:r>
              <a:rPr lang="ru-RU" sz="3200" b="1" dirty="0" smtClean="0"/>
              <a:t> (</a:t>
            </a:r>
            <a:r>
              <a:rPr lang="ru-RU" sz="3200" b="1" dirty="0" smtClean="0">
                <a:hlinkClick r:id="rId2" tooltip="Латинский язык"/>
              </a:rPr>
              <a:t>лат.</a:t>
            </a:r>
            <a:r>
              <a:rPr lang="ru-RU" sz="3200" b="1" dirty="0" smtClean="0"/>
              <a:t> </a:t>
            </a:r>
            <a:r>
              <a:rPr lang="ru-RU" sz="3200" b="1" i="1" dirty="0" err="1" smtClean="0"/>
              <a:t>herbárium</a:t>
            </a:r>
            <a:r>
              <a:rPr lang="ru-RU" sz="3200" b="1" dirty="0" smtClean="0"/>
              <a:t>, от </a:t>
            </a:r>
            <a:r>
              <a:rPr lang="ru-RU" sz="3200" b="1" i="1" dirty="0" err="1" smtClean="0"/>
              <a:t>herba</a:t>
            </a:r>
            <a:r>
              <a:rPr lang="ru-RU" sz="3200" b="1" dirty="0" smtClean="0"/>
              <a:t> — «трава») — коллекция засушенных </a:t>
            </a:r>
          </a:p>
          <a:p>
            <a:r>
              <a:rPr lang="ru-RU" sz="3200" b="1" dirty="0" smtClean="0"/>
              <a:t>растений, приготовленных в согласии с определёнными правилами.</a:t>
            </a:r>
          </a:p>
          <a:p>
            <a:r>
              <a:rPr lang="ru-RU" dirty="0" smtClean="0"/>
              <a:t> Обычно гербарные образцы после высушивания монтируются на листах плотной бумаги. В зависимости от вида растения на гербарном листе может быть представлена целая особь, группа особей или часть крупного (например, древесного) растения.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1484784"/>
            <a:ext cx="8229600" cy="1470025"/>
          </a:xfrm>
        </p:spPr>
        <p:txBody>
          <a:bodyPr/>
          <a:lstStyle/>
          <a:p>
            <a:r>
              <a:rPr lang="ru-RU" dirty="0" smtClean="0"/>
              <a:t>ГЕРБАРИЙ СВОИМИ РУКАМИ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unya\Desktop\гербарная карточ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7920880" cy="5550397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39552" y="188640"/>
            <a:ext cx="8161510" cy="83671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Оформление гербарной карточки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unya\Desktop\1499171205_vramochke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9276" y="188640"/>
            <a:ext cx="1914532" cy="651451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75856" y="404664"/>
            <a:ext cx="547260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i="1" dirty="0" smtClean="0">
                <a:solidFill>
                  <a:schemeClr val="accent1">
                    <a:lumMod val="50000"/>
                  </a:schemeClr>
                </a:solidFill>
              </a:rPr>
              <a:t>Для всех гербарий — это засушенные растения, для музеев — способ показать разнообразие флоры региона, а для ботаников — важнейший материал для изучения! </a:t>
            </a:r>
          </a:p>
          <a:p>
            <a:pPr algn="ctr"/>
            <a:r>
              <a:rPr lang="ru-RU" sz="3000" b="1" i="1" dirty="0" smtClean="0">
                <a:solidFill>
                  <a:schemeClr val="accent1">
                    <a:lumMod val="50000"/>
                  </a:schemeClr>
                </a:solidFill>
              </a:rPr>
              <a:t>Создание гербария очень четкая и поэтапная работа включающая в себя: подготовку и сушку растения, оформление и определение экземпляра.</a:t>
            </a:r>
            <a:endParaRPr lang="ru-RU" sz="3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886700" cy="759618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История создания гербариев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9"/>
            <a:ext cx="8712968" cy="331236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Слово </a:t>
            </a:r>
            <a:r>
              <a:rPr lang="ru-RU" b="1" dirty="0" smtClean="0">
                <a:solidFill>
                  <a:srgbClr val="C00000"/>
                </a:solidFill>
              </a:rPr>
              <a:t>"гербарий" </a:t>
            </a:r>
            <a:r>
              <a:rPr lang="ru-RU" dirty="0" smtClean="0"/>
              <a:t>(</a:t>
            </a:r>
            <a:r>
              <a:rPr lang="ru-RU" dirty="0" err="1" smtClean="0"/>
              <a:t>herbarium</a:t>
            </a:r>
            <a:r>
              <a:rPr lang="ru-RU" dirty="0" smtClean="0"/>
              <a:t>) было в обиходе в Европе уже в Средние века. Однако оно обозначало тогда книгу, посвященную растениям ("травник" в старинной русской литературе). Содержанием таких книг были преимущественно рассказы о "достоинствах" или "силах" растений, т.е. о том, для чего можно использовать растения, прежде всего в лечебных целях. Словом "</a:t>
            </a:r>
            <a:r>
              <a:rPr lang="ru-RU" dirty="0" err="1" smtClean="0"/>
              <a:t>herbarius</a:t>
            </a:r>
            <a:r>
              <a:rPr lang="ru-RU" dirty="0" smtClean="0"/>
              <a:t>" называли человека, который занимался травами. Источником сведений в "травниках" служили в основном труды античных авторов - Теофраста, </a:t>
            </a:r>
            <a:r>
              <a:rPr lang="ru-RU" dirty="0" err="1" smtClean="0"/>
              <a:t>Диоскорида</a:t>
            </a:r>
            <a:r>
              <a:rPr lang="ru-RU" dirty="0" smtClean="0"/>
              <a:t> и Плиния Старшего.</a:t>
            </a:r>
            <a:endParaRPr lang="ru-RU" dirty="0"/>
          </a:p>
        </p:txBody>
      </p:sp>
      <p:sp>
        <p:nvSpPr>
          <p:cNvPr id="35842" name="AutoShape 2" descr="http://chert-poberi.ru/wp-content/uploads/2016/proga/111/igor-10july161308520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4" name="AutoShape 4" descr="http://chert-poberi.ru/wp-content/uploads/2016/proga/111/igor-10july161308520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6" name="AutoShape 6" descr="http://chert-poberi.ru/wp-content/uploads/2016/proga/111/igor-10july161308520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50" name="AutoShape 10" descr="ТРАВА ВЕДЬМ. МАНДРАГОР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52" name="AutoShape 12" descr="ТРАВА ВЕДЬМ. МАНДРАГОР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54" name="AutoShape 14" descr="ТРАВА ВЕДЬМ. МАНДРАГОР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55" name="Picture 15" descr="C:\Users\Alex\Downloads\igor-10july16130852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959029"/>
            <a:ext cx="3851920" cy="2898971"/>
          </a:xfrm>
          <a:prstGeom prst="rect">
            <a:avLst/>
          </a:prstGeom>
          <a:noFill/>
        </p:spPr>
      </p:pic>
      <p:pic>
        <p:nvPicPr>
          <p:cNvPr id="35857" name="Picture 17" descr="http://img1.liveinternet.ru/images/attach/c/0/118/781/118781931_ooo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204047"/>
            <a:ext cx="2088232" cy="26539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060331"/>
          </a:xfrm>
        </p:spPr>
        <p:txBody>
          <a:bodyPr/>
          <a:lstStyle/>
          <a:p>
            <a:r>
              <a:rPr lang="ru-RU" dirty="0" smtClean="0"/>
              <a:t>Первые гербарии появились в </a:t>
            </a:r>
            <a:r>
              <a:rPr lang="ru-RU" b="1" dirty="0" smtClean="0"/>
              <a:t>Италии</a:t>
            </a:r>
            <a:r>
              <a:rPr lang="ru-RU" dirty="0" smtClean="0"/>
              <a:t> в </a:t>
            </a:r>
            <a:r>
              <a:rPr lang="ru-RU" b="1" u="sng" dirty="0" smtClean="0">
                <a:hlinkClick r:id="rId2" tooltip="XVI век"/>
              </a:rPr>
              <a:t>XVI веке</a:t>
            </a:r>
            <a:r>
              <a:rPr lang="ru-RU" dirty="0" smtClean="0"/>
              <a:t>. Их изобретение, связанное с изобретением бумаги, приписывается врачу и ботанику </a:t>
            </a:r>
            <a:r>
              <a:rPr lang="ru-RU" b="1" dirty="0" smtClean="0">
                <a:solidFill>
                  <a:srgbClr val="C00000"/>
                </a:solidFill>
              </a:rPr>
              <a:t>Луке </a:t>
            </a:r>
            <a:r>
              <a:rPr lang="ru-RU" b="1" dirty="0" err="1" smtClean="0">
                <a:solidFill>
                  <a:srgbClr val="C00000"/>
                </a:solidFill>
              </a:rPr>
              <a:t>Гини</a:t>
            </a:r>
            <a:r>
              <a:rPr lang="ru-RU" dirty="0" smtClean="0"/>
              <a:t>, основателю </a:t>
            </a:r>
            <a:r>
              <a:rPr lang="ru-RU" b="1" dirty="0" smtClean="0"/>
              <a:t>Пизанского ботанического сада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Гербарий самого </a:t>
            </a:r>
            <a:r>
              <a:rPr lang="ru-RU" dirty="0" err="1" smtClean="0"/>
              <a:t>Гини</a:t>
            </a:r>
            <a:r>
              <a:rPr lang="ru-RU" dirty="0" smtClean="0"/>
              <a:t> не сохранился, однако до наших дней дошли коллекции его непосредственных учеников.</a:t>
            </a:r>
            <a:endParaRPr lang="ru-RU" dirty="0"/>
          </a:p>
        </p:txBody>
      </p:sp>
      <p:pic>
        <p:nvPicPr>
          <p:cNvPr id="7170" name="Picture 2" descr="http://images-mediawiki-sites.thefullwiki.org/04/3/8/3/47263163668840112.jpg"/>
          <p:cNvPicPr>
            <a:picLocks noChangeAspect="1" noChangeArrowheads="1"/>
          </p:cNvPicPr>
          <p:nvPr/>
        </p:nvPicPr>
        <p:blipFill>
          <a:blip r:embed="rId3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3059832" y="2708920"/>
            <a:ext cx="2664296" cy="37655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86700" cy="759617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Гербарии мира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462017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Все гербарии мира регистрируются в международной базе данных </a:t>
            </a:r>
            <a:r>
              <a:rPr lang="ru-RU" dirty="0" smtClean="0">
                <a:hlinkClick r:id="rId2"/>
              </a:rPr>
              <a:t>«</a:t>
            </a:r>
            <a:r>
              <a:rPr lang="ru-RU" dirty="0" err="1" smtClean="0">
                <a:hlinkClick r:id="rId2"/>
              </a:rPr>
              <a:t>The</a:t>
            </a:r>
            <a:r>
              <a:rPr lang="ru-RU" dirty="0" smtClean="0">
                <a:hlinkClick r:id="rId2"/>
              </a:rPr>
              <a:t> </a:t>
            </a:r>
            <a:r>
              <a:rPr lang="ru-RU" dirty="0" err="1" smtClean="0">
                <a:hlinkClick r:id="rId2"/>
              </a:rPr>
              <a:t>Index</a:t>
            </a:r>
            <a:r>
              <a:rPr lang="ru-RU" dirty="0" smtClean="0">
                <a:hlinkClick r:id="rId2"/>
              </a:rPr>
              <a:t> </a:t>
            </a:r>
            <a:r>
              <a:rPr lang="ru-RU" dirty="0" err="1" smtClean="0">
                <a:hlinkClick r:id="rId2"/>
              </a:rPr>
              <a:t>Herbariorum</a:t>
            </a:r>
            <a:r>
              <a:rPr lang="ru-RU" dirty="0" smtClean="0">
                <a:hlinkClick r:id="rId2"/>
              </a:rPr>
              <a:t>»</a:t>
            </a:r>
            <a:r>
              <a:rPr lang="ru-RU" dirty="0" smtClean="0"/>
              <a:t>. Им присваивается акроним — уникальный буквенный код, составленный из одной — шести букв английского алфавита (например, </a:t>
            </a:r>
            <a:r>
              <a:rPr lang="ru-RU" b="1" dirty="0" smtClean="0"/>
              <a:t>K, MW, MHA, SYKO</a:t>
            </a:r>
            <a:r>
              <a:rPr lang="ru-RU" dirty="0" smtClean="0"/>
              <a:t>). </a:t>
            </a:r>
          </a:p>
          <a:p>
            <a:r>
              <a:rPr lang="ru-RU" dirty="0" smtClean="0"/>
              <a:t>Сокращённые названия гербариев используются в качестве универсальных ссылок на место хранения гербарных образцов, цитируемых в ботанических научных работах. </a:t>
            </a:r>
          </a:p>
          <a:p>
            <a:r>
              <a:rPr lang="ru-RU" dirty="0" smtClean="0"/>
              <a:t>В «Индексе» на 2013 год насчитывается 3293 гербария из 168 стран, в которых работает более 10 тысяч ботаников.</a:t>
            </a:r>
            <a:endParaRPr lang="ru-RU" dirty="0"/>
          </a:p>
        </p:txBody>
      </p:sp>
      <p:pic>
        <p:nvPicPr>
          <p:cNvPr id="5122" name="Picture 2" descr="http://herbarium.tsu.ru/herb/wp-content/uploads/2015/09/logo_r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445224"/>
            <a:ext cx="8784976" cy="12763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7772400" cy="64807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Как собирать гербарий?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8568952" cy="3672408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Чтобы избежать огорчений, делать это нужно в сухую погоду. Влажные растения становятся более хрупкими, а значит, могут легко рассыпаться при оформлении гербария. </a:t>
            </a:r>
          </a:p>
          <a:p>
            <a:pPr algn="ctr"/>
            <a:r>
              <a:rPr lang="ru-RU" sz="1800" dirty="0" smtClean="0"/>
              <a:t>Нам понадобится следующее: инструмент для выкапывания растений (маленькая лопатка, металлический детский совочек или даже прочная ложка), </a:t>
            </a:r>
            <a:r>
              <a:rPr lang="ru-RU" sz="1800" b="1" dirty="0" smtClean="0"/>
              <a:t>гербарная папка </a:t>
            </a:r>
            <a:r>
              <a:rPr lang="ru-RU" sz="1800" dirty="0" smtClean="0"/>
              <a:t>- своеобразный пресс для собранных растений. </a:t>
            </a:r>
          </a:p>
          <a:p>
            <a:pPr algn="ctr"/>
            <a:r>
              <a:rPr lang="ru-RU" sz="1800" dirty="0" smtClean="0"/>
              <a:t>(сложить два листа картона формата А4, проделать в углах отверстия, вдеть в них толстые шнурки или тесьму. Папка готова. Внутрь положите старые газеты, в которые будете вкладывать аккуратно расправленные растения). </a:t>
            </a:r>
          </a:p>
          <a:p>
            <a:pPr algn="ctr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141A70E-F0D0-4561-A923-C2D660363F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3429000"/>
            <a:ext cx="4128458" cy="3096344"/>
          </a:xfrm>
          <a:prstGeom prst="rect">
            <a:avLst/>
          </a:prstGeom>
        </p:spPr>
      </p:pic>
      <p:pic>
        <p:nvPicPr>
          <p:cNvPr id="5" name="Рисунок 4" descr="C:\Users\alunya\Desktop\90aeac15-a212-4a34-b71a-4082fe7edf98.jpeg">
            <a:extLst>
              <a:ext uri="{FF2B5EF4-FFF2-40B4-BE49-F238E27FC236}">
                <a16:creationId xmlns:a16="http://schemas.microsoft.com/office/drawing/2014/main" xmlns="" id="{D88DA8EE-7787-4D3F-9825-F8145B263781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429000"/>
            <a:ext cx="4248472" cy="3096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886700" cy="792088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Способы сушки растений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4908203"/>
          </a:xfrm>
        </p:spPr>
        <p:txBody>
          <a:bodyPr/>
          <a:lstStyle/>
          <a:p>
            <a:r>
              <a:rPr lang="ru-RU" b="1" dirty="0" smtClean="0"/>
              <a:t>Способ первый. </a:t>
            </a:r>
            <a:r>
              <a:rPr lang="ru-RU" dirty="0" smtClean="0"/>
              <a:t>Сушка растений в газетах, как упоминалось выше. Газеты положите одна на другую, переложите бумажными салфетками и придавите чем-то тяжелым. Каждые несколько дней меняйте салфетки. Следите, чтобы не передержать.</a:t>
            </a:r>
            <a:endParaRPr lang="ru-RU" dirty="0"/>
          </a:p>
        </p:txBody>
      </p:sp>
      <p:pic>
        <p:nvPicPr>
          <p:cNvPr id="37890" name="Picture 2" descr="https://go2.imgsmail.ru/imgpreview?key=1a9d7c3ba9b7aa7b&amp;mb=imgdb_preview_10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996952"/>
            <a:ext cx="2736304" cy="3653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5124227"/>
          </a:xfrm>
        </p:spPr>
        <p:txBody>
          <a:bodyPr/>
          <a:lstStyle/>
          <a:p>
            <a:r>
              <a:rPr lang="ru-RU" b="1" dirty="0" smtClean="0"/>
              <a:t>Способ второй. </a:t>
            </a:r>
            <a:r>
              <a:rPr lang="ru-RU" dirty="0" smtClean="0"/>
              <a:t>Сушка при помощи утюга. Тут главное не перестараться, иначе растения потеряют естественную окраску. По завернутому в бумагу растению пару раз проводим утюгом. Через несколько часов повторяем процедуру.</a:t>
            </a:r>
          </a:p>
          <a:p>
            <a:endParaRPr lang="ru-RU" dirty="0"/>
          </a:p>
        </p:txBody>
      </p:sp>
      <p:pic>
        <p:nvPicPr>
          <p:cNvPr id="39938" name="Picture 2" descr="Сушка листьев утюг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501008"/>
            <a:ext cx="3884901" cy="2592288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11560" y="116632"/>
            <a:ext cx="7886700" cy="97564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Способы сушки</a:t>
            </a:r>
            <a:endParaRPr kumimoji="0" lang="ru-RU" sz="33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3"/>
            <a:ext cx="7272808" cy="86409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Оформляем альбом для гербария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4464496"/>
          </a:xfrm>
        </p:spPr>
        <p:txBody>
          <a:bodyPr/>
          <a:lstStyle/>
          <a:p>
            <a:r>
              <a:rPr lang="ru-RU" dirty="0" smtClean="0"/>
              <a:t>На листы формата А4 растение аккуратно </a:t>
            </a:r>
            <a:r>
              <a:rPr lang="ru-RU" b="1" dirty="0" smtClean="0"/>
              <a:t>пришивается нитками. </a:t>
            </a:r>
            <a:r>
              <a:rPr lang="ru-RU" dirty="0" smtClean="0"/>
              <a:t>Если гербарий правильно оформлен, то в правом нижнем углу должна находиться этикетка на русском и латинском языках, на которой написано название растения, места его распространения, данные о месте и времени сбора. Затем листы прокладываются пергаментом и собираются в папку.</a:t>
            </a:r>
          </a:p>
          <a:p>
            <a:endParaRPr lang="ru-RU" dirty="0"/>
          </a:p>
        </p:txBody>
      </p:sp>
      <p:pic>
        <p:nvPicPr>
          <p:cNvPr id="41986" name="Picture 2" descr="Гербарий лекарственных растений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573016"/>
            <a:ext cx="2232248" cy="2988003"/>
          </a:xfrm>
          <a:prstGeom prst="rect">
            <a:avLst/>
          </a:prstGeom>
          <a:noFill/>
        </p:spPr>
      </p:pic>
      <p:pic>
        <p:nvPicPr>
          <p:cNvPr id="5" name="Picture 2" descr="http://cdn01.ru/files/users/images/11/e7/11e70f1ebfca9873041503862815b4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77072"/>
            <a:ext cx="3816424" cy="25609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1260</TotalTime>
  <Words>334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Справедливость</vt:lpstr>
      <vt:lpstr>ГЕРБАРИЙ СВОИМИ РУКАМИ</vt:lpstr>
      <vt:lpstr>Слайд 2</vt:lpstr>
      <vt:lpstr>История создания гербариев</vt:lpstr>
      <vt:lpstr>Слайд 4</vt:lpstr>
      <vt:lpstr>Гербарии мира</vt:lpstr>
      <vt:lpstr>Как собирать гербарий?</vt:lpstr>
      <vt:lpstr>Способы сушки растений</vt:lpstr>
      <vt:lpstr>Слайд 8</vt:lpstr>
      <vt:lpstr>Оформляем альбом для гербария 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общеобразовательное учреждение города Москвы  «школа № 2070»  Исследовательская работа Экологическая тропа вблизи метро  Коммунарка </dc:title>
  <dc:creator>МОСКВА</dc:creator>
  <cp:lastModifiedBy>Alendeev Petr</cp:lastModifiedBy>
  <cp:revision>94</cp:revision>
  <dcterms:created xsi:type="dcterms:W3CDTF">2020-04-24T11:16:07Z</dcterms:created>
  <dcterms:modified xsi:type="dcterms:W3CDTF">2025-01-04T17:14:13Z</dcterms:modified>
</cp:coreProperties>
</file>