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1" r:id="rId5"/>
    <p:sldId id="266" r:id="rId6"/>
    <p:sldId id="272" r:id="rId7"/>
    <p:sldId id="258" r:id="rId8"/>
    <p:sldId id="260" r:id="rId9"/>
    <p:sldId id="267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85324" autoAdjust="0"/>
  </p:normalViewPr>
  <p:slideViewPr>
    <p:cSldViewPr>
      <p:cViewPr varScale="1">
        <p:scale>
          <a:sx n="120" d="100"/>
          <a:sy n="120" d="100"/>
        </p:scale>
        <p:origin x="-2191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061FA-8A09-49EA-AA41-577EA31C6BEF}" type="doc">
      <dgm:prSet loTypeId="urn:microsoft.com/office/officeart/2005/8/layout/pList2#1" loCatId="picture" qsTypeId="urn:microsoft.com/office/officeart/2005/8/quickstyle/simple1" qsCatId="simple" csTypeId="urn:microsoft.com/office/officeart/2005/8/colors/accent1_2" csCatId="accent1" phldr="1"/>
      <dgm:spPr/>
    </dgm:pt>
    <dgm:pt modelId="{AD92F358-DE9F-4C0A-B3A7-098BCC893344}">
      <dgm:prSet phldrT="[Текст]"/>
      <dgm:spPr/>
      <dgm:t>
        <a:bodyPr/>
        <a:lstStyle/>
        <a:p>
          <a:r>
            <a:rPr lang="ru-RU" b="1" dirty="0" smtClean="0"/>
            <a:t>Численные</a:t>
          </a:r>
        </a:p>
        <a:p>
          <a:r>
            <a:rPr lang="ru-RU" dirty="0" smtClean="0"/>
            <a:t>Целые (1, 42, -10)</a:t>
          </a:r>
        </a:p>
        <a:p>
          <a:r>
            <a:rPr lang="ru-RU" dirty="0" smtClean="0"/>
            <a:t>Дробные (3.14, 0.5)</a:t>
          </a:r>
          <a:endParaRPr lang="ru-RU" dirty="0"/>
        </a:p>
      </dgm:t>
    </dgm:pt>
    <dgm:pt modelId="{384E59A9-B58B-4A01-9F81-E760485173F5}" type="parTrans" cxnId="{62CBB721-0346-4808-8F61-D698EAEA09C5}">
      <dgm:prSet/>
      <dgm:spPr/>
      <dgm:t>
        <a:bodyPr/>
        <a:lstStyle/>
        <a:p>
          <a:endParaRPr lang="ru-RU"/>
        </a:p>
      </dgm:t>
    </dgm:pt>
    <dgm:pt modelId="{67FC23A7-EB47-4863-A44B-D93AB3468808}" type="sibTrans" cxnId="{62CBB721-0346-4808-8F61-D698EAEA09C5}">
      <dgm:prSet/>
      <dgm:spPr/>
      <dgm:t>
        <a:bodyPr/>
        <a:lstStyle/>
        <a:p>
          <a:endParaRPr lang="ru-RU"/>
        </a:p>
      </dgm:t>
    </dgm:pt>
    <dgm:pt modelId="{0AD98E8C-2868-48FB-AB56-B788D2B1456B}">
      <dgm:prSet phldrT="[Текст]"/>
      <dgm:spPr/>
      <dgm:t>
        <a:bodyPr/>
        <a:lstStyle/>
        <a:p>
          <a:r>
            <a:rPr lang="ru-RU" b="1" dirty="0" smtClean="0"/>
            <a:t>Строковые</a:t>
          </a:r>
        </a:p>
        <a:p>
          <a:r>
            <a:rPr lang="ru-RU" dirty="0" smtClean="0"/>
            <a:t>"Алиса" </a:t>
          </a:r>
        </a:p>
        <a:p>
          <a:r>
            <a:rPr lang="ru-RU" dirty="0" smtClean="0"/>
            <a:t>"Привет, {имя}!"</a:t>
          </a:r>
          <a:endParaRPr lang="ru-RU" b="1" dirty="0"/>
        </a:p>
      </dgm:t>
    </dgm:pt>
    <dgm:pt modelId="{24E2E333-D797-4130-A119-E3862A27AF78}" type="parTrans" cxnId="{138255EF-6165-4AA6-98A1-6D8D8E037CB8}">
      <dgm:prSet/>
      <dgm:spPr/>
      <dgm:t>
        <a:bodyPr/>
        <a:lstStyle/>
        <a:p>
          <a:endParaRPr lang="ru-RU"/>
        </a:p>
      </dgm:t>
    </dgm:pt>
    <dgm:pt modelId="{F378C96F-ABA8-4A87-BE42-CAAA442411EB}" type="sibTrans" cxnId="{138255EF-6165-4AA6-98A1-6D8D8E037CB8}">
      <dgm:prSet/>
      <dgm:spPr/>
      <dgm:t>
        <a:bodyPr/>
        <a:lstStyle/>
        <a:p>
          <a:endParaRPr lang="ru-RU"/>
        </a:p>
      </dgm:t>
    </dgm:pt>
    <dgm:pt modelId="{F9E006D0-7ABC-41BE-95CD-EE6B7F1238FE}">
      <dgm:prSet phldrT="[Текст]"/>
      <dgm:spPr/>
      <dgm:t>
        <a:bodyPr/>
        <a:lstStyle/>
        <a:p>
          <a:r>
            <a:rPr lang="ru-RU" b="1" dirty="0" smtClean="0"/>
            <a:t>Логические</a:t>
          </a:r>
        </a:p>
        <a:p>
          <a:r>
            <a:rPr lang="ru-RU" dirty="0" smtClean="0"/>
            <a:t>Логические значения</a:t>
          </a:r>
        </a:p>
        <a:p>
          <a:r>
            <a:rPr lang="ru-RU" dirty="0" smtClean="0"/>
            <a:t> </a:t>
          </a:r>
          <a:r>
            <a:rPr lang="ru-RU" dirty="0" err="1" smtClean="0"/>
            <a:t>True</a:t>
          </a:r>
          <a:r>
            <a:rPr lang="ru-RU" dirty="0" smtClean="0"/>
            <a:t> или </a:t>
          </a:r>
          <a:r>
            <a:rPr lang="ru-RU" dirty="0" err="1" smtClean="0"/>
            <a:t>False</a:t>
          </a:r>
          <a:endParaRPr lang="ru-RU" dirty="0"/>
        </a:p>
      </dgm:t>
    </dgm:pt>
    <dgm:pt modelId="{A9E3F069-26BA-41C0-8624-45A57F53B007}" type="parTrans" cxnId="{BA8CAA34-821F-4DEB-880F-F0C869BDD5D6}">
      <dgm:prSet/>
      <dgm:spPr/>
      <dgm:t>
        <a:bodyPr/>
        <a:lstStyle/>
        <a:p>
          <a:endParaRPr lang="ru-RU"/>
        </a:p>
      </dgm:t>
    </dgm:pt>
    <dgm:pt modelId="{85C78411-E80B-4C09-865A-56BFC7800275}" type="sibTrans" cxnId="{BA8CAA34-821F-4DEB-880F-F0C869BDD5D6}">
      <dgm:prSet/>
      <dgm:spPr/>
      <dgm:t>
        <a:bodyPr/>
        <a:lstStyle/>
        <a:p>
          <a:endParaRPr lang="ru-RU"/>
        </a:p>
      </dgm:t>
    </dgm:pt>
    <dgm:pt modelId="{B9C65E7A-FE95-4827-B8CE-AE40AD37D0AD}" type="pres">
      <dgm:prSet presAssocID="{4CC061FA-8A09-49EA-AA41-577EA31C6BEF}" presName="Name0" presStyleCnt="0">
        <dgm:presLayoutVars>
          <dgm:dir/>
          <dgm:resizeHandles val="exact"/>
        </dgm:presLayoutVars>
      </dgm:prSet>
      <dgm:spPr/>
    </dgm:pt>
    <dgm:pt modelId="{A0820D31-58AC-4A1A-BB09-B8ECD2FB7D58}" type="pres">
      <dgm:prSet presAssocID="{4CC061FA-8A09-49EA-AA41-577EA31C6BEF}" presName="bkgdShp" presStyleLbl="alignAccFollowNode1" presStyleIdx="0" presStyleCnt="1"/>
      <dgm:spPr/>
    </dgm:pt>
    <dgm:pt modelId="{E8430813-00E3-42F7-BC65-BEDA4297544A}" type="pres">
      <dgm:prSet presAssocID="{4CC061FA-8A09-49EA-AA41-577EA31C6BEF}" presName="linComp" presStyleCnt="0"/>
      <dgm:spPr/>
    </dgm:pt>
    <dgm:pt modelId="{B01A29C2-6D9C-4C72-BBB0-E0DB834AA6A7}" type="pres">
      <dgm:prSet presAssocID="{AD92F358-DE9F-4C0A-B3A7-098BCC893344}" presName="compNode" presStyleCnt="0"/>
      <dgm:spPr/>
    </dgm:pt>
    <dgm:pt modelId="{23A62F8E-7071-4ACB-B474-DA6E78BAFE00}" type="pres">
      <dgm:prSet presAssocID="{AD92F358-DE9F-4C0A-B3A7-098BCC8933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5217F-E1F2-4938-A2CA-293BB2C680DD}" type="pres">
      <dgm:prSet presAssocID="{AD92F358-DE9F-4C0A-B3A7-098BCC893344}" presName="invisiNode" presStyleLbl="node1" presStyleIdx="0" presStyleCnt="3"/>
      <dgm:spPr/>
    </dgm:pt>
    <dgm:pt modelId="{C09A3138-E97B-4297-9788-62A9AB9D392F}" type="pres">
      <dgm:prSet presAssocID="{AD92F358-DE9F-4C0A-B3A7-098BCC893344}" presName="imagNode" presStyleLbl="fgImgPlace1" presStyleIdx="0" presStyleCnt="3"/>
      <dgm:spPr/>
    </dgm:pt>
    <dgm:pt modelId="{EEE59042-6DD2-42F1-8171-13BD27836C60}" type="pres">
      <dgm:prSet presAssocID="{67FC23A7-EB47-4863-A44B-D93AB34688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FEA09C-1088-426C-9527-C22E0D1442D2}" type="pres">
      <dgm:prSet presAssocID="{0AD98E8C-2868-48FB-AB56-B788D2B1456B}" presName="compNode" presStyleCnt="0"/>
      <dgm:spPr/>
    </dgm:pt>
    <dgm:pt modelId="{AB0C5C19-F319-4756-A8F1-C9BE7DB92EFA}" type="pres">
      <dgm:prSet presAssocID="{0AD98E8C-2868-48FB-AB56-B788D2B145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9A650-AFDD-452F-8576-C24C6163D8F8}" type="pres">
      <dgm:prSet presAssocID="{0AD98E8C-2868-48FB-AB56-B788D2B1456B}" presName="invisiNode" presStyleLbl="node1" presStyleIdx="1" presStyleCnt="3"/>
      <dgm:spPr/>
    </dgm:pt>
    <dgm:pt modelId="{6C203AF3-C905-44E9-BD8E-B9B568104431}" type="pres">
      <dgm:prSet presAssocID="{0AD98E8C-2868-48FB-AB56-B788D2B1456B}" presName="imagNode" presStyleLbl="fgImgPlace1" presStyleIdx="1" presStyleCnt="3"/>
      <dgm:spPr/>
    </dgm:pt>
    <dgm:pt modelId="{DC55E78F-2760-4C0C-B6EF-D8E6B71C56C5}" type="pres">
      <dgm:prSet presAssocID="{F378C96F-ABA8-4A87-BE42-CAAA442411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52F65E-5AE1-4A2B-A910-BE10915C172F}" type="pres">
      <dgm:prSet presAssocID="{F9E006D0-7ABC-41BE-95CD-EE6B7F1238FE}" presName="compNode" presStyleCnt="0"/>
      <dgm:spPr/>
    </dgm:pt>
    <dgm:pt modelId="{36A17319-DA81-4213-A927-9BF3B671208C}" type="pres">
      <dgm:prSet presAssocID="{F9E006D0-7ABC-41BE-95CD-EE6B7F1238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12118-7CDE-4DED-8CF2-2E14B0CFEA9B}" type="pres">
      <dgm:prSet presAssocID="{F9E006D0-7ABC-41BE-95CD-EE6B7F1238FE}" presName="invisiNode" presStyleLbl="node1" presStyleIdx="2" presStyleCnt="3"/>
      <dgm:spPr/>
    </dgm:pt>
    <dgm:pt modelId="{94CCCA1A-8230-4358-A324-C676DA5E05FB}" type="pres">
      <dgm:prSet presAssocID="{F9E006D0-7ABC-41BE-95CD-EE6B7F1238FE}" presName="imagNode" presStyleLbl="fgImgPlace1" presStyleIdx="2" presStyleCnt="3"/>
      <dgm:spPr/>
    </dgm:pt>
  </dgm:ptLst>
  <dgm:cxnLst>
    <dgm:cxn modelId="{0E1A9EA0-2219-479A-B28C-23CE5ADA8DD7}" type="presOf" srcId="{F378C96F-ABA8-4A87-BE42-CAAA442411EB}" destId="{DC55E78F-2760-4C0C-B6EF-D8E6B71C56C5}" srcOrd="0" destOrd="0" presId="urn:microsoft.com/office/officeart/2005/8/layout/pList2#1"/>
    <dgm:cxn modelId="{45A0180A-092C-4BEE-BB20-CA95FBA6834C}" type="presOf" srcId="{0AD98E8C-2868-48FB-AB56-B788D2B1456B}" destId="{AB0C5C19-F319-4756-A8F1-C9BE7DB92EFA}" srcOrd="0" destOrd="0" presId="urn:microsoft.com/office/officeart/2005/8/layout/pList2#1"/>
    <dgm:cxn modelId="{29A01EF4-1FAC-4EE8-8637-58A41D38AF5D}" type="presOf" srcId="{67FC23A7-EB47-4863-A44B-D93AB3468808}" destId="{EEE59042-6DD2-42F1-8171-13BD27836C60}" srcOrd="0" destOrd="0" presId="urn:microsoft.com/office/officeart/2005/8/layout/pList2#1"/>
    <dgm:cxn modelId="{72FF6FBD-1C2D-4432-AC86-CBDEA85B4E26}" type="presOf" srcId="{AD92F358-DE9F-4C0A-B3A7-098BCC893344}" destId="{23A62F8E-7071-4ACB-B474-DA6E78BAFE00}" srcOrd="0" destOrd="0" presId="urn:microsoft.com/office/officeart/2005/8/layout/pList2#1"/>
    <dgm:cxn modelId="{BA8CAA34-821F-4DEB-880F-F0C869BDD5D6}" srcId="{4CC061FA-8A09-49EA-AA41-577EA31C6BEF}" destId="{F9E006D0-7ABC-41BE-95CD-EE6B7F1238FE}" srcOrd="2" destOrd="0" parTransId="{A9E3F069-26BA-41C0-8624-45A57F53B007}" sibTransId="{85C78411-E80B-4C09-865A-56BFC7800275}"/>
    <dgm:cxn modelId="{138255EF-6165-4AA6-98A1-6D8D8E037CB8}" srcId="{4CC061FA-8A09-49EA-AA41-577EA31C6BEF}" destId="{0AD98E8C-2868-48FB-AB56-B788D2B1456B}" srcOrd="1" destOrd="0" parTransId="{24E2E333-D797-4130-A119-E3862A27AF78}" sibTransId="{F378C96F-ABA8-4A87-BE42-CAAA442411EB}"/>
    <dgm:cxn modelId="{41FE0F76-6100-424A-AF20-A35EDE72D0E7}" type="presOf" srcId="{F9E006D0-7ABC-41BE-95CD-EE6B7F1238FE}" destId="{36A17319-DA81-4213-A927-9BF3B671208C}" srcOrd="0" destOrd="0" presId="urn:microsoft.com/office/officeart/2005/8/layout/pList2#1"/>
    <dgm:cxn modelId="{62CBB721-0346-4808-8F61-D698EAEA09C5}" srcId="{4CC061FA-8A09-49EA-AA41-577EA31C6BEF}" destId="{AD92F358-DE9F-4C0A-B3A7-098BCC893344}" srcOrd="0" destOrd="0" parTransId="{384E59A9-B58B-4A01-9F81-E760485173F5}" sibTransId="{67FC23A7-EB47-4863-A44B-D93AB3468808}"/>
    <dgm:cxn modelId="{8E899954-7052-4905-87D4-B6DB6BDA67C0}" type="presOf" srcId="{4CC061FA-8A09-49EA-AA41-577EA31C6BEF}" destId="{B9C65E7A-FE95-4827-B8CE-AE40AD37D0AD}" srcOrd="0" destOrd="0" presId="urn:microsoft.com/office/officeart/2005/8/layout/pList2#1"/>
    <dgm:cxn modelId="{2D3FAE26-3DC9-47BC-953A-21504896142E}" type="presParOf" srcId="{B9C65E7A-FE95-4827-B8CE-AE40AD37D0AD}" destId="{A0820D31-58AC-4A1A-BB09-B8ECD2FB7D58}" srcOrd="0" destOrd="0" presId="urn:microsoft.com/office/officeart/2005/8/layout/pList2#1"/>
    <dgm:cxn modelId="{804B41D8-321F-4E14-AA1C-ECD3AD44F893}" type="presParOf" srcId="{B9C65E7A-FE95-4827-B8CE-AE40AD37D0AD}" destId="{E8430813-00E3-42F7-BC65-BEDA4297544A}" srcOrd="1" destOrd="0" presId="urn:microsoft.com/office/officeart/2005/8/layout/pList2#1"/>
    <dgm:cxn modelId="{8C0D8C23-BCCD-48CE-9059-AA239E06C3C6}" type="presParOf" srcId="{E8430813-00E3-42F7-BC65-BEDA4297544A}" destId="{B01A29C2-6D9C-4C72-BBB0-E0DB834AA6A7}" srcOrd="0" destOrd="0" presId="urn:microsoft.com/office/officeart/2005/8/layout/pList2#1"/>
    <dgm:cxn modelId="{5FF5490A-EF1E-404B-8AA1-DC12903D176A}" type="presParOf" srcId="{B01A29C2-6D9C-4C72-BBB0-E0DB834AA6A7}" destId="{23A62F8E-7071-4ACB-B474-DA6E78BAFE00}" srcOrd="0" destOrd="0" presId="urn:microsoft.com/office/officeart/2005/8/layout/pList2#1"/>
    <dgm:cxn modelId="{CED231EE-F941-4724-BDE5-3ED6C7FA8AF5}" type="presParOf" srcId="{B01A29C2-6D9C-4C72-BBB0-E0DB834AA6A7}" destId="{4515217F-E1F2-4938-A2CA-293BB2C680DD}" srcOrd="1" destOrd="0" presId="urn:microsoft.com/office/officeart/2005/8/layout/pList2#1"/>
    <dgm:cxn modelId="{FC992C12-FC32-418D-A419-57226DDF2900}" type="presParOf" srcId="{B01A29C2-6D9C-4C72-BBB0-E0DB834AA6A7}" destId="{C09A3138-E97B-4297-9788-62A9AB9D392F}" srcOrd="2" destOrd="0" presId="urn:microsoft.com/office/officeart/2005/8/layout/pList2#1"/>
    <dgm:cxn modelId="{16A6F5C7-AE21-4CB9-8723-67436CFA1A1D}" type="presParOf" srcId="{E8430813-00E3-42F7-BC65-BEDA4297544A}" destId="{EEE59042-6DD2-42F1-8171-13BD27836C60}" srcOrd="1" destOrd="0" presId="urn:microsoft.com/office/officeart/2005/8/layout/pList2#1"/>
    <dgm:cxn modelId="{7489B9F9-BA07-471A-A849-34D108F57D6E}" type="presParOf" srcId="{E8430813-00E3-42F7-BC65-BEDA4297544A}" destId="{45FEA09C-1088-426C-9527-C22E0D1442D2}" srcOrd="2" destOrd="0" presId="urn:microsoft.com/office/officeart/2005/8/layout/pList2#1"/>
    <dgm:cxn modelId="{AC904AC4-C8A1-43C5-9A6A-90E88F3A880E}" type="presParOf" srcId="{45FEA09C-1088-426C-9527-C22E0D1442D2}" destId="{AB0C5C19-F319-4756-A8F1-C9BE7DB92EFA}" srcOrd="0" destOrd="0" presId="urn:microsoft.com/office/officeart/2005/8/layout/pList2#1"/>
    <dgm:cxn modelId="{856DA42D-A2B8-44CC-B291-CFE900E75D4B}" type="presParOf" srcId="{45FEA09C-1088-426C-9527-C22E0D1442D2}" destId="{8859A650-AFDD-452F-8576-C24C6163D8F8}" srcOrd="1" destOrd="0" presId="urn:microsoft.com/office/officeart/2005/8/layout/pList2#1"/>
    <dgm:cxn modelId="{6A2CAF79-BABF-481E-80A6-7A7EB7FCA0DF}" type="presParOf" srcId="{45FEA09C-1088-426C-9527-C22E0D1442D2}" destId="{6C203AF3-C905-44E9-BD8E-B9B568104431}" srcOrd="2" destOrd="0" presId="urn:microsoft.com/office/officeart/2005/8/layout/pList2#1"/>
    <dgm:cxn modelId="{A6367326-1C45-4C79-BE46-A8778F8DB078}" type="presParOf" srcId="{E8430813-00E3-42F7-BC65-BEDA4297544A}" destId="{DC55E78F-2760-4C0C-B6EF-D8E6B71C56C5}" srcOrd="3" destOrd="0" presId="urn:microsoft.com/office/officeart/2005/8/layout/pList2#1"/>
    <dgm:cxn modelId="{57A489A6-D95E-46A2-963B-71F83599F2FD}" type="presParOf" srcId="{E8430813-00E3-42F7-BC65-BEDA4297544A}" destId="{0B52F65E-5AE1-4A2B-A910-BE10915C172F}" srcOrd="4" destOrd="0" presId="urn:microsoft.com/office/officeart/2005/8/layout/pList2#1"/>
    <dgm:cxn modelId="{967FE65D-E50E-415D-BE83-210037FB994A}" type="presParOf" srcId="{0B52F65E-5AE1-4A2B-A910-BE10915C172F}" destId="{36A17319-DA81-4213-A927-9BF3B671208C}" srcOrd="0" destOrd="0" presId="urn:microsoft.com/office/officeart/2005/8/layout/pList2#1"/>
    <dgm:cxn modelId="{AE6E0F0E-BEE8-4A76-B6EE-B48992D9046F}" type="presParOf" srcId="{0B52F65E-5AE1-4A2B-A910-BE10915C172F}" destId="{42912118-7CDE-4DED-8CF2-2E14B0CFEA9B}" srcOrd="1" destOrd="0" presId="urn:microsoft.com/office/officeart/2005/8/layout/pList2#1"/>
    <dgm:cxn modelId="{3088C5B7-EDBC-4F8A-A87A-7790D99FDEA5}" type="presParOf" srcId="{0B52F65E-5AE1-4A2B-A910-BE10915C172F}" destId="{94CCCA1A-8230-4358-A324-C676DA5E05F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20D31-58AC-4A1A-BB09-B8ECD2FB7D58}">
      <dsp:nvSpPr>
        <dsp:cNvPr id="0" name=""/>
        <dsp:cNvSpPr/>
      </dsp:nvSpPr>
      <dsp:spPr>
        <a:xfrm>
          <a:off x="0" y="0"/>
          <a:ext cx="8064896" cy="13933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A3138-E97B-4297-9788-62A9AB9D392F}">
      <dsp:nvSpPr>
        <dsp:cNvPr id="0" name=""/>
        <dsp:cNvSpPr/>
      </dsp:nvSpPr>
      <dsp:spPr>
        <a:xfrm>
          <a:off x="241946" y="185780"/>
          <a:ext cx="2369063" cy="10217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62F8E-7071-4ACB-B474-DA6E78BAFE00}">
      <dsp:nvSpPr>
        <dsp:cNvPr id="0" name=""/>
        <dsp:cNvSpPr/>
      </dsp:nvSpPr>
      <dsp:spPr>
        <a:xfrm rot="10800000">
          <a:off x="241946" y="1393354"/>
          <a:ext cx="2369063" cy="17029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Численные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Целые (1, 42, -10)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Дробные (3.14, 0.5)</a:t>
          </a:r>
          <a:endParaRPr lang="ru-RU" sz="2000" kern="1200" dirty="0"/>
        </a:p>
      </dsp:txBody>
      <dsp:txXfrm rot="10800000">
        <a:off x="294319" y="1393354"/>
        <a:ext cx="2264317" cy="1650616"/>
      </dsp:txXfrm>
    </dsp:sp>
    <dsp:sp modelId="{6C203AF3-C905-44E9-BD8E-B9B568104431}">
      <dsp:nvSpPr>
        <dsp:cNvPr id="0" name=""/>
        <dsp:cNvSpPr/>
      </dsp:nvSpPr>
      <dsp:spPr>
        <a:xfrm>
          <a:off x="2847916" y="185780"/>
          <a:ext cx="2369063" cy="10217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5C19-F319-4756-A8F1-C9BE7DB92EFA}">
      <dsp:nvSpPr>
        <dsp:cNvPr id="0" name=""/>
        <dsp:cNvSpPr/>
      </dsp:nvSpPr>
      <dsp:spPr>
        <a:xfrm rot="10800000">
          <a:off x="2847916" y="1393354"/>
          <a:ext cx="2369063" cy="17029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Строковые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"Алиса"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"Привет, {имя}!"</a:t>
          </a:r>
          <a:endParaRPr lang="ru-RU" sz="2000" b="1" kern="1200" dirty="0"/>
        </a:p>
      </dsp:txBody>
      <dsp:txXfrm rot="10800000">
        <a:off x="2900289" y="1393354"/>
        <a:ext cx="2264317" cy="1650616"/>
      </dsp:txXfrm>
    </dsp:sp>
    <dsp:sp modelId="{94CCCA1A-8230-4358-A324-C676DA5E05FB}">
      <dsp:nvSpPr>
        <dsp:cNvPr id="0" name=""/>
        <dsp:cNvSpPr/>
      </dsp:nvSpPr>
      <dsp:spPr>
        <a:xfrm>
          <a:off x="5453885" y="185780"/>
          <a:ext cx="2369063" cy="102179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17319-DA81-4213-A927-9BF3B671208C}">
      <dsp:nvSpPr>
        <dsp:cNvPr id="0" name=""/>
        <dsp:cNvSpPr/>
      </dsp:nvSpPr>
      <dsp:spPr>
        <a:xfrm rot="10800000">
          <a:off x="5453885" y="1393354"/>
          <a:ext cx="2369063" cy="17029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Логические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Логические значения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kern="1200" dirty="0" err="1" smtClean="0"/>
            <a:t>True</a:t>
          </a:r>
          <a:r>
            <a:rPr lang="ru-RU" sz="2000" kern="1200" dirty="0" smtClean="0"/>
            <a:t> или </a:t>
          </a:r>
          <a:r>
            <a:rPr lang="ru-RU" sz="2000" kern="1200" dirty="0" err="1" smtClean="0"/>
            <a:t>False</a:t>
          </a:r>
          <a:endParaRPr lang="ru-RU" sz="2000" kern="1200" dirty="0"/>
        </a:p>
      </dsp:txBody>
      <dsp:txXfrm rot="10800000">
        <a:off x="5506258" y="1393354"/>
        <a:ext cx="2264317" cy="1650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178A2-58D6-462C-9379-60680796BDD7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4ADB-E692-456E-986F-7628D9B51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32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Переменная - это место в памяти компьютера для хранения данных.</a:t>
            </a:r>
          </a:p>
          <a:p>
            <a:r>
              <a:rPr lang="ru-RU" dirty="0" smtClean="0"/>
              <a:t>Переменные - это основа программирования. Они как коробочки с этикетками, в которые можно положить разные вещи:</a:t>
            </a:r>
          </a:p>
          <a:p>
            <a:r>
              <a:rPr lang="ru-RU" dirty="0" smtClean="0"/>
              <a:t>Числа (возраст)</a:t>
            </a:r>
          </a:p>
          <a:p>
            <a:r>
              <a:rPr lang="ru-RU" dirty="0" smtClean="0"/>
              <a:t>Слова (имя)</a:t>
            </a:r>
          </a:p>
          <a:p>
            <a:r>
              <a:rPr lang="ru-RU" dirty="0" smtClean="0"/>
              <a:t>Ответы да/нет (любишь ли мороженое)</a:t>
            </a:r>
          </a:p>
          <a:p>
            <a:r>
              <a:rPr lang="ru-RU" dirty="0" smtClean="0"/>
              <a:t>Главное - содержимое можно менять, а название остается.</a:t>
            </a:r>
          </a:p>
          <a:p>
            <a:r>
              <a:rPr lang="ru-RU" dirty="0" smtClean="0"/>
              <a:t>Зачем они нужны?</a:t>
            </a:r>
          </a:p>
          <a:p>
            <a:r>
              <a:rPr lang="ru-RU" dirty="0" smtClean="0"/>
              <a:t>1. </a:t>
            </a:r>
            <a:r>
              <a:rPr lang="ru-RU" b="1" dirty="0" smtClean="0"/>
              <a:t>Хранят информацию</a:t>
            </a:r>
            <a:endParaRPr lang="ru-RU" dirty="0" smtClean="0"/>
          </a:p>
          <a:p>
            <a:r>
              <a:rPr lang="ru-RU" dirty="0" smtClean="0"/>
              <a:t>Как дневник роста Мони.</a:t>
            </a:r>
          </a:p>
          <a:p>
            <a:r>
              <a:rPr lang="ru-RU" dirty="0" smtClean="0"/>
              <a:t>2. </a:t>
            </a:r>
            <a:r>
              <a:rPr lang="ru-RU" b="1" dirty="0" smtClean="0"/>
              <a:t>Меняют данные</a:t>
            </a:r>
            <a:endParaRPr lang="ru-RU" dirty="0" smtClean="0"/>
          </a:p>
          <a:p>
            <a:r>
              <a:rPr lang="ru-RU" dirty="0" smtClean="0"/>
              <a:t>Как счет в баскетболе.</a:t>
            </a:r>
          </a:p>
          <a:p>
            <a:r>
              <a:rPr lang="ru-RU" dirty="0" smtClean="0"/>
              <a:t>3. </a:t>
            </a:r>
            <a:r>
              <a:rPr lang="ru-RU" b="1" dirty="0" smtClean="0"/>
              <a:t>Используют информацию</a:t>
            </a:r>
            <a:endParaRPr lang="ru-RU" dirty="0" smtClean="0"/>
          </a:p>
          <a:p>
            <a:r>
              <a:rPr lang="ru-RU" dirty="0" smtClean="0"/>
              <a:t>Имя игрока на экране или в игре.</a:t>
            </a:r>
          </a:p>
          <a:p>
            <a:r>
              <a:rPr lang="ru-RU" dirty="0" smtClean="0"/>
              <a:t>Пример с переменной </a:t>
            </a:r>
            <a:r>
              <a:rPr lang="ru-RU" b="1" dirty="0" smtClean="0"/>
              <a:t>счет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Представьте себе переменную как коробку или контейнер, в котором можно положить что-то ценное. Давайте рассмотрим аналогию с коробкой: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Представьте, что у вас есть коробка, на которой написано "Игрушки". В этой коробке вы можете хранить разные игрушки: машинки, куклы, кубики и т. д. Таким образом, коробка "Игрушки" - это ваша переменная, а игрушки внутри - это данные, которые она содержит.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программировании переменные используются для хранения разных типов данных, таких как числа, текст, списки и многое другое. Как и в коробке, вы можете положить разные вещи в переменную в зависимости от того, что вам нужно.</a:t>
            </a:r>
            <a:br>
              <a:rPr lang="ru-RU" dirty="0" smtClean="0"/>
            </a:br>
            <a:r>
              <a:rPr lang="ru-RU" dirty="0" smtClean="0"/>
              <a:t>Это просто название для значения, и везде, где вы обычно используете само значение, теперь вы можете использовать имя. Большое преимущество этого заключается в том, что вы можете изменить значение, но сохранить имя.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Переменная</a:t>
            </a:r>
            <a:r>
              <a:rPr lang="ru-RU" i="1" dirty="0" smtClean="0"/>
              <a:t> – это объект, которому дано имя и который может принимать различные значения.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4ADB-E692-456E-986F-7628D9B51A3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054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"/>
                <a:cs typeface="Arial" pitchFamily="34" charset="0"/>
              </a:rPr>
              <a:t>Выбор имен для переменных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Хорошее имя переменной важно. Вот пара советов: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Используйте понятные имена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Избегайте сокращений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Используйте snake_case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слова_через_подчеркивание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Примеры: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Выбор имен переменных - это искусство. Хорошие имена делают код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самодокументируемым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", - Гвидо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ван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Россум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, создатель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Python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ProgKids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 учат правильно называть переменные с первых уроков. Это помогает писать понятный код с самого начала.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4ADB-E692-456E-986F-7628D9B51A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44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"/>
                <a:cs typeface="Arial" pitchFamily="34" charset="0"/>
              </a:rPr>
              <a:t>Выбор имен для переменных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Хорошее имя переменной важно. Вот пара советов: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Используйте понятные имена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Избегайте сокращений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Используйте snake_case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слова_через_подчеркивание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 Extended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Примеры: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Выбор имен переменных - это искусство. Хорошие имена делают код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самодокументируемым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", - Гвидо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ван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Россум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, создатель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Python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t pressura lcgv extended text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ProgKids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t pressura lcgv extended text"/>
                <a:cs typeface="Arial" pitchFamily="34" charset="0"/>
              </a:rPr>
              <a:t> учат правильно называть переменные с первых уроков. Это помогает писать понятный код с самого начала.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4ADB-E692-456E-986F-7628D9B51A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44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Виды переменных</a:t>
            </a:r>
          </a:p>
          <a:p>
            <a:r>
              <a:rPr lang="ru-RU" dirty="0" smtClean="0"/>
              <a:t>В программировании есть три основных вида переменных:</a:t>
            </a:r>
          </a:p>
          <a:p>
            <a:r>
              <a:rPr lang="ru-RU" dirty="0" smtClean="0"/>
              <a:t>Числа</a:t>
            </a:r>
          </a:p>
          <a:p>
            <a:r>
              <a:rPr lang="ru-RU" dirty="0" smtClean="0"/>
              <a:t>Числовые переменные хранят числа:</a:t>
            </a:r>
          </a:p>
          <a:p>
            <a:r>
              <a:rPr lang="ru-RU" dirty="0" smtClean="0"/>
              <a:t>Целые (1, 42, -10)</a:t>
            </a:r>
          </a:p>
          <a:p>
            <a:r>
              <a:rPr lang="ru-RU" dirty="0" smtClean="0"/>
              <a:t>Дробные (3.14, 0.5)</a:t>
            </a:r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очки = 0 очки += 10 Текст</a:t>
            </a:r>
          </a:p>
          <a:p>
            <a:r>
              <a:rPr lang="ru-RU" dirty="0" smtClean="0"/>
              <a:t>Текстовые переменные (строки) хранят буквы, слова и предложения:</a:t>
            </a:r>
          </a:p>
          <a:p>
            <a:r>
              <a:rPr lang="ru-RU" dirty="0" smtClean="0"/>
              <a:t>имя = "Алиса" приветствие = </a:t>
            </a:r>
            <a:r>
              <a:rPr lang="ru-RU" dirty="0" err="1" smtClean="0"/>
              <a:t>f"Привет</a:t>
            </a:r>
            <a:r>
              <a:rPr lang="ru-RU" dirty="0" smtClean="0"/>
              <a:t>, {имя}!" Логические значения</a:t>
            </a:r>
          </a:p>
          <a:p>
            <a:r>
              <a:rPr lang="ru-RU" dirty="0" smtClean="0"/>
              <a:t>Булевы переменные хранят </a:t>
            </a:r>
            <a:r>
              <a:rPr lang="ru-RU" dirty="0" err="1" smtClean="0"/>
              <a:t>True</a:t>
            </a:r>
            <a:r>
              <a:rPr lang="ru-RU" dirty="0" smtClean="0"/>
              <a:t> или </a:t>
            </a:r>
            <a:r>
              <a:rPr lang="ru-RU" dirty="0" err="1" smtClean="0"/>
              <a:t>False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4ADB-E692-456E-986F-7628D9B51A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65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4ADB-E692-456E-986F-7628D9B51A3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170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4ADB-E692-456E-986F-7628D9B51A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17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139700" algn="just">
              <a:buClr>
                <a:schemeClr val="dk1"/>
              </a:buClr>
              <a:buSzPts val="3200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4ADB-E692-456E-986F-7628D9B51A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153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139700" algn="just">
              <a:buClr>
                <a:schemeClr val="dk1"/>
              </a:buClr>
              <a:buSzPts val="3200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4ADB-E692-456E-986F-7628D9B51A3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15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Переменные в СЕРТЧ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357694"/>
            <a:ext cx="6400800" cy="113559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</a:rPr>
              <a:t>Разработала </a:t>
            </a:r>
            <a:r>
              <a:rPr lang="ru-RU" sz="2000" dirty="0" smtClean="0">
                <a:solidFill>
                  <a:schemeClr val="tx2"/>
                </a:solidFill>
              </a:rPr>
              <a:t>учитель информатики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l"/>
            <a:r>
              <a:rPr lang="ru-RU" sz="2000" dirty="0" smtClean="0">
                <a:solidFill>
                  <a:schemeClr val="tx2"/>
                </a:solidFill>
              </a:rPr>
              <a:t>ГБОУ «СШ№8 г.о. Снежное»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l"/>
            <a:r>
              <a:rPr lang="ru-RU" sz="2000" dirty="0" smtClean="0">
                <a:solidFill>
                  <a:schemeClr val="tx2"/>
                </a:solidFill>
              </a:rPr>
              <a:t>Лапшина Екатерина Валериевна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14744" y="5857892"/>
            <a:ext cx="1900238" cy="113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Снежное,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1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Операции со строками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77922" y="1268760"/>
            <a:ext cx="8076404" cy="5112568"/>
            <a:chOff x="958851" y="2427097"/>
            <a:chExt cx="6095999" cy="5536563"/>
          </a:xfrm>
        </p:grpSpPr>
        <p:sp>
          <p:nvSpPr>
            <p:cNvPr id="9" name="Полилиния 8"/>
            <p:cNvSpPr/>
            <p:nvPr/>
          </p:nvSpPr>
          <p:spPr>
            <a:xfrm>
              <a:off x="3153410" y="2560665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58851" y="2427097"/>
              <a:ext cx="2194560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ym typeface="Comic Sans MS"/>
                </a:rPr>
                <a:t>О</a:t>
              </a:r>
              <a:r>
                <a:rPr lang="ru-RU" sz="2400" dirty="0" smtClean="0">
                  <a:sym typeface="Comic Sans MS"/>
                </a:rPr>
                <a:t>бъединение </a:t>
              </a:r>
              <a:r>
                <a:rPr lang="ru-RU" sz="2400" dirty="0">
                  <a:sym typeface="Comic Sans MS"/>
                </a:rPr>
                <a:t>любых символов и строк</a:t>
              </a:r>
              <a:endParaRPr lang="ru-RU" sz="24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153410" y="3963118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958851" y="3829551"/>
              <a:ext cx="2194560" cy="1335671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dk1"/>
                </a:buClr>
                <a:buSzPts val="2400"/>
              </a:pPr>
              <a:r>
                <a:rPr lang="ru-RU" sz="2400" dirty="0" smtClean="0">
                  <a:sym typeface="Comic Sans MS"/>
                </a:rPr>
                <a:t>Показ </a:t>
              </a:r>
              <a:r>
                <a:rPr lang="ru-RU" sz="2400" dirty="0">
                  <a:sym typeface="Comic Sans MS"/>
                </a:rPr>
                <a:t>символа из строки по указанному месту </a:t>
              </a:r>
              <a:endParaRPr lang="ru-RU" sz="24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153410" y="5365572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58851" y="5232005"/>
              <a:ext cx="2194560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dk1"/>
                </a:buClr>
                <a:buSzPts val="2400"/>
              </a:pPr>
              <a:r>
                <a:rPr lang="ru-RU" sz="2400" dirty="0" smtClean="0">
                  <a:sym typeface="Comic Sans MS"/>
                </a:rPr>
                <a:t>Подсчет </a:t>
              </a:r>
              <a:r>
                <a:rPr lang="ru-RU" sz="2400" dirty="0">
                  <a:sym typeface="Comic Sans MS"/>
                </a:rPr>
                <a:t>количества символов в строке</a:t>
              </a:r>
              <a:endParaRPr lang="ru-RU" sz="24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153410" y="6761557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58851" y="6627990"/>
              <a:ext cx="2194560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Проверка содержит ли строка подстроку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228" b="70472"/>
          <a:stretch/>
        </p:blipFill>
        <p:spPr>
          <a:xfrm>
            <a:off x="3285427" y="1052737"/>
            <a:ext cx="4997182" cy="13260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58" t="72294" r="14567"/>
          <a:stretch/>
        </p:blipFill>
        <p:spPr>
          <a:xfrm>
            <a:off x="3143927" y="5166664"/>
            <a:ext cx="5383369" cy="1244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683" r="50000" b="27346"/>
          <a:stretch/>
        </p:blipFill>
        <p:spPr>
          <a:xfrm>
            <a:off x="3347864" y="3933056"/>
            <a:ext cx="3055554" cy="9867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10" r="22993" b="48918"/>
          <a:stretch/>
        </p:blipFill>
        <p:spPr>
          <a:xfrm>
            <a:off x="3347864" y="2687152"/>
            <a:ext cx="4705972" cy="9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Логические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переменные</a:t>
            </a:r>
          </a:p>
        </p:txBody>
      </p:sp>
      <p:sp>
        <p:nvSpPr>
          <p:cNvPr id="23" name="Google Shape;118;p4"/>
          <p:cNvSpPr/>
          <p:nvPr/>
        </p:nvSpPr>
        <p:spPr>
          <a:xfrm>
            <a:off x="475928" y="1196752"/>
            <a:ext cx="820891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8175" indent="-638175"/>
            <a:r>
              <a:rPr lang="ru-RU" sz="2400" dirty="0" smtClean="0">
                <a:sym typeface="Comic Sans MS"/>
              </a:rPr>
              <a:t>Это переменные, которые могут принимать только два значения 1(ИСТИНА) или 0(ЛОЖЬ). </a:t>
            </a:r>
            <a:r>
              <a:rPr lang="ru-RU" sz="2400" b="1" i="1" dirty="0" smtClean="0">
                <a:sym typeface="Comic Sans MS"/>
              </a:rPr>
              <a:t>Булевы переменные </a:t>
            </a:r>
            <a:r>
              <a:rPr lang="ru-RU" sz="2400" dirty="0">
                <a:sym typeface="Comic Sans MS"/>
              </a:rPr>
              <a:t>названы в честь </a:t>
            </a:r>
            <a:r>
              <a:rPr lang="ru-RU" sz="2400" dirty="0" smtClean="0">
                <a:sym typeface="Comic Sans MS"/>
              </a:rPr>
              <a:t>математика </a:t>
            </a:r>
            <a:r>
              <a:rPr lang="ru-RU" sz="2400" dirty="0">
                <a:sym typeface="Comic Sans MS"/>
              </a:rPr>
              <a:t>Джорджа </a:t>
            </a:r>
            <a:r>
              <a:rPr lang="ru-RU" sz="2400" dirty="0" smtClean="0">
                <a:sym typeface="Comic Sans MS"/>
              </a:rPr>
              <a:t>Буля.</a:t>
            </a:r>
          </a:p>
          <a:p>
            <a:pPr marL="638175" indent="-638175"/>
            <a:r>
              <a:rPr lang="ru-RU" sz="2400" dirty="0">
                <a:sym typeface="Comic Sans MS"/>
              </a:rPr>
              <a:t>В реальной жизни свойства многих объектов и явлений можно определить двумя значениями, например: день - ночь, белое - черное. Также и в компьютерных программах часто для выполнения определенных действий достаточно знать, является истиной или ложью наличие </a:t>
            </a:r>
            <a:r>
              <a:rPr lang="ru-RU" sz="2400" dirty="0" smtClean="0">
                <a:sym typeface="Comic Sans MS"/>
              </a:rPr>
              <a:t>чего-либо.</a:t>
            </a:r>
          </a:p>
          <a:p>
            <a:pPr marL="638175" indent="-638175"/>
            <a:r>
              <a:rPr lang="ru-RU" sz="2400" dirty="0" smtClean="0">
                <a:sym typeface="Comic Sans MS"/>
              </a:rPr>
              <a:t>Например</a:t>
            </a:r>
            <a:r>
              <a:rPr lang="ru-RU" sz="2400" dirty="0">
                <a:sym typeface="Comic Sans MS"/>
              </a:rPr>
              <a:t>, нам неважно кто именно и какой рукой нажал на клавишу пробел, достаточно знать, что нажатие действительно было. </a:t>
            </a:r>
          </a:p>
          <a:p>
            <a:pPr marL="638175" indent="-638175"/>
            <a:endParaRPr lang="ru-RU" sz="2400" dirty="0" smtClean="0">
              <a:sym typeface="Comic Sans MS"/>
            </a:endParaRPr>
          </a:p>
          <a:p>
            <a:pPr marL="638175" indent="-638175"/>
            <a:r>
              <a:rPr lang="ru-RU" sz="2400" dirty="0" smtClean="0">
                <a:sym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36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6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Операции с логическими переменными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79513" y="1389475"/>
            <a:ext cx="8640959" cy="5112568"/>
            <a:chOff x="958852" y="2427097"/>
            <a:chExt cx="6095998" cy="5536563"/>
          </a:xfrm>
        </p:grpSpPr>
        <p:sp>
          <p:nvSpPr>
            <p:cNvPr id="21" name="Полилиния 20"/>
            <p:cNvSpPr/>
            <p:nvPr/>
          </p:nvSpPr>
          <p:spPr>
            <a:xfrm>
              <a:off x="3153410" y="2560665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958852" y="2427097"/>
              <a:ext cx="2743199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ym typeface="Comic Sans MS"/>
                </a:rPr>
                <a:t>Операции </a:t>
              </a:r>
              <a:r>
                <a:rPr lang="en-US" sz="2400" dirty="0" smtClean="0">
                  <a:sym typeface="Comic Sans MS"/>
                </a:rPr>
                <a:t>&lt;, &gt;, = </a:t>
              </a:r>
              <a:endParaRPr lang="ru-RU" sz="24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153410" y="3963118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958852" y="3829551"/>
              <a:ext cx="2743199" cy="1335671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dk1"/>
                </a:buClr>
                <a:buSzPts val="2400"/>
              </a:pPr>
              <a:r>
                <a:rPr lang="ru-RU" sz="2400" dirty="0">
                  <a:sym typeface="Comic Sans MS"/>
                </a:rPr>
                <a:t>В</a:t>
              </a:r>
              <a:r>
                <a:rPr lang="ru-RU" sz="2400" dirty="0" smtClean="0">
                  <a:sym typeface="Comic Sans MS"/>
                </a:rPr>
                <a:t>ерно </a:t>
              </a:r>
              <a:r>
                <a:rPr lang="ru-RU" sz="2400" dirty="0">
                  <a:sym typeface="Comic Sans MS"/>
                </a:rPr>
                <a:t>одновременно и левое и правое значения </a:t>
              </a:r>
              <a:r>
                <a:rPr lang="ru-RU" sz="2600" b="1" dirty="0" smtClean="0">
                  <a:sym typeface="Comic Sans MS"/>
                </a:rPr>
                <a:t>логическое умножение</a:t>
              </a:r>
              <a:endParaRPr lang="ru-RU" sz="2600" b="1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153410" y="5365572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958852" y="5232005"/>
              <a:ext cx="2743199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dk1"/>
                </a:buClr>
                <a:buSzPts val="2400"/>
              </a:pPr>
              <a:r>
                <a:rPr lang="ru-RU" sz="2400" dirty="0" smtClean="0">
                  <a:sym typeface="Comic Sans MS"/>
                </a:rPr>
                <a:t>Верно </a:t>
              </a:r>
              <a:r>
                <a:rPr lang="ru-RU" sz="2400" dirty="0">
                  <a:sym typeface="Comic Sans MS"/>
                </a:rPr>
                <a:t>или то, или это, или оба сразу - </a:t>
              </a:r>
              <a:r>
                <a:rPr lang="ru-RU" sz="2800" b="1" dirty="0">
                  <a:sym typeface="Comic Sans MS"/>
                </a:rPr>
                <a:t>логическое сложе</a:t>
              </a:r>
              <a:r>
                <a:rPr lang="ru-RU" sz="2800" dirty="0">
                  <a:sym typeface="Comic Sans MS"/>
                </a:rPr>
                <a:t>ние</a:t>
              </a:r>
              <a:endParaRPr lang="ru-RU" sz="24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153410" y="6761557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958852" y="6627990"/>
              <a:ext cx="2743199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ts val="2400"/>
              </a:pPr>
              <a:r>
                <a:rPr lang="ru-RU" sz="2400" dirty="0" smtClean="0">
                  <a:sym typeface="Comic Sans MS"/>
                </a:rPr>
                <a:t>Неверно</a:t>
              </a:r>
              <a:r>
                <a:rPr lang="ru-RU" sz="2400" dirty="0">
                  <a:sym typeface="Comic Sans MS"/>
                </a:rPr>
                <a:t>, что данный параметр действителен </a:t>
              </a:r>
              <a:r>
                <a:rPr lang="ru-RU" sz="2800" b="1" dirty="0" smtClean="0">
                  <a:sym typeface="Comic Sans MS"/>
                </a:rPr>
                <a:t>отрицание</a:t>
              </a:r>
              <a:endParaRPr lang="ru-RU" sz="2800" b="1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700808"/>
            <a:ext cx="4752528" cy="648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603" y="2807866"/>
            <a:ext cx="2982068" cy="1027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604" y="4214505"/>
            <a:ext cx="3099748" cy="832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327" y="5534338"/>
            <a:ext cx="2087466" cy="8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4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-33434"/>
            <a:ext cx="5472609" cy="6891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844824"/>
            <a:ext cx="3225800" cy="34544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620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Пример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6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Что такое переменная?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1" y="1268760"/>
            <a:ext cx="8640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b="1" i="1" dirty="0"/>
              <a:t>Переменная</a:t>
            </a:r>
            <a:r>
              <a:rPr lang="ru-RU" sz="2400" i="1" dirty="0"/>
              <a:t> – это объект, </a:t>
            </a:r>
            <a:r>
              <a:rPr lang="ru-RU" sz="2400" i="1" dirty="0" smtClean="0"/>
              <a:t>принимающий различные значения, которому присвоено имя</a:t>
            </a:r>
            <a:r>
              <a:rPr lang="ru-RU" sz="2400" dirty="0" smtClean="0"/>
              <a:t>.</a:t>
            </a:r>
          </a:p>
          <a:p>
            <a:pPr marL="638175" indent="-638175"/>
            <a:r>
              <a:rPr lang="ru-RU" sz="2400" dirty="0" smtClean="0"/>
              <a:t>Переменные </a:t>
            </a:r>
            <a:r>
              <a:rPr lang="ru-RU" sz="2400" dirty="0"/>
              <a:t>- это основа программирования. Они как коробочки с этикетками, в которые можно положить разные </a:t>
            </a:r>
            <a:r>
              <a:rPr lang="ru-RU" sz="2400" dirty="0" smtClean="0"/>
              <a:t>предметы. Содержимое </a:t>
            </a:r>
            <a:r>
              <a:rPr lang="ru-RU" sz="2400" dirty="0"/>
              <a:t>можно менять, а название остается.</a:t>
            </a:r>
          </a:p>
          <a:p>
            <a:pPr marL="638175" indent="-638175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9591" y="5272725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dirty="0"/>
              <a:t>В программе может быть множество переменных</a:t>
            </a:r>
            <a:r>
              <a:rPr lang="ru-RU" sz="2400" dirty="0" smtClean="0"/>
              <a:t>. Информация</a:t>
            </a:r>
            <a:r>
              <a:rPr lang="ru-RU" sz="2400" dirty="0"/>
              <a:t>, хранимая в переменной, называется ее </a:t>
            </a:r>
            <a:r>
              <a:rPr lang="ru-RU" sz="2400" b="1" i="1" dirty="0"/>
              <a:t>значением.</a:t>
            </a:r>
            <a:endParaRPr lang="ru-RU" sz="2400" dirty="0"/>
          </a:p>
        </p:txBody>
      </p:sp>
      <p:sp>
        <p:nvSpPr>
          <p:cNvPr id="5" name="AutoShape 2" descr="https://sc04.alicdn.com/kf/H977ef5409126413eb2125aed6e9850fc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676" y="3501006"/>
            <a:ext cx="3402938" cy="1906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300559"/>
            <a:ext cx="1512168" cy="1291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680615">
            <a:off x="3546975" y="2650946"/>
            <a:ext cx="3187278" cy="238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343" y="4725144"/>
            <a:ext cx="261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dirty="0"/>
              <a:t> 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имя переменной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6058" y="4466161"/>
            <a:ext cx="329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значение переменной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 rot="20907330">
            <a:off x="3998319" y="4756236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dirty="0" smtClean="0">
                <a:latin typeface="Arial Black" pitchFamily="34" charset="0"/>
              </a:rPr>
              <a:t>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dirty="0"/>
              <a:t> 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332426" flipH="1">
            <a:off x="7341185" y="3903035"/>
            <a:ext cx="725564" cy="7235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07619" flipH="1">
            <a:off x="2983295" y="4603231"/>
            <a:ext cx="911698" cy="9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7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23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Имена переменных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b="1" i="1" dirty="0"/>
              <a:t>Имя переменной </a:t>
            </a:r>
            <a:r>
              <a:rPr lang="ru-RU" sz="2400" dirty="0"/>
              <a:t>также, как имя спрайта, костюма или фона, может состоять из букв, цифр, знака подчеркивания. </a:t>
            </a:r>
            <a:r>
              <a:rPr lang="ru-RU" sz="2400" dirty="0" err="1"/>
              <a:t>Скретч</a:t>
            </a:r>
            <a:r>
              <a:rPr lang="ru-RU" sz="2400" dirty="0"/>
              <a:t> чувствителен к регистру: он различает большую и маленькую.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221680"/>
            <a:ext cx="8316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dirty="0"/>
              <a:t>Имя переменной должно  быть понятным</a:t>
            </a:r>
            <a:r>
              <a:rPr lang="ru-RU" sz="2400" b="1" i="1" dirty="0"/>
              <a:t>. </a:t>
            </a:r>
            <a:r>
              <a:rPr lang="ru-RU" sz="2400" b="1" dirty="0"/>
              <a:t>Изменить</a:t>
            </a:r>
            <a:r>
              <a:rPr lang="ru-RU" sz="2400" dirty="0"/>
              <a:t> имя переменной после ее создания </a:t>
            </a:r>
            <a:r>
              <a:rPr lang="ru-RU" sz="2400" b="1" dirty="0"/>
              <a:t>нельзя.</a:t>
            </a:r>
            <a:r>
              <a:rPr lang="ru-RU" sz="2400" dirty="0"/>
              <a:t> 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3838442"/>
              </p:ext>
            </p:extLst>
          </p:nvPr>
        </p:nvGraphicFramePr>
        <p:xfrm>
          <a:off x="827584" y="4293096"/>
          <a:ext cx="7596594" cy="185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362"/>
                <a:gridCol w="2690460"/>
                <a:gridCol w="34817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 лучше</a:t>
                      </a:r>
                      <a:endParaRPr lang="ru-RU" dirty="0"/>
                    </a:p>
                  </a:txBody>
                  <a:tcPr/>
                </a:tc>
              </a:tr>
              <a:tr h="565264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4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+mj-ea"/>
                          <a:cs typeface="+mj-cs"/>
                        </a:rPr>
                        <a:t>a</a:t>
                      </a:r>
                      <a:endParaRPr lang="ru-RU" sz="24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+mj-ea"/>
                          <a:cs typeface="+mj-cs"/>
                        </a:rPr>
                        <a:t>возраст</a:t>
                      </a:r>
                      <a:endParaRPr lang="ru-RU" sz="24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Понятно, что хранится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40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+mj-ea"/>
                          <a:cs typeface="+mj-cs"/>
                        </a:rPr>
                        <a:t>str</a:t>
                      </a:r>
                      <a:endParaRPr lang="ru-RU" sz="24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40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+mj-ea"/>
                          <a:cs typeface="+mj-cs"/>
                        </a:rPr>
                        <a:t>Имя_игрока</a:t>
                      </a:r>
                      <a:endParaRPr lang="ru-RU" sz="24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Конкретнее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4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+mj-ea"/>
                          <a:cs typeface="+mj-cs"/>
                        </a:rPr>
                        <a:t>x</a:t>
                      </a:r>
                      <a:endParaRPr lang="ru-RU" sz="24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400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 Black" pitchFamily="34" charset="0"/>
                          <a:ea typeface="+mj-ea"/>
                          <a:cs typeface="+mj-cs"/>
                        </a:rPr>
                        <a:t>Координата_х</a:t>
                      </a:r>
                      <a:endParaRPr lang="ru-RU" sz="24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Black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Точное указание координаты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426071"/>
            <a:ext cx="3937263" cy="17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23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Создание переменных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526" y="1743661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dirty="0"/>
              <a:t>Для создания переменных и списков предназначена оранжевая категория команд – переменные </a:t>
            </a:r>
            <a:r>
              <a:rPr lang="ru-RU" sz="2400" b="1" i="1" dirty="0" smtClean="0"/>
              <a:t>Данные.</a:t>
            </a:r>
          </a:p>
          <a:p>
            <a:pPr marL="638175" indent="-638175"/>
            <a:r>
              <a:rPr lang="ru-RU" sz="2400" b="1" i="1" dirty="0" smtClean="0"/>
              <a:t>Вы можете создать: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5526" y="5138608"/>
            <a:ext cx="8120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dirty="0" smtClean="0"/>
              <a:t>Для создания необходимо нажать соответствующие кнопки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054" y="1332896"/>
            <a:ext cx="3368402" cy="35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298013" y="3975909"/>
            <a:ext cx="7200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98013" y="4479965"/>
            <a:ext cx="7200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77733" y="3791243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ПЕРЕМЕННУЮ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77733" y="4295299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65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41784"/>
            <a:ext cx="9468544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Область действия переменных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811" y="400506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b="1" dirty="0"/>
              <a:t>Локальные</a:t>
            </a:r>
            <a:r>
              <a:rPr lang="ru-RU" sz="2400" dirty="0"/>
              <a:t> доступны только для одного </a:t>
            </a:r>
            <a:r>
              <a:rPr lang="ru-RU" sz="2400" dirty="0" smtClean="0"/>
              <a:t>объекта. </a:t>
            </a:r>
          </a:p>
          <a:p>
            <a:pPr marL="638175" indent="-638175"/>
            <a:r>
              <a:rPr lang="ru-RU" sz="2400" b="1" dirty="0" smtClean="0"/>
              <a:t>Глобальные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dirty="0"/>
              <a:t>доступны для всех спрайтов и сцены проекта</a:t>
            </a:r>
            <a:r>
              <a:rPr lang="ru-RU" sz="2400" dirty="0" smtClean="0"/>
              <a:t>.</a:t>
            </a:r>
          </a:p>
          <a:p>
            <a:pPr marL="638175" indent="-638175"/>
            <a:r>
              <a:rPr lang="ru-RU" sz="2400" dirty="0"/>
              <a:t> </a:t>
            </a:r>
          </a:p>
          <a:p>
            <a:pPr marL="638175" indent="-638175"/>
            <a:r>
              <a:rPr lang="ru-RU" sz="2400" b="1" dirty="0" smtClean="0"/>
              <a:t>Имена </a:t>
            </a:r>
            <a:r>
              <a:rPr lang="ru-RU" sz="2400" b="1" dirty="0"/>
              <a:t>локальных переменных могут быть одинаковыми у разных спрайтов, но они не могут совпадать с именами глобальных переменных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06" y="1628800"/>
            <a:ext cx="4769202" cy="2219540"/>
          </a:xfrm>
          <a:prstGeom prst="roundRect">
            <a:avLst>
              <a:gd name="adj" fmla="val 1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6856" y="1844824"/>
            <a:ext cx="342448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38175" indent="-638175"/>
            <a:r>
              <a:rPr lang="ru-RU" sz="2400" dirty="0"/>
              <a:t>Можно </a:t>
            </a:r>
            <a:r>
              <a:rPr lang="ru-RU" sz="2400" dirty="0" smtClean="0"/>
              <a:t>выделить типы переменных:</a:t>
            </a:r>
            <a:endParaRPr lang="ru-RU" sz="2400" dirty="0"/>
          </a:p>
          <a:p>
            <a:pPr marL="638175" indent="-638175"/>
            <a:r>
              <a:rPr lang="ru-RU" sz="2400" dirty="0"/>
              <a:t>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локальные</a:t>
            </a:r>
            <a:r>
              <a:rPr lang="ru-RU" sz="2400" dirty="0"/>
              <a:t> </a:t>
            </a:r>
            <a:endParaRPr lang="ru-RU" sz="2400" dirty="0" smtClean="0"/>
          </a:p>
          <a:p>
            <a:pPr marL="638175" indent="-638175"/>
            <a:r>
              <a:rPr lang="ru-RU" sz="2400" dirty="0"/>
              <a:t>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глобальные 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7486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41784"/>
            <a:ext cx="9468544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Пример использования переменных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772816"/>
            <a:ext cx="298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счете меньше 50 говорить «Скорее» 2 секунды и идти 10 шагов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84784"/>
            <a:ext cx="3892156" cy="2476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935845"/>
            <a:ext cx="2535599" cy="890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897" y="3935845"/>
            <a:ext cx="2556383" cy="792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483299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отображения монитора переменной на сцене поставьте галочку в окошке рядом с именем переменной. Также этот монитор можно дополнительно настраивать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486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Типы данных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196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14683043"/>
              </p:ext>
            </p:extLst>
          </p:nvPr>
        </p:nvGraphicFramePr>
        <p:xfrm>
          <a:off x="683568" y="2492896"/>
          <a:ext cx="80648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0794" y="1438617"/>
            <a:ext cx="6977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indent="-638175"/>
            <a:r>
              <a:rPr lang="ru-RU" sz="2400" dirty="0">
                <a:sym typeface="Comic Sans MS"/>
              </a:rPr>
              <a:t>В </a:t>
            </a:r>
            <a:r>
              <a:rPr lang="ru-RU" sz="2400" dirty="0" err="1" smtClean="0">
                <a:sym typeface="Comic Sans MS"/>
              </a:rPr>
              <a:t>Cкретч</a:t>
            </a:r>
            <a:r>
              <a:rPr lang="ru-RU" sz="2400" dirty="0" smtClean="0">
                <a:sym typeface="Comic Sans MS"/>
              </a:rPr>
              <a:t> </a:t>
            </a:r>
            <a:r>
              <a:rPr lang="ru-RU" sz="2400" dirty="0">
                <a:sym typeface="Comic Sans MS"/>
              </a:rPr>
              <a:t>можно использовать три типа </a:t>
            </a:r>
            <a:r>
              <a:rPr lang="ru-RU" sz="2400" dirty="0" smtClean="0">
                <a:sym typeface="Comic Sans MS"/>
              </a:rPr>
              <a:t>данных для переменных: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8707" y="2780928"/>
            <a:ext cx="1669117" cy="5760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780928"/>
            <a:ext cx="1944216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6527329" y="2767141"/>
            <a:ext cx="1573212" cy="659512"/>
          </a:xfrm>
          <a:prstGeom prst="leftRightArrow">
            <a:avLst>
              <a:gd name="adj1" fmla="val 99185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6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69097" y="3474702"/>
            <a:ext cx="8076404" cy="2940080"/>
            <a:chOff x="958851" y="2427097"/>
            <a:chExt cx="6095999" cy="5536563"/>
          </a:xfrm>
        </p:grpSpPr>
        <p:sp>
          <p:nvSpPr>
            <p:cNvPr id="17" name="Полилиния 16"/>
            <p:cNvSpPr/>
            <p:nvPr/>
          </p:nvSpPr>
          <p:spPr>
            <a:xfrm>
              <a:off x="3153410" y="2560665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958851" y="2427097"/>
              <a:ext cx="2194560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600" dirty="0" smtClean="0"/>
                <a:t>+,-,*,/</a:t>
              </a:r>
              <a:endParaRPr lang="ru-RU" sz="46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153410" y="3963118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958851" y="3829551"/>
              <a:ext cx="2194560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Округление, модуль</a:t>
              </a:r>
              <a:endParaRPr lang="ru-RU" sz="24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153410" y="5365572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958851" y="5232005"/>
              <a:ext cx="2194560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Остаток от деления</a:t>
              </a:r>
              <a:endParaRPr lang="ru-RU" sz="2400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153410" y="6761557"/>
              <a:ext cx="3901440" cy="1068536"/>
            </a:xfrm>
            <a:custGeom>
              <a:avLst/>
              <a:gdLst>
                <a:gd name="connsiteX0" fmla="*/ 178093 w 1068536"/>
                <a:gd name="connsiteY0" fmla="*/ 0 h 3901440"/>
                <a:gd name="connsiteX1" fmla="*/ 890443 w 1068536"/>
                <a:gd name="connsiteY1" fmla="*/ 0 h 3901440"/>
                <a:gd name="connsiteX2" fmla="*/ 1068536 w 1068536"/>
                <a:gd name="connsiteY2" fmla="*/ 178093 h 3901440"/>
                <a:gd name="connsiteX3" fmla="*/ 1068536 w 1068536"/>
                <a:gd name="connsiteY3" fmla="*/ 3901440 h 3901440"/>
                <a:gd name="connsiteX4" fmla="*/ 1068536 w 1068536"/>
                <a:gd name="connsiteY4" fmla="*/ 3901440 h 3901440"/>
                <a:gd name="connsiteX5" fmla="*/ 0 w 1068536"/>
                <a:gd name="connsiteY5" fmla="*/ 3901440 h 3901440"/>
                <a:gd name="connsiteX6" fmla="*/ 0 w 1068536"/>
                <a:gd name="connsiteY6" fmla="*/ 3901440 h 3901440"/>
                <a:gd name="connsiteX7" fmla="*/ 0 w 1068536"/>
                <a:gd name="connsiteY7" fmla="*/ 178093 h 3901440"/>
                <a:gd name="connsiteX8" fmla="*/ 178093 w 1068536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536" h="3901440">
                  <a:moveTo>
                    <a:pt x="1068536" y="650253"/>
                  </a:moveTo>
                  <a:lnTo>
                    <a:pt x="1068536" y="3251187"/>
                  </a:lnTo>
                  <a:cubicBezTo>
                    <a:pt x="1068536" y="3610311"/>
                    <a:pt x="1046698" y="3901440"/>
                    <a:pt x="1019759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19759" y="0"/>
                  </a:lnTo>
                  <a:cubicBezTo>
                    <a:pt x="1046698" y="0"/>
                    <a:pt x="1068536" y="291129"/>
                    <a:pt x="1068536" y="650253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5502" rIns="158842" bIns="10550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958851" y="6627990"/>
              <a:ext cx="2194560" cy="1335670"/>
            </a:xfrm>
            <a:custGeom>
              <a:avLst/>
              <a:gdLst>
                <a:gd name="connsiteX0" fmla="*/ 0 w 2194560"/>
                <a:gd name="connsiteY0" fmla="*/ 222616 h 1335670"/>
                <a:gd name="connsiteX1" fmla="*/ 222616 w 2194560"/>
                <a:gd name="connsiteY1" fmla="*/ 0 h 1335670"/>
                <a:gd name="connsiteX2" fmla="*/ 1971944 w 2194560"/>
                <a:gd name="connsiteY2" fmla="*/ 0 h 1335670"/>
                <a:gd name="connsiteX3" fmla="*/ 2194560 w 2194560"/>
                <a:gd name="connsiteY3" fmla="*/ 222616 h 1335670"/>
                <a:gd name="connsiteX4" fmla="*/ 2194560 w 2194560"/>
                <a:gd name="connsiteY4" fmla="*/ 1113054 h 1335670"/>
                <a:gd name="connsiteX5" fmla="*/ 1971944 w 2194560"/>
                <a:gd name="connsiteY5" fmla="*/ 1335670 h 1335670"/>
                <a:gd name="connsiteX6" fmla="*/ 222616 w 2194560"/>
                <a:gd name="connsiteY6" fmla="*/ 1335670 h 1335670"/>
                <a:gd name="connsiteX7" fmla="*/ 0 w 2194560"/>
                <a:gd name="connsiteY7" fmla="*/ 1113054 h 1335670"/>
                <a:gd name="connsiteX8" fmla="*/ 0 w 2194560"/>
                <a:gd name="connsiteY8" fmla="*/ 222616 h 13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35670">
                  <a:moveTo>
                    <a:pt x="0" y="222616"/>
                  </a:moveTo>
                  <a:cubicBezTo>
                    <a:pt x="0" y="99669"/>
                    <a:pt x="99669" y="0"/>
                    <a:pt x="222616" y="0"/>
                  </a:cubicBezTo>
                  <a:lnTo>
                    <a:pt x="1971944" y="0"/>
                  </a:lnTo>
                  <a:cubicBezTo>
                    <a:pt x="2094891" y="0"/>
                    <a:pt x="2194560" y="99669"/>
                    <a:pt x="2194560" y="222616"/>
                  </a:cubicBezTo>
                  <a:lnTo>
                    <a:pt x="2194560" y="1113054"/>
                  </a:lnTo>
                  <a:cubicBezTo>
                    <a:pt x="2194560" y="1236001"/>
                    <a:pt x="2094891" y="1335670"/>
                    <a:pt x="1971944" y="1335670"/>
                  </a:cubicBezTo>
                  <a:lnTo>
                    <a:pt x="222616" y="1335670"/>
                  </a:lnTo>
                  <a:cubicBezTo>
                    <a:pt x="99669" y="1335670"/>
                    <a:pt x="0" y="1236001"/>
                    <a:pt x="0" y="1113054"/>
                  </a:cubicBezTo>
                  <a:lnTo>
                    <a:pt x="0" y="2226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462" tIns="152832" rIns="240462" bIns="15283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Случайное число</a:t>
              </a:r>
              <a:endParaRPr lang="ru-RU" sz="2400" kern="12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Численные переменные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613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indent="-638175"/>
            <a:r>
              <a:rPr lang="ru-RU" sz="2400" dirty="0">
                <a:sym typeface="Comic Sans MS"/>
              </a:rPr>
              <a:t>Это положительные и отрицательные, целые и дробные числа. </a:t>
            </a:r>
            <a:endParaRPr lang="ru-RU" sz="2400" dirty="0"/>
          </a:p>
          <a:p>
            <a:pPr marL="638175" indent="-638175"/>
            <a:r>
              <a:rPr lang="ru-RU" sz="2400" dirty="0">
                <a:sym typeface="Comic Sans MS"/>
              </a:rPr>
              <a:t>Используются в овальных полях блоков, например: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319" y="2643705"/>
            <a:ext cx="8613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0" indent="-638175"/>
            <a:r>
              <a:rPr lang="ru-RU" sz="2400" dirty="0">
                <a:sym typeface="Comic Sans MS"/>
              </a:rPr>
              <a:t>Используя </a:t>
            </a:r>
            <a:r>
              <a:rPr lang="ru-RU" sz="2400" dirty="0" smtClean="0">
                <a:sym typeface="Comic Sans MS"/>
              </a:rPr>
              <a:t>блоки </a:t>
            </a:r>
            <a:r>
              <a:rPr lang="ru-RU" sz="2400" dirty="0">
                <a:sym typeface="Comic Sans MS"/>
              </a:rPr>
              <a:t>категории операторы, с числами можно </a:t>
            </a:r>
            <a:r>
              <a:rPr lang="ru-RU" sz="2400" dirty="0" smtClean="0">
                <a:sym typeface="Comic Sans MS"/>
              </a:rPr>
              <a:t>выполнять следующие арифметические операции :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953" y="3582233"/>
            <a:ext cx="5258487" cy="4948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5661248"/>
            <a:ext cx="4511967" cy="764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941168"/>
            <a:ext cx="1800757" cy="748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221088"/>
            <a:ext cx="1872778" cy="6111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157334"/>
            <a:ext cx="2448272" cy="78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812732"/>
            <a:ext cx="2688031" cy="10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7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Строковые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переменные</a:t>
            </a:r>
          </a:p>
        </p:txBody>
      </p:sp>
      <p:sp>
        <p:nvSpPr>
          <p:cNvPr id="23" name="Google Shape;118;p4"/>
          <p:cNvSpPr/>
          <p:nvPr/>
        </p:nvSpPr>
        <p:spPr>
          <a:xfrm>
            <a:off x="475928" y="1196752"/>
            <a:ext cx="82089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8175" indent="-638175"/>
            <a:r>
              <a:rPr lang="ru-RU" sz="2400" dirty="0" smtClean="0">
                <a:sym typeface="Comic Sans MS"/>
              </a:rPr>
              <a:t>Это </a:t>
            </a:r>
            <a:r>
              <a:rPr lang="ru-RU" sz="2400" dirty="0">
                <a:sym typeface="Comic Sans MS"/>
              </a:rPr>
              <a:t>цепочки любых символов, произвольной </a:t>
            </a:r>
            <a:r>
              <a:rPr lang="ru-RU" sz="2400" dirty="0" smtClean="0">
                <a:sym typeface="Comic Sans MS"/>
              </a:rPr>
              <a:t>длины: </a:t>
            </a:r>
            <a:r>
              <a:rPr lang="ru-RU" sz="2400" dirty="0">
                <a:sym typeface="Comic Sans MS"/>
              </a:rPr>
              <a:t>буквы, знаки препинания, цифры</a:t>
            </a:r>
            <a:r>
              <a:rPr lang="ru-RU" sz="2400" dirty="0" smtClean="0">
                <a:sym typeface="Comic Sans MS"/>
              </a:rPr>
              <a:t>.</a:t>
            </a:r>
          </a:p>
          <a:p>
            <a:pPr marL="638175" indent="-638175"/>
            <a:r>
              <a:rPr lang="ru-RU" sz="2400" dirty="0" smtClean="0">
                <a:sym typeface="Comic Sans MS"/>
              </a:rPr>
              <a:t> </a:t>
            </a:r>
            <a:r>
              <a:rPr lang="ru-RU" sz="2400" dirty="0">
                <a:sym typeface="Comic Sans MS"/>
              </a:rPr>
              <a:t>Добавляются в прямоугольные </a:t>
            </a:r>
            <a:r>
              <a:rPr lang="ru-RU" sz="2400" dirty="0" smtClean="0">
                <a:sym typeface="Comic Sans MS"/>
              </a:rPr>
              <a:t>поля блоков.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341" y="2397040"/>
            <a:ext cx="5079365" cy="3936508"/>
          </a:xfrm>
          <a:prstGeom prst="rect">
            <a:avLst/>
          </a:prstGeom>
        </p:spPr>
      </p:pic>
      <p:sp>
        <p:nvSpPr>
          <p:cNvPr id="3" name="Левая фигурная скобка 2"/>
          <p:cNvSpPr/>
          <p:nvPr/>
        </p:nvSpPr>
        <p:spPr>
          <a:xfrm>
            <a:off x="3691390" y="2564941"/>
            <a:ext cx="432048" cy="2808312"/>
          </a:xfrm>
          <a:prstGeom prst="leftBrace">
            <a:avLst>
              <a:gd name="adj1" fmla="val 29643"/>
              <a:gd name="adj2" fmla="val 495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3018884"/>
            <a:ext cx="3364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4 блока категории ВИД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3691390" y="5373253"/>
            <a:ext cx="432048" cy="743486"/>
          </a:xfrm>
          <a:prstGeom prst="leftBrace">
            <a:avLst>
              <a:gd name="adj1" fmla="val 29643"/>
              <a:gd name="adj2" fmla="val 495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08680" y="4976820"/>
            <a:ext cx="3364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1 блок категории СЕНСОРЫ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912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682</Words>
  <Application>Microsoft Office PowerPoint</Application>
  <PresentationFormat>Экран (4:3)</PresentationFormat>
  <Paragraphs>138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Переменные в СЕРТЧ</vt:lpstr>
      <vt:lpstr>Что такое переменная?</vt:lpstr>
      <vt:lpstr>Имена переменных</vt:lpstr>
      <vt:lpstr>Создание переменных</vt:lpstr>
      <vt:lpstr>Область действия переменных</vt:lpstr>
      <vt:lpstr>Пример использования переменных</vt:lpstr>
      <vt:lpstr>Типы данных </vt:lpstr>
      <vt:lpstr>Численные переменные</vt:lpstr>
      <vt:lpstr>Строковые переменные</vt:lpstr>
      <vt:lpstr>Операции со строками</vt:lpstr>
      <vt:lpstr>Логические переменные</vt:lpstr>
      <vt:lpstr>Операции с логическими переменными</vt:lpstr>
      <vt:lpstr>Пример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Переменные в СЕРТЧ</dc:title>
  <dc:creator>Ученик_6</dc:creator>
  <cp:lastModifiedBy>admin</cp:lastModifiedBy>
  <cp:revision>106</cp:revision>
  <dcterms:created xsi:type="dcterms:W3CDTF">2024-11-25T10:06:19Z</dcterms:created>
  <dcterms:modified xsi:type="dcterms:W3CDTF">2024-12-26T20:49:42Z</dcterms:modified>
</cp:coreProperties>
</file>