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5"/>
  </p:notesMasterIdLst>
  <p:handoutMasterIdLst>
    <p:handoutMasterId r:id="rId26"/>
  </p:handoutMasterIdLst>
  <p:sldIdLst>
    <p:sldId id="256" r:id="rId2"/>
    <p:sldId id="261" r:id="rId3"/>
    <p:sldId id="260" r:id="rId4"/>
    <p:sldId id="263" r:id="rId5"/>
    <p:sldId id="277" r:id="rId6"/>
    <p:sldId id="271" r:id="rId7"/>
    <p:sldId id="262" r:id="rId8"/>
    <p:sldId id="267" r:id="rId9"/>
    <p:sldId id="269" r:id="rId10"/>
    <p:sldId id="270" r:id="rId11"/>
    <p:sldId id="268" r:id="rId12"/>
    <p:sldId id="273" r:id="rId13"/>
    <p:sldId id="264" r:id="rId14"/>
    <p:sldId id="272" r:id="rId15"/>
    <p:sldId id="265" r:id="rId16"/>
    <p:sldId id="276" r:id="rId17"/>
    <p:sldId id="282" r:id="rId18"/>
    <p:sldId id="274" r:id="rId19"/>
    <p:sldId id="278" r:id="rId20"/>
    <p:sldId id="275" r:id="rId21"/>
    <p:sldId id="280" r:id="rId22"/>
    <p:sldId id="281" r:id="rId23"/>
    <p:sldId id="257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913426-BF14-40FE-8635-6F86C3DD1B6C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9D5CC0-3037-4384-AB7B-C3671CD8B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8966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93207-7178-41C7-B97A-D64C362A1DC9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C6AF7-FB42-43C8-8FE2-0D94E45E0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263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EECE0-257A-4E54-8E6B-DE871FFB0046}" type="datetime1">
              <a:rPr lang="ru-RU" smtClean="0"/>
              <a:t>30.10.2024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1003C-94FF-47AB-8FEE-4EA52B7C8F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158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0340-04E2-4A97-911C-0C607E94B65B}" type="datetime1">
              <a:rPr lang="ru-RU" smtClean="0"/>
              <a:t>30.10.2024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1003C-94FF-47AB-8FEE-4EA52B7C8F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9254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52BE3-6FCB-45A4-9ECF-07BE3914AAC9}" type="datetime1">
              <a:rPr lang="ru-RU" smtClean="0"/>
              <a:t>30.10.2024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1003C-94FF-47AB-8FEE-4EA52B7C8F9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65270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F60BE-64C6-41AE-9B83-082B54471E5A}" type="datetime1">
              <a:rPr lang="ru-RU" smtClean="0"/>
              <a:t>30.10.2024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1003C-94FF-47AB-8FEE-4EA52B7C8F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90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2F71E-F0F4-497D-9E1F-14150CEEC6C1}" type="datetime1">
              <a:rPr lang="ru-RU" smtClean="0"/>
              <a:t>30.10.2024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1003C-94FF-47AB-8FEE-4EA52B7C8F9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30369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828F0-56E9-4127-902F-8902B1D1219C}" type="datetime1">
              <a:rPr lang="ru-RU" smtClean="0"/>
              <a:t>30.10.2024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1003C-94FF-47AB-8FEE-4EA52B7C8F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3820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AD7A4-FB99-4CD7-B6F9-A420A14AFC99}" type="datetime1">
              <a:rPr lang="ru-RU" smtClean="0"/>
              <a:t>30.10.2024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1003C-94FF-47AB-8FEE-4EA52B7C8F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364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BE681-2831-4AC3-A3D9-C2F7F5912DAF}" type="datetime1">
              <a:rPr lang="ru-RU" smtClean="0"/>
              <a:t>30.10.2024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1003C-94FF-47AB-8FEE-4EA52B7C8F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084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1569-91BA-48DF-8092-3407D11F0E5B}" type="datetime1">
              <a:rPr lang="ru-RU" smtClean="0"/>
              <a:t>30.10.2024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1003C-94FF-47AB-8FEE-4EA52B7C8F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138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BAAB0-B60A-44F5-AC31-F76E63394FB0}" type="datetime1">
              <a:rPr lang="ru-RU" smtClean="0"/>
              <a:t>30.10.2024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1003C-94FF-47AB-8FEE-4EA52B7C8F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778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1CBCB-9626-4BEF-9B89-7C61A82A0BBE}" type="datetime1">
              <a:rPr lang="ru-RU" smtClean="0"/>
              <a:t>30.10.2024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1003C-94FF-47AB-8FEE-4EA52B7C8F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272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C7B0C-C368-4216-A813-950FB008B4D3}" type="datetime1">
              <a:rPr lang="ru-RU" smtClean="0"/>
              <a:t>30.10.2024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1003C-94FF-47AB-8FEE-4EA52B7C8F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265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6E14C-75DB-4B56-8246-212AC846F069}" type="datetime1">
              <a:rPr lang="ru-RU" smtClean="0"/>
              <a:t>30.10.2024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1003C-94FF-47AB-8FEE-4EA52B7C8F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900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A5E50-A520-487C-9469-202E9F565A2C}" type="datetime1">
              <a:rPr lang="ru-RU" smtClean="0"/>
              <a:t>30.10.2024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1003C-94FF-47AB-8FEE-4EA52B7C8F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506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9AEFF-87E3-4D8C-8C52-6C0BB6C71BB0}" type="datetime1">
              <a:rPr lang="ru-RU" smtClean="0"/>
              <a:t>30.10.2024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1003C-94FF-47AB-8FEE-4EA52B7C8F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210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1003C-94FF-47AB-8FEE-4EA52B7C8F9F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88C1E-72A4-4878-9172-6C8819D26089}" type="datetime1">
              <a:rPr lang="ru-RU" smtClean="0"/>
              <a:t>30.10.2024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834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B24B8-A1B8-4124-92B2-BAB0BE056D4F}" type="datetime1">
              <a:rPr lang="ru-RU" smtClean="0"/>
              <a:t>30.10.2024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C01003C-94FF-47AB-8FEE-4EA52B7C8F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097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9137" y="3022679"/>
            <a:ext cx="9825951" cy="1646302"/>
          </a:xfrm>
        </p:spPr>
        <p:txBody>
          <a:bodyPr/>
          <a:lstStyle/>
          <a:p>
            <a:pPr algn="l"/>
            <a:r>
              <a:rPr lang="ru-RU" sz="4800" dirty="0" smtClean="0">
                <a:solidFill>
                  <a:schemeClr val="accent2">
                    <a:lumMod val="75000"/>
                  </a:schemeClr>
                </a:solidFill>
              </a:rPr>
              <a:t>Эффективные приемы формирования и создание предпосылок формирования читательской грамотности  младших школьников</a:t>
            </a:r>
            <a:endParaRPr lang="ru-RU" sz="4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716982" y="4668981"/>
            <a:ext cx="4244802" cy="1822641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solidFill>
                  <a:schemeClr val="tx2"/>
                </a:solidFill>
              </a:rPr>
              <a:t>Белокопытова  Ю.Е.</a:t>
            </a:r>
          </a:p>
          <a:p>
            <a:pPr algn="l"/>
            <a:r>
              <a:rPr lang="ru-RU" sz="2400" dirty="0">
                <a:solidFill>
                  <a:schemeClr val="tx2"/>
                </a:solidFill>
              </a:rPr>
              <a:t>у</a:t>
            </a:r>
            <a:r>
              <a:rPr lang="ru-RU" sz="2400" dirty="0" smtClean="0">
                <a:solidFill>
                  <a:schemeClr val="tx2"/>
                </a:solidFill>
              </a:rPr>
              <a:t>читель начальных классов</a:t>
            </a:r>
          </a:p>
          <a:p>
            <a:pPr algn="l"/>
            <a:r>
              <a:rPr lang="ru-RU" sz="2400" dirty="0" smtClean="0">
                <a:solidFill>
                  <a:schemeClr val="tx2"/>
                </a:solidFill>
              </a:rPr>
              <a:t>МОБУ Покровская СОШ</a:t>
            </a: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b="8052"/>
          <a:stretch/>
        </p:blipFill>
        <p:spPr>
          <a:xfrm>
            <a:off x="9204613" y="31224"/>
            <a:ext cx="2571750" cy="364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1003C-94FF-47AB-8FEE-4EA52B7C8F9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22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530" t="27861" r="61180" b="7758"/>
          <a:stretch/>
        </p:blipFill>
        <p:spPr>
          <a:xfrm>
            <a:off x="699684" y="109220"/>
            <a:ext cx="1653875" cy="64439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24178" r="50936"/>
          <a:stretch/>
        </p:blipFill>
        <p:spPr>
          <a:xfrm>
            <a:off x="10385505" y="109220"/>
            <a:ext cx="1554756" cy="1804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228869" y="271582"/>
            <a:ext cx="8934014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Воспроизведение </a:t>
            </a:r>
            <a:r>
              <a:rPr lang="ru-RU" sz="2000" dirty="0"/>
              <a:t>знаний. Ученику предлагается просто назвать предмет, явление, термин и т.д. </a:t>
            </a:r>
            <a:endParaRPr lang="ru-RU" sz="2000" dirty="0" smtClean="0"/>
          </a:p>
          <a:p>
            <a:endParaRPr lang="ru-RU" dirty="0"/>
          </a:p>
          <a:p>
            <a:r>
              <a:rPr lang="ru-RU" sz="2000" dirty="0" smtClean="0"/>
              <a:t>Сформулировать </a:t>
            </a:r>
            <a:r>
              <a:rPr lang="ru-RU" sz="2000" dirty="0"/>
              <a:t>причинно-следственные связи, то есть описать процессы, которые происходят с указанным предметом, явлением</a:t>
            </a:r>
            <a:r>
              <a:rPr lang="ru-RU" sz="2000" dirty="0" smtClean="0"/>
              <a:t>.</a:t>
            </a:r>
          </a:p>
          <a:p>
            <a:r>
              <a:rPr lang="ru-RU" dirty="0" smtClean="0"/>
              <a:t>  </a:t>
            </a:r>
            <a:endParaRPr lang="ru-RU" dirty="0"/>
          </a:p>
          <a:p>
            <a:r>
              <a:rPr lang="ru-RU" dirty="0" smtClean="0"/>
              <a:t>Э</a:t>
            </a:r>
            <a:r>
              <a:rPr lang="ru-RU" sz="2000" dirty="0" smtClean="0"/>
              <a:t>то </a:t>
            </a:r>
            <a:r>
              <a:rPr lang="ru-RU" sz="2000" dirty="0"/>
              <a:t>вопросы уточняющие. Они помогают увидеть проблему в разных аспектах и сфокусировать внимание на всех сторонах заданной </a:t>
            </a:r>
            <a:r>
              <a:rPr lang="ru-RU" sz="2000" dirty="0" smtClean="0"/>
              <a:t>проблемы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sz="2000" dirty="0" smtClean="0"/>
              <a:t>Ученик </a:t>
            </a:r>
            <a:r>
              <a:rPr lang="ru-RU" sz="2000" dirty="0"/>
              <a:t>должен </a:t>
            </a:r>
            <a:r>
              <a:rPr lang="ru-RU" sz="2000" dirty="0" smtClean="0"/>
              <a:t>предложить </a:t>
            </a:r>
            <a:r>
              <a:rPr lang="ru-RU" sz="2000" dirty="0"/>
              <a:t>свое видение проблемы, свои идеи. То есть, ученик должен объяснить, как использовать то или иное знание на практике, для решения конкретных ситуаций</a:t>
            </a:r>
            <a:r>
              <a:rPr lang="ru-RU" sz="2000" dirty="0" smtClean="0"/>
              <a:t>.</a:t>
            </a:r>
          </a:p>
          <a:p>
            <a:endParaRPr lang="ru-RU" dirty="0"/>
          </a:p>
          <a:p>
            <a:r>
              <a:rPr lang="ru-RU" sz="2000" dirty="0" smtClean="0"/>
              <a:t>это </a:t>
            </a:r>
            <a:r>
              <a:rPr lang="ru-RU" sz="2000" dirty="0"/>
              <a:t>вопросы творческие, которые содержат в себе элемент предположения, вымысла</a:t>
            </a:r>
            <a:r>
              <a:rPr lang="ru-RU" sz="2000" dirty="0" smtClean="0"/>
              <a:t>.</a:t>
            </a:r>
          </a:p>
          <a:p>
            <a:endParaRPr lang="ru-RU" sz="2000" dirty="0"/>
          </a:p>
          <a:p>
            <a:endParaRPr lang="ru-RU" dirty="0"/>
          </a:p>
          <a:p>
            <a:r>
              <a:rPr lang="ru-RU" dirty="0" smtClean="0"/>
              <a:t>вопросы </a:t>
            </a:r>
            <a:r>
              <a:rPr lang="ru-RU" dirty="0"/>
              <a:t>этого блока предназначены для активации мыслительной деятельности учащихся, учат их анализировать, выделять факты и следствия, оценивать значимость полученных сведений, акцентировать внимание на их оценке.</a:t>
            </a:r>
          </a:p>
          <a:p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1003C-94FF-47AB-8FEE-4EA52B7C8F9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7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0544" y="4949927"/>
            <a:ext cx="9482340" cy="21809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b="32586"/>
          <a:stretch/>
        </p:blipFill>
        <p:spPr>
          <a:xfrm>
            <a:off x="1537856" y="110836"/>
            <a:ext cx="8518380" cy="4839091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1003C-94FF-47AB-8FEE-4EA52B7C8F9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57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8298" t="25799" r="40311" b="5841"/>
          <a:stretch/>
        </p:blipFill>
        <p:spPr>
          <a:xfrm>
            <a:off x="1757362" y="428625"/>
            <a:ext cx="8258176" cy="6175988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1003C-94FF-47AB-8FEE-4EA52B7C8F9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9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4183" y="286326"/>
            <a:ext cx="11085175" cy="1320800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PISA </a:t>
            </a:r>
            <a:r>
              <a:rPr lang="ru-RU" dirty="0" smtClean="0">
                <a:solidFill>
                  <a:schemeClr val="tx1"/>
                </a:solidFill>
              </a:rPr>
              <a:t>–ориентированный тест по читательской грамотности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044" t="44383" r="18156" b="26794"/>
          <a:stretch/>
        </p:blipFill>
        <p:spPr>
          <a:xfrm>
            <a:off x="404530" y="1454726"/>
            <a:ext cx="11384480" cy="5029201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1003C-94FF-47AB-8FEE-4EA52B7C8F9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72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3639" t="34027" r="19074" b="45518"/>
          <a:stretch/>
        </p:blipFill>
        <p:spPr>
          <a:xfrm>
            <a:off x="839498" y="820449"/>
            <a:ext cx="9938319" cy="3155806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1003C-94FF-47AB-8FEE-4EA52B7C8F9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77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263237" y="1141327"/>
            <a:ext cx="11333018" cy="3602901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понимание письменного  текста, анализ прочитанного;</a:t>
            </a:r>
          </a:p>
          <a:p>
            <a:r>
              <a:rPr lang="ru-RU" sz="3200" dirty="0" smtClean="0"/>
              <a:t>определение </a:t>
            </a:r>
            <a:r>
              <a:rPr lang="ru-RU" sz="3200" dirty="0"/>
              <a:t>темы и основной мысли </a:t>
            </a:r>
            <a:r>
              <a:rPr lang="ru-RU" sz="3200" dirty="0" smtClean="0"/>
              <a:t>текста;</a:t>
            </a:r>
          </a:p>
          <a:p>
            <a:r>
              <a:rPr lang="ru-RU" sz="3200" dirty="0"/>
              <a:t>в</a:t>
            </a:r>
            <a:r>
              <a:rPr lang="ru-RU" sz="3200" dirty="0" smtClean="0"/>
              <a:t>ыделение </a:t>
            </a:r>
            <a:r>
              <a:rPr lang="ru-RU" sz="3200" dirty="0"/>
              <a:t>известной и новой </a:t>
            </a:r>
            <a:r>
              <a:rPr lang="ru-RU" sz="3200" dirty="0" smtClean="0"/>
              <a:t>информации;</a:t>
            </a:r>
          </a:p>
          <a:p>
            <a:r>
              <a:rPr lang="ru-RU" sz="3200" dirty="0"/>
              <a:t>у</a:t>
            </a:r>
            <a:r>
              <a:rPr lang="ru-RU" sz="3200" dirty="0" smtClean="0"/>
              <a:t>мение оценивать </a:t>
            </a:r>
            <a:r>
              <a:rPr lang="ru-RU" sz="3200" dirty="0"/>
              <a:t>факты, явления, события и на основе полученных знаний формировать свой взгляд на </a:t>
            </a:r>
            <a:r>
              <a:rPr lang="ru-RU" sz="3200" dirty="0" smtClean="0"/>
              <a:t>мир;</a:t>
            </a:r>
            <a:endParaRPr lang="ru-RU" sz="2400" dirty="0"/>
          </a:p>
          <a:p>
            <a:r>
              <a:rPr lang="ru-RU" sz="3200" dirty="0" smtClean="0"/>
              <a:t>Развитие речи.</a:t>
            </a:r>
            <a:endParaRPr lang="ru-RU" sz="32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22541" y="556552"/>
            <a:ext cx="6371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70C0"/>
                </a:solidFill>
              </a:rPr>
              <a:t>Приём «Свободный микрофон</a:t>
            </a:r>
            <a:r>
              <a:rPr lang="ru-RU" sz="3200" dirty="0" smtClean="0">
                <a:solidFill>
                  <a:srgbClr val="0070C0"/>
                </a:solidFill>
              </a:rPr>
              <a:t>» 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32923"/>
          <a:stretch/>
        </p:blipFill>
        <p:spPr>
          <a:xfrm>
            <a:off x="2377068" y="4496106"/>
            <a:ext cx="6662590" cy="2167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1003C-94FF-47AB-8FEE-4EA52B7C8F9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58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458" y="228886"/>
            <a:ext cx="9656901" cy="6206266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1003C-94FF-47AB-8FEE-4EA52B7C8F9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81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9925" y="506427"/>
            <a:ext cx="4230947" cy="13208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002060"/>
                </a:solidFill>
              </a:rPr>
              <a:t>Приём « Афиша»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1003C-94FF-47AB-8FEE-4EA52B7C8F9F}" type="slidenum">
              <a:rPr lang="ru-RU" smtClean="0"/>
              <a:t>17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872" y="110836"/>
            <a:ext cx="4627531" cy="654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39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2025" y="346364"/>
            <a:ext cx="8596668" cy="886691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rgbClr val="002060"/>
                </a:solidFill>
              </a:rPr>
              <a:t>Приём </a:t>
            </a:r>
            <a:r>
              <a:rPr lang="ru-RU" sz="4000" dirty="0" smtClean="0">
                <a:solidFill>
                  <a:srgbClr val="002060"/>
                </a:solidFill>
              </a:rPr>
              <a:t>«Афиша/ Билет/ Объявление »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89" y="1233055"/>
            <a:ext cx="5239069" cy="30837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8958" y="1100334"/>
            <a:ext cx="4868824" cy="321645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376613" y="1233053"/>
            <a:ext cx="4993515" cy="308373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43345" y="4558145"/>
            <a:ext cx="9753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- Рассматривая билет, постарайтесь ответить на вопросы:   </a:t>
            </a:r>
          </a:p>
          <a:p>
            <a:endParaRPr lang="ru-RU" dirty="0"/>
          </a:p>
          <a:p>
            <a:r>
              <a:rPr lang="ru-RU" dirty="0"/>
              <a:t>Первое представление состоится _____________________ . </a:t>
            </a:r>
            <a:r>
              <a:rPr lang="ru-RU" dirty="0" smtClean="0"/>
              <a:t> </a:t>
            </a:r>
          </a:p>
          <a:p>
            <a:r>
              <a:rPr lang="ru-RU" dirty="0" smtClean="0"/>
              <a:t>Последний </a:t>
            </a:r>
            <a:r>
              <a:rPr lang="ru-RU" dirty="0"/>
              <a:t>день </a:t>
            </a:r>
            <a:r>
              <a:rPr lang="ru-RU" dirty="0" smtClean="0"/>
              <a:t>выступлений________________</a:t>
            </a:r>
          </a:p>
          <a:p>
            <a:r>
              <a:rPr lang="ru-RU" dirty="0" smtClean="0"/>
              <a:t>Цена </a:t>
            </a:r>
            <a:r>
              <a:rPr lang="ru-RU" dirty="0"/>
              <a:t>билета ________. </a:t>
            </a:r>
            <a:endParaRPr lang="ru-RU" dirty="0" smtClean="0"/>
          </a:p>
          <a:p>
            <a:r>
              <a:rPr lang="ru-RU" dirty="0" smtClean="0"/>
              <a:t>Продолжительность </a:t>
            </a:r>
            <a:r>
              <a:rPr lang="ru-RU" dirty="0"/>
              <a:t>представления_____ ч.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1003C-94FF-47AB-8FEE-4EA52B7C8F9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23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667" y="528843"/>
            <a:ext cx="3841975" cy="22262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78154" y="528843"/>
            <a:ext cx="36744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002060"/>
                </a:solidFill>
              </a:rPr>
              <a:t>Приём «Афиша»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27802" y="2824140"/>
            <a:ext cx="94799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Маша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живёт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Владивостоке,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на каникулах находится в гостях у бабушки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Покровке.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добраться цирка,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проходит выступление, Маше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требуется 3ч. </a:t>
            </a:r>
          </a:p>
          <a:p>
            <a:pPr algn="just"/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1.Сможет 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 Маша побывать на представлении, если </a:t>
            </a:r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выедет 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дома в </a:t>
            </a:r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10ч , а представление начинается в 14-00? 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 аргументируй.</a:t>
            </a:r>
          </a:p>
          <a:p>
            <a:pPr algn="just"/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 Да, сможет, так как ____________________________________________</a:t>
            </a:r>
          </a:p>
          <a:p>
            <a:pPr algn="just"/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 Нет, не сможет, так как </a:t>
            </a:r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</a:t>
            </a:r>
          </a:p>
          <a:p>
            <a:pPr algn="just"/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2.Сосчитай, сколько будет стоить поход на представление для семьи, состоящей из мамы и двух детей 6 и 9 лет.__________________________________</a:t>
            </a:r>
            <a:endParaRPr lang="ru-RU" sz="20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1003C-94FF-47AB-8FEE-4EA52B7C8F9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4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50" y="0"/>
            <a:ext cx="11855950" cy="6858000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1003C-94FF-47AB-8FEE-4EA52B7C8F9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75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882" y="952119"/>
            <a:ext cx="4609945" cy="27155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5313" y="984811"/>
            <a:ext cx="3654963" cy="24107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0847" y="984811"/>
            <a:ext cx="4322916" cy="26828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2438" y="196149"/>
            <a:ext cx="4413887" cy="7559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0847" y="3838853"/>
            <a:ext cx="6052986" cy="301914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36309" y="4037261"/>
            <a:ext cx="49229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dirty="0"/>
              <a:t>О чем сказано в тексте афиши? Отметь все правильные ответы.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1003C-94FF-47AB-8FEE-4EA52B7C8F9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25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837" y="1504824"/>
            <a:ext cx="10253109" cy="3884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34291" y="404152"/>
            <a:ext cx="70503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sz="2800" dirty="0"/>
              <a:t>Р</a:t>
            </a:r>
            <a:r>
              <a:rPr lang="ru-RU" sz="2800" dirty="0" smtClean="0"/>
              <a:t>ассмотрите </a:t>
            </a:r>
            <a:r>
              <a:rPr lang="ru-RU" sz="2800" dirty="0"/>
              <a:t>билет. Выполните задания.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1003C-94FF-47AB-8FEE-4EA52B7C8F9F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9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1003C-94FF-47AB-8FEE-4EA52B7C8F9F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22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6096" y="414918"/>
            <a:ext cx="8596668" cy="4032392"/>
          </a:xfrm>
        </p:spPr>
        <p:txBody>
          <a:bodyPr>
            <a:normAutofit fontScale="92500" lnSpcReduction="20000"/>
          </a:bodyPr>
          <a:lstStyle/>
          <a:p>
            <a:r>
              <a:rPr lang="ru-RU" sz="2800" dirty="0"/>
              <a:t>По мнению </a:t>
            </a:r>
            <a:r>
              <a:rPr lang="ru-RU" sz="2800" dirty="0" smtClean="0"/>
              <a:t>Дени Дидро - </a:t>
            </a:r>
            <a:r>
              <a:rPr lang="ru-RU" sz="2800" dirty="0" smtClean="0">
                <a:solidFill>
                  <a:srgbClr val="0070C0"/>
                </a:solidFill>
              </a:rPr>
              <a:t>«Человек </a:t>
            </a:r>
            <a:r>
              <a:rPr lang="ru-RU" sz="2800" dirty="0">
                <a:solidFill>
                  <a:srgbClr val="0070C0"/>
                </a:solidFill>
              </a:rPr>
              <a:t>перестаёт думать,  если перестаёт читать</a:t>
            </a:r>
            <a:r>
              <a:rPr lang="ru-RU" sz="2800" dirty="0" smtClean="0">
                <a:solidFill>
                  <a:srgbClr val="0070C0"/>
                </a:solidFill>
              </a:rPr>
              <a:t>»</a:t>
            </a:r>
          </a:p>
          <a:p>
            <a:endParaRPr lang="ru-RU" sz="2800" dirty="0"/>
          </a:p>
          <a:p>
            <a:pPr marL="0" indent="0">
              <a:buNone/>
            </a:pPr>
            <a:endParaRPr lang="ru-RU" sz="2800" dirty="0" smtClean="0"/>
          </a:p>
          <a:p>
            <a:pPr marL="0" indent="0">
              <a:buNone/>
            </a:pPr>
            <a:r>
              <a:rPr lang="ru-RU" sz="3000" dirty="0" smtClean="0"/>
              <a:t>Совершенствуя </a:t>
            </a:r>
            <a:r>
              <a:rPr lang="ru-RU" sz="3000" dirty="0"/>
              <a:t>читательскую грамотность учащихся, мы воспитываем думающего человека, который способен  не только воспринимать написанный текст, но и видеть его глубокий смысл, </a:t>
            </a:r>
            <a:r>
              <a:rPr lang="ru-RU" sz="3000" dirty="0" smtClean="0"/>
              <a:t>оценивать </a:t>
            </a:r>
            <a:r>
              <a:rPr lang="ru-RU" sz="3000" dirty="0"/>
              <a:t>содержание прочитанного, соотносить его с личным опытом.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51162" y="5837810"/>
            <a:ext cx="118733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333333"/>
                </a:solidFill>
                <a:latin typeface="YS Text"/>
              </a:rPr>
              <a:t>*Дени́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Дидро́ — французский писатель, философ-просветитель и драматург, 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основавший</a:t>
            </a:r>
          </a:p>
          <a:p>
            <a:r>
              <a:rPr lang="ru-RU" dirty="0" smtClean="0">
                <a:solidFill>
                  <a:srgbClr val="333333"/>
                </a:solidFill>
                <a:latin typeface="YS Text"/>
              </a:rPr>
              <a:t> 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«Энциклопедию, или Толковый словарь наук, искусств и ремёсел»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922" y="0"/>
            <a:ext cx="2585259" cy="3231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1003C-94FF-47AB-8FEE-4EA52B7C8F9F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33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518" t="21681" r="2959" b="9081"/>
          <a:stretch/>
        </p:blipFill>
        <p:spPr>
          <a:xfrm rot="1165929">
            <a:off x="8142759" y="376523"/>
            <a:ext cx="4300693" cy="23628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7927" y="1094502"/>
            <a:ext cx="953192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Читательская грамотность –</a:t>
            </a:r>
          </a:p>
          <a:p>
            <a:r>
              <a:rPr lang="ru-RU" sz="3200" dirty="0" smtClean="0"/>
              <a:t>(исследование </a:t>
            </a:r>
            <a:r>
              <a:rPr lang="en-US" sz="3200" dirty="0" smtClean="0"/>
              <a:t>PISA)</a:t>
            </a:r>
            <a:endParaRPr lang="ru-RU" sz="3200" dirty="0" smtClean="0"/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ru-RU" sz="3600" dirty="0" smtClean="0"/>
              <a:t> способность человека </a:t>
            </a:r>
            <a:r>
              <a:rPr lang="ru-RU" sz="3600" dirty="0" smtClean="0">
                <a:solidFill>
                  <a:srgbClr val="0070C0"/>
                </a:solidFill>
              </a:rPr>
              <a:t>понимать</a:t>
            </a:r>
            <a:r>
              <a:rPr lang="ru-RU" sz="3600" dirty="0" smtClean="0"/>
              <a:t> и </a:t>
            </a:r>
            <a:r>
              <a:rPr lang="ru-RU" sz="3600" dirty="0" smtClean="0">
                <a:solidFill>
                  <a:srgbClr val="0070C0"/>
                </a:solidFill>
              </a:rPr>
              <a:t>использовать</a:t>
            </a:r>
            <a:r>
              <a:rPr lang="ru-RU" sz="3600" dirty="0" smtClean="0"/>
              <a:t> письменные тексты, </a:t>
            </a:r>
            <a:r>
              <a:rPr lang="ru-RU" sz="3600" dirty="0" smtClean="0">
                <a:solidFill>
                  <a:srgbClr val="0070C0"/>
                </a:solidFill>
              </a:rPr>
              <a:t>размышлять о них </a:t>
            </a:r>
            <a:r>
              <a:rPr lang="ru-RU" sz="3600" dirty="0" smtClean="0"/>
              <a:t>и заниматься чтением для того, чтобы </a:t>
            </a:r>
            <a:r>
              <a:rPr lang="ru-RU" sz="3600" dirty="0" smtClean="0">
                <a:solidFill>
                  <a:srgbClr val="0070C0"/>
                </a:solidFill>
              </a:rPr>
              <a:t>достигать своих целей</a:t>
            </a:r>
            <a:r>
              <a:rPr lang="ru-RU" sz="3600" dirty="0" smtClean="0"/>
              <a:t>, </a:t>
            </a:r>
            <a:r>
              <a:rPr lang="ru-RU" sz="3600" dirty="0" smtClean="0">
                <a:solidFill>
                  <a:srgbClr val="0070C0"/>
                </a:solidFill>
              </a:rPr>
              <a:t>расширять свои знания </a:t>
            </a:r>
            <a:r>
              <a:rPr lang="ru-RU" sz="3600" dirty="0" smtClean="0"/>
              <a:t>и возможности, </a:t>
            </a:r>
            <a:r>
              <a:rPr lang="ru-RU" sz="3600" dirty="0" smtClean="0">
                <a:solidFill>
                  <a:srgbClr val="0070C0"/>
                </a:solidFill>
              </a:rPr>
              <a:t>участвовать</a:t>
            </a:r>
            <a:r>
              <a:rPr lang="ru-RU" sz="3600" dirty="0" smtClean="0"/>
              <a:t> в социальной жизни</a:t>
            </a:r>
            <a:endParaRPr lang="ru-RU" sz="360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1003C-94FF-47AB-8FEE-4EA52B7C8F9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6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73" y="232075"/>
            <a:ext cx="11388287" cy="6362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1003C-94FF-47AB-8FEE-4EA52B7C8F9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17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0930" t="22443" r="21250" b="17897"/>
          <a:stretch/>
        </p:blipFill>
        <p:spPr>
          <a:xfrm>
            <a:off x="401782" y="334974"/>
            <a:ext cx="11244456" cy="6523026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1003C-94FF-47AB-8FEE-4EA52B7C8F9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59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4125" t="21875" r="33814" b="7292"/>
          <a:stretch/>
        </p:blipFill>
        <p:spPr>
          <a:xfrm>
            <a:off x="2208183" y="167833"/>
            <a:ext cx="7065819" cy="6690167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1003C-94FF-47AB-8FEE-4EA52B7C8F9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89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tx1"/>
                </a:solidFill>
              </a:rPr>
              <a:t> </a:t>
            </a:r>
            <a:endParaRPr lang="ru-RU" sz="48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4945" b="9528"/>
          <a:stretch/>
        </p:blipFill>
        <p:spPr>
          <a:xfrm>
            <a:off x="802026" y="207818"/>
            <a:ext cx="9656074" cy="6206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12192000" cy="37407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1003C-94FF-47AB-8FEE-4EA52B7C8F9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9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193964"/>
            <a:ext cx="9464193" cy="1550989"/>
          </a:xfrm>
        </p:spPr>
        <p:txBody>
          <a:bodyPr>
            <a:normAutofit fontScale="90000"/>
          </a:bodyPr>
          <a:lstStyle/>
          <a:p>
            <a:r>
              <a:rPr lang="ru-RU" sz="4400" b="1" dirty="0" smtClean="0">
                <a:solidFill>
                  <a:schemeClr val="tx1"/>
                </a:solidFill>
              </a:rPr>
              <a:t>Приёмы формирования читательской грамотности: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537135"/>
            <a:ext cx="10788074" cy="4697411"/>
          </a:xfrm>
        </p:spPr>
        <p:txBody>
          <a:bodyPr>
            <a:noAutofit/>
          </a:bodyPr>
          <a:lstStyle/>
          <a:p>
            <a:r>
              <a:rPr lang="ru-RU" sz="3200" dirty="0" smtClean="0"/>
              <a:t>«</a:t>
            </a:r>
            <a:r>
              <a:rPr lang="ru-RU" sz="3200" dirty="0">
                <a:solidFill>
                  <a:schemeClr val="tx1"/>
                </a:solidFill>
              </a:rPr>
              <a:t>Тонкие и толстые вопросы»;</a:t>
            </a:r>
          </a:p>
          <a:p>
            <a:r>
              <a:rPr lang="ru-RU" sz="3200" dirty="0" smtClean="0">
                <a:solidFill>
                  <a:schemeClr val="tx1"/>
                </a:solidFill>
              </a:rPr>
              <a:t>«Шесть шляп»;</a:t>
            </a:r>
          </a:p>
          <a:p>
            <a:r>
              <a:rPr lang="ru-RU" sz="3200" dirty="0">
                <a:solidFill>
                  <a:schemeClr val="tx1"/>
                </a:solidFill>
              </a:rPr>
              <a:t> </a:t>
            </a:r>
            <a:r>
              <a:rPr lang="ru-RU" sz="3200" dirty="0" smtClean="0">
                <a:solidFill>
                  <a:schemeClr val="tx1"/>
                </a:solidFill>
              </a:rPr>
              <a:t>«</a:t>
            </a:r>
            <a:r>
              <a:rPr lang="ru-RU" sz="3200" dirty="0">
                <a:solidFill>
                  <a:schemeClr val="tx1"/>
                </a:solidFill>
              </a:rPr>
              <a:t>Верно- </a:t>
            </a:r>
            <a:r>
              <a:rPr lang="ru-RU" sz="3200" dirty="0" smtClean="0">
                <a:solidFill>
                  <a:schemeClr val="tx1"/>
                </a:solidFill>
              </a:rPr>
              <a:t>неверно»</a:t>
            </a:r>
          </a:p>
          <a:p>
            <a:r>
              <a:rPr lang="ru-RU" sz="3200" dirty="0" smtClean="0">
                <a:solidFill>
                  <a:schemeClr val="tx1"/>
                </a:solidFill>
              </a:rPr>
              <a:t>«Чтение </a:t>
            </a:r>
            <a:r>
              <a:rPr lang="ru-RU" sz="3200" dirty="0">
                <a:solidFill>
                  <a:schemeClr val="tx1"/>
                </a:solidFill>
              </a:rPr>
              <a:t>с </a:t>
            </a:r>
            <a:r>
              <a:rPr lang="ru-RU" sz="3200" dirty="0" smtClean="0">
                <a:solidFill>
                  <a:schemeClr val="tx1"/>
                </a:solidFill>
              </a:rPr>
              <a:t>пометками»( </a:t>
            </a:r>
            <a:r>
              <a:rPr lang="ru-RU" sz="2400" dirty="0" smtClean="0">
                <a:solidFill>
                  <a:schemeClr val="tx1"/>
                </a:solidFill>
              </a:rPr>
              <a:t>v </a:t>
            </a:r>
            <a:r>
              <a:rPr lang="ru-RU" sz="2400" dirty="0" smtClean="0"/>
              <a:t>-знакомая информация,</a:t>
            </a:r>
            <a:r>
              <a:rPr lang="ru-RU" sz="2400" dirty="0" smtClean="0">
                <a:solidFill>
                  <a:schemeClr val="tx1"/>
                </a:solidFill>
              </a:rPr>
              <a:t> + </a:t>
            </a:r>
            <a:r>
              <a:rPr lang="ru-RU" sz="2400" dirty="0"/>
              <a:t>н</a:t>
            </a:r>
            <a:r>
              <a:rPr lang="ru-RU" sz="2400" dirty="0" smtClean="0"/>
              <a:t>овая информация , -</a:t>
            </a:r>
            <a:r>
              <a:rPr lang="ru-RU" sz="2400" dirty="0" smtClean="0">
                <a:solidFill>
                  <a:schemeClr val="tx1"/>
                </a:solidFill>
              </a:rPr>
              <a:t>?</a:t>
            </a:r>
            <a:r>
              <a:rPr lang="ru-RU" sz="2400" dirty="0" smtClean="0"/>
              <a:t> </a:t>
            </a:r>
            <a:r>
              <a:rPr lang="ru-RU" sz="2400" dirty="0"/>
              <a:t>Это меня заинтересовало </a:t>
            </a:r>
            <a:r>
              <a:rPr lang="ru-RU" sz="2400" dirty="0" smtClean="0"/>
              <a:t>, хочу </a:t>
            </a:r>
            <a:r>
              <a:rPr lang="ru-RU" sz="2400" dirty="0"/>
              <a:t>узнать </a:t>
            </a:r>
            <a:r>
              <a:rPr lang="ru-RU" sz="2400" dirty="0" smtClean="0"/>
              <a:t>больше)</a:t>
            </a:r>
          </a:p>
          <a:p>
            <a:r>
              <a:rPr lang="ru-RU" sz="3200" dirty="0" smtClean="0">
                <a:solidFill>
                  <a:schemeClr val="tx1"/>
                </a:solidFill>
              </a:rPr>
              <a:t>«</a:t>
            </a:r>
            <a:r>
              <a:rPr lang="ru-RU" sz="3200" dirty="0">
                <a:solidFill>
                  <a:schemeClr val="tx1"/>
                </a:solidFill>
              </a:rPr>
              <a:t>Реставрация </a:t>
            </a:r>
            <a:r>
              <a:rPr lang="ru-RU" sz="3200" dirty="0" smtClean="0">
                <a:solidFill>
                  <a:schemeClr val="tx1"/>
                </a:solidFill>
              </a:rPr>
              <a:t>текста» </a:t>
            </a:r>
            <a:r>
              <a:rPr lang="ru-RU" sz="3200" dirty="0"/>
              <a:t>(текст с пропусками);</a:t>
            </a:r>
          </a:p>
          <a:p>
            <a:r>
              <a:rPr lang="ru-RU" sz="3200" dirty="0" smtClean="0">
                <a:solidFill>
                  <a:schemeClr val="tx1"/>
                </a:solidFill>
              </a:rPr>
              <a:t>«Тексты </a:t>
            </a:r>
            <a:r>
              <a:rPr lang="ru-RU" sz="3200" dirty="0">
                <a:solidFill>
                  <a:schemeClr val="tx1"/>
                </a:solidFill>
              </a:rPr>
              <a:t>с "хвостами"» </a:t>
            </a:r>
            <a:r>
              <a:rPr lang="ru-RU" sz="2400" dirty="0">
                <a:solidFill>
                  <a:schemeClr val="tx1"/>
                </a:solidFill>
              </a:rPr>
              <a:t>(</a:t>
            </a:r>
            <a:r>
              <a:rPr lang="ru-RU" sz="2400" dirty="0" smtClean="0">
                <a:solidFill>
                  <a:schemeClr val="tx1"/>
                </a:solidFill>
              </a:rPr>
              <a:t>незавершенные предложения ученик должен закончить </a:t>
            </a:r>
            <a:r>
              <a:rPr lang="ru-RU" sz="2400" dirty="0">
                <a:solidFill>
                  <a:schemeClr val="tx1"/>
                </a:solidFill>
              </a:rPr>
              <a:t>по </a:t>
            </a:r>
            <a:r>
              <a:rPr lang="ru-RU" sz="2400" dirty="0" smtClean="0">
                <a:solidFill>
                  <a:schemeClr val="tx1"/>
                </a:solidFill>
              </a:rPr>
              <a:t>смыслу) </a:t>
            </a:r>
            <a:endParaRPr lang="ru-RU" sz="2400" dirty="0">
              <a:solidFill>
                <a:schemeClr val="tx1"/>
              </a:solidFill>
            </a:endParaRPr>
          </a:p>
          <a:p>
            <a:r>
              <a:rPr lang="ru-RU" sz="3200" dirty="0" smtClean="0">
                <a:solidFill>
                  <a:schemeClr val="tx1"/>
                </a:solidFill>
              </a:rPr>
              <a:t> «Чтение с остановками»</a:t>
            </a:r>
          </a:p>
          <a:p>
            <a:endParaRPr lang="ru-RU" sz="3200" dirty="0" smtClean="0"/>
          </a:p>
          <a:p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3518" y="116470"/>
            <a:ext cx="3747424" cy="2841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1003C-94FF-47AB-8FEE-4EA52B7C8F9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1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726" y="259733"/>
            <a:ext cx="8545917" cy="6418158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1003C-94FF-47AB-8FEE-4EA52B7C8F9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33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688</TotalTime>
  <Words>541</Words>
  <Application>Microsoft Office PowerPoint</Application>
  <PresentationFormat>Широкоэкранный</PresentationFormat>
  <Paragraphs>80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Arial</vt:lpstr>
      <vt:lpstr>Calibri</vt:lpstr>
      <vt:lpstr>Times New Roman</vt:lpstr>
      <vt:lpstr>Trebuchet MS</vt:lpstr>
      <vt:lpstr>Wingdings</vt:lpstr>
      <vt:lpstr>Wingdings 3</vt:lpstr>
      <vt:lpstr>YS Text</vt:lpstr>
      <vt:lpstr>Аспект</vt:lpstr>
      <vt:lpstr>Эффективные приемы формирования и создание предпосылок формирования читательской грамотности  младших школьников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Приёмы формирования читательской грамотности: </vt:lpstr>
      <vt:lpstr>Презентация PowerPoint</vt:lpstr>
      <vt:lpstr>Презентация PowerPoint</vt:lpstr>
      <vt:lpstr>Презентация PowerPoint</vt:lpstr>
      <vt:lpstr>Презентация PowerPoint</vt:lpstr>
      <vt:lpstr>PISA –ориентированный тест по читательской грамотности </vt:lpstr>
      <vt:lpstr>Презентация PowerPoint</vt:lpstr>
      <vt:lpstr>Презентация PowerPoint</vt:lpstr>
      <vt:lpstr>Презентация PowerPoint</vt:lpstr>
      <vt:lpstr>Приём « Афиша»</vt:lpstr>
      <vt:lpstr>Приём «Афиша/ Билет/ Объявление 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Эффективные приемы формирования и создание предпосылок формирования читательской грамотности  младших школьников</dc:title>
  <dc:creator>Юлия</dc:creator>
  <cp:lastModifiedBy>Юлия</cp:lastModifiedBy>
  <cp:revision>46</cp:revision>
  <cp:lastPrinted>2024-10-29T20:01:16Z</cp:lastPrinted>
  <dcterms:created xsi:type="dcterms:W3CDTF">2024-10-29T08:57:14Z</dcterms:created>
  <dcterms:modified xsi:type="dcterms:W3CDTF">2024-10-29T21:53:22Z</dcterms:modified>
</cp:coreProperties>
</file>