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2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7" r:id="rId22"/>
    <p:sldId id="282" r:id="rId23"/>
    <p:sldId id="279" r:id="rId24"/>
    <p:sldId id="280" r:id="rId25"/>
    <p:sldId id="284" r:id="rId26"/>
    <p:sldId id="283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4" d="100"/>
          <a:sy n="64" d="100"/>
        </p:scale>
        <p:origin x="-1566" y="-20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8DB068-2B38-492E-A1A0-104F992A1EDE}" type="datetimeFigureOut">
              <a:rPr lang="ru-RU" smtClean="0"/>
              <a:t>23.12.2024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85A465-2DA4-4667-8BFF-9012C54D5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58654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Overla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C498747-5876-482C-93FD-E9B4FB5EEBD3}" type="datetimeFigureOut">
              <a:rPr lang="ru-RU" smtClean="0"/>
              <a:t>23.12.2024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CC69141-0D81-48F0-9AA8-E8BA9B45DE06}" type="slidenum">
              <a:rPr lang="ru-RU" smtClean="0"/>
              <a:t>‹#›</a:t>
            </a:fld>
            <a:endParaRPr lang="ru-RU"/>
          </a:p>
        </p:txBody>
      </p:sp>
      <p:grpSp>
        <p:nvGrpSpPr>
          <p:cNvPr id="8" name="Group 7"/>
          <p:cNvGrpSpPr/>
          <p:nvPr/>
        </p:nvGrpSpPr>
        <p:grpSpPr>
          <a:xfrm>
            <a:off x="1194101" y="2887530"/>
            <a:ext cx="6779110" cy="923330"/>
            <a:chOff x="1172584" y="1381459"/>
            <a:chExt cx="6779110" cy="923330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ln w="3175">
                    <a:solidFill>
                      <a:schemeClr val="tx2">
                        <a:alpha val="60000"/>
                      </a:schemeClr>
                    </a:solidFill>
                  </a:ln>
                  <a:solidFill>
                    <a:schemeClr val="tx2">
                      <a:lumMod val="90000"/>
                    </a:scheme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</a:rPr>
                <a:t></a:t>
              </a:r>
              <a:endParaRPr lang="en-US" sz="5400" dirty="0">
                <a:ln w="3175">
                  <a:solidFill>
                    <a:schemeClr val="tx2">
                      <a:alpha val="60000"/>
                    </a:schemeClr>
                  </a:solidFill>
                </a:ln>
                <a:solidFill>
                  <a:schemeClr val="tx2">
                    <a:lumMod val="90000"/>
                  </a:schemeClr>
                </a:solidFill>
                <a:effectLst>
                  <a:outerShdw blurRad="34925" dist="12700" dir="14400000" algn="ctr" rotWithShape="0">
                    <a:srgbClr val="000000">
                      <a:alpha val="21000"/>
                    </a:srgbClr>
                  </a:outerShdw>
                </a:effectLst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3341" y="1387737"/>
            <a:ext cx="6777318" cy="1731982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6786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98747-5876-482C-93FD-E9B4FB5EEBD3}" type="datetimeFigureOut">
              <a:rPr lang="ru-RU" smtClean="0"/>
              <a:t>23.12.2024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69141-0D81-48F0-9AA8-E8BA9B45DE06}" type="slidenum">
              <a:rPr lang="ru-RU" smtClean="0"/>
              <a:t>‹#›</a:t>
            </a:fld>
            <a:endParaRPr lang="ru-RU"/>
          </a:p>
        </p:txBody>
      </p:sp>
      <p:grpSp>
        <p:nvGrpSpPr>
          <p:cNvPr id="11" name="Group 10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5" name="TextBox 14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6560" y="559398"/>
            <a:ext cx="1678193" cy="556676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8488" y="849854"/>
            <a:ext cx="5507917" cy="502382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98747-5876-482C-93FD-E9B4FB5EEBD3}" type="datetimeFigureOut">
              <a:rPr lang="ru-RU" smtClean="0"/>
              <a:t>23.12.2024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69141-0D81-48F0-9AA8-E8BA9B45DE06}" type="slidenum">
              <a:rPr lang="ru-RU" smtClean="0"/>
              <a:t>‹#›</a:t>
            </a:fld>
            <a:endParaRPr lang="ru-RU"/>
          </a:p>
        </p:txBody>
      </p:sp>
      <p:grpSp>
        <p:nvGrpSpPr>
          <p:cNvPr id="11" name="Group 10"/>
          <p:cNvGrpSpPr/>
          <p:nvPr/>
        </p:nvGrpSpPr>
        <p:grpSpPr>
          <a:xfrm rot="5400000">
            <a:off x="3909050" y="2880823"/>
            <a:ext cx="5480154" cy="923330"/>
            <a:chOff x="1815339" y="1381459"/>
            <a:chExt cx="5480154" cy="923330"/>
          </a:xfrm>
        </p:grpSpPr>
        <p:sp>
          <p:nvSpPr>
            <p:cNvPr id="12" name="TextBox 11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 flipH="1" flipV="1">
              <a:off x="1815339" y="1924709"/>
              <a:ext cx="2468880" cy="2505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4826613" y="1927417"/>
              <a:ext cx="2468880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98747-5876-482C-93FD-E9B4FB5EEBD3}" type="datetimeFigureOut">
              <a:rPr lang="ru-RU" smtClean="0"/>
              <a:t>23.12.2024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69141-0D81-48F0-9AA8-E8BA9B45DE06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3" name="TextBox 12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verOverlay.pn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172584" y="2887579"/>
            <a:ext cx="6779110" cy="923330"/>
            <a:chOff x="1172584" y="1381459"/>
            <a:chExt cx="6779110" cy="923330"/>
          </a:xfrm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7412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40" y="1204857"/>
            <a:ext cx="7754713" cy="1910716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8" y="3767316"/>
            <a:ext cx="7734747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98747-5876-482C-93FD-E9B4FB5EEBD3}" type="datetimeFigureOut">
              <a:rPr lang="ru-RU" smtClean="0"/>
              <a:t>23.12.2024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69141-0D81-48F0-9AA8-E8BA9B45DE06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98747-5876-482C-93FD-E9B4FB5EEBD3}" type="datetimeFigureOut">
              <a:rPr lang="ru-RU" smtClean="0"/>
              <a:t>23.12.2024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69141-0D81-48F0-9AA8-E8BA9B45DE06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5800" y="2240280"/>
            <a:ext cx="3803904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645151" y="2240280"/>
            <a:ext cx="3803904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1560" y="2240280"/>
            <a:ext cx="3442446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488" y="2947595"/>
            <a:ext cx="3803904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2306" y="2240280"/>
            <a:ext cx="3447288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944368"/>
            <a:ext cx="3799728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98747-5876-482C-93FD-E9B4FB5EEBD3}" type="datetimeFigureOut">
              <a:rPr lang="ru-RU" smtClean="0"/>
              <a:t>23.12.2024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69141-0D81-48F0-9AA8-E8BA9B45DE06}" type="slidenum">
              <a:rPr lang="ru-RU" smtClean="0"/>
              <a:t>‹#›</a:t>
            </a:fld>
            <a:endParaRPr lang="ru-RU"/>
          </a:p>
        </p:txBody>
      </p:sp>
      <p:grpSp>
        <p:nvGrpSpPr>
          <p:cNvPr id="14" name="Group 13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6" name="TextBox 15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98747-5876-482C-93FD-E9B4FB5EEBD3}" type="datetimeFigureOut">
              <a:rPr lang="ru-RU" smtClean="0"/>
              <a:t>23.12.2024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69141-0D81-48F0-9AA8-E8BA9B45DE06}" type="slidenum">
              <a:rPr lang="ru-RU" smtClean="0"/>
              <a:t>‹#›</a:t>
            </a:fld>
            <a:endParaRPr lang="ru-RU"/>
          </a:p>
        </p:txBody>
      </p:sp>
      <p:grpSp>
        <p:nvGrpSpPr>
          <p:cNvPr id="10" name="Group 9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98747-5876-482C-93FD-E9B4FB5EEBD3}" type="datetimeFigureOut">
              <a:rPr lang="ru-RU" smtClean="0"/>
              <a:t>23.12.2024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69141-0D81-48F0-9AA8-E8BA9B45DE0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579" y="1678195"/>
            <a:ext cx="3422483" cy="188692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01" y="559398"/>
            <a:ext cx="4116667" cy="5566765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4579" y="3603812"/>
            <a:ext cx="3411725" cy="25172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98747-5876-482C-93FD-E9B4FB5EEBD3}" type="datetimeFigureOut">
              <a:rPr lang="ru-RU" smtClean="0"/>
              <a:t>23.12.2024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69141-0D81-48F0-9AA8-E8BA9B45DE0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731" y="4668818"/>
            <a:ext cx="7767021" cy="644729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183792" y="666965"/>
            <a:ext cx="4772156" cy="3598016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89" y="5324306"/>
            <a:ext cx="7756264" cy="80486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98747-5876-482C-93FD-E9B4FB5EEBD3}" type="datetimeFigureOut">
              <a:rPr lang="ru-RU" smtClean="0"/>
              <a:t>23.12.2024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69141-0D81-48F0-9AA8-E8BA9B45DE0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1054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7" y="2248347"/>
            <a:ext cx="7745505" cy="3877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378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AC498747-5876-482C-93FD-E9B4FB5EEBD3}" type="datetimeFigureOut">
              <a:rPr lang="ru-RU" smtClean="0"/>
              <a:t>23.12.2024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6144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9264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6CC69141-0D81-48F0-9AA8-E8BA9B45DE06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76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77724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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50876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82880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13" Type="http://schemas.openxmlformats.org/officeDocument/2006/relationships/image" Target="../media/image38.jpe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12" Type="http://schemas.openxmlformats.org/officeDocument/2006/relationships/image" Target="../media/image37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11" Type="http://schemas.openxmlformats.org/officeDocument/2006/relationships/image" Target="../media/image36.png"/><Relationship Id="rId5" Type="http://schemas.openxmlformats.org/officeDocument/2006/relationships/image" Target="../media/image30.jpeg"/><Relationship Id="rId10" Type="http://schemas.openxmlformats.org/officeDocument/2006/relationships/image" Target="../media/image35.jpeg"/><Relationship Id="rId4" Type="http://schemas.openxmlformats.org/officeDocument/2006/relationships/image" Target="../media/image29.png"/><Relationship Id="rId9" Type="http://schemas.openxmlformats.org/officeDocument/2006/relationships/image" Target="../media/image3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3.png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Камышин – </a:t>
            </a:r>
            <a:br>
              <a:rPr lang="ru-RU" dirty="0" smtClean="0"/>
            </a:br>
            <a:r>
              <a:rPr lang="ru-RU" dirty="0" smtClean="0"/>
              <a:t>город </a:t>
            </a:r>
            <a:r>
              <a:rPr lang="ru-RU" dirty="0" smtClean="0"/>
              <a:t>трудовой доблести и славы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Интерактивный музейный урок </a:t>
            </a:r>
          </a:p>
          <a:p>
            <a:r>
              <a:rPr lang="ru-RU" dirty="0" smtClean="0"/>
              <a:t>(Музей Героя России А.М. </a:t>
            </a:r>
            <a:r>
              <a:rPr lang="ru-RU" dirty="0" err="1" smtClean="0"/>
              <a:t>Колгатина</a:t>
            </a:r>
            <a:r>
              <a:rPr lang="ru-RU" dirty="0" smtClean="0"/>
              <a:t>)</a:t>
            </a:r>
          </a:p>
          <a:p>
            <a:r>
              <a:rPr lang="ru-RU" dirty="0" smtClean="0"/>
              <a:t>МБОУ СШ № 12 г. Камышин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27820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17164"/>
            <a:ext cx="9217024" cy="6840835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906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88490" y="260648"/>
            <a:ext cx="7756263" cy="792088"/>
          </a:xfrm>
        </p:spPr>
        <p:txBody>
          <a:bodyPr/>
          <a:lstStyle/>
          <a:p>
            <a:r>
              <a:rPr lang="ru-RU" sz="3200" dirty="0" smtClean="0"/>
              <a:t>Стеклотарный завод (Завод –воин)</a:t>
            </a:r>
            <a:endParaRPr lang="ru-RU" sz="3200" dirty="0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7" name="Picture 3" descr="C:\Users\user\Downloads\1356100147_ksz-194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268760"/>
            <a:ext cx="7776864" cy="5301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5031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88490" y="188640"/>
            <a:ext cx="7756263" cy="1080120"/>
          </a:xfrm>
        </p:spPr>
        <p:txBody>
          <a:bodyPr/>
          <a:lstStyle/>
          <a:p>
            <a:r>
              <a:rPr lang="ru-RU" sz="3200" dirty="0" smtClean="0"/>
              <a:t>Автомат ППШ </a:t>
            </a:r>
            <a:br>
              <a:rPr lang="ru-RU" sz="3200" dirty="0" smtClean="0"/>
            </a:br>
            <a:r>
              <a:rPr lang="ru-RU" sz="3200" dirty="0" smtClean="0"/>
              <a:t>(пистолет- пулемет </a:t>
            </a:r>
            <a:r>
              <a:rPr lang="ru-RU" sz="3200" dirty="0" err="1" smtClean="0"/>
              <a:t>Шпагиина</a:t>
            </a:r>
            <a:r>
              <a:rPr lang="ru-RU" sz="3200" dirty="0" smtClean="0"/>
              <a:t>)</a:t>
            </a:r>
            <a:endParaRPr lang="ru-RU" sz="3200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140968"/>
            <a:ext cx="3803650" cy="2131781"/>
          </a:xfrm>
        </p:spPr>
      </p:pic>
      <p:sp>
        <p:nvSpPr>
          <p:cNvPr id="5" name="Объект 4"/>
          <p:cNvSpPr>
            <a:spLocks noGrp="1"/>
          </p:cNvSpPr>
          <p:nvPr>
            <p:ph sz="quarter" idx="14"/>
          </p:nvPr>
        </p:nvSpPr>
        <p:spPr>
          <a:xfrm>
            <a:off x="4645150" y="2240280"/>
            <a:ext cx="4391346" cy="3877056"/>
          </a:xfrm>
        </p:spPr>
        <p:txBody>
          <a:bodyPr>
            <a:normAutofit/>
          </a:bodyPr>
          <a:lstStyle/>
          <a:p>
            <a:r>
              <a:rPr lang="ru-RU" sz="2000" dirty="0">
                <a:solidFill>
                  <a:srgbClr val="202122"/>
                </a:solidFill>
                <a:latin typeface="Arial"/>
              </a:rPr>
              <a:t>пистолет-пулемёт образца 1941 года системы Шпагина (ППШ) </a:t>
            </a:r>
            <a:r>
              <a:rPr lang="ru-RU" sz="2000" dirty="0" smtClean="0">
                <a:solidFill>
                  <a:srgbClr val="202122"/>
                </a:solidFill>
                <a:latin typeface="Arial"/>
              </a:rPr>
              <a:t>, </a:t>
            </a:r>
            <a:r>
              <a:rPr lang="ru-RU" sz="2000" dirty="0">
                <a:solidFill>
                  <a:srgbClr val="202122"/>
                </a:solidFill>
                <a:latin typeface="Arial"/>
              </a:rPr>
              <a:t>разработанный в 1940 году конструктором </a:t>
            </a:r>
            <a:r>
              <a:rPr lang="ru-RU" sz="2000" dirty="0" smtClean="0">
                <a:solidFill>
                  <a:srgbClr val="202122"/>
                </a:solidFill>
                <a:latin typeface="Arial"/>
              </a:rPr>
              <a:t>Г.М. Шпагиным</a:t>
            </a:r>
            <a:r>
              <a:rPr lang="ru-RU" sz="2000" dirty="0">
                <a:solidFill>
                  <a:srgbClr val="202122"/>
                </a:solidFill>
                <a:latin typeface="Arial"/>
              </a:rPr>
              <a:t>  являлся основным пистолетом-пулемётом советских Вооружённых Сил в </a:t>
            </a:r>
            <a:r>
              <a:rPr lang="ru-RU" sz="2000" dirty="0" smtClean="0">
                <a:solidFill>
                  <a:srgbClr val="202122"/>
                </a:solidFill>
                <a:latin typeface="Arial"/>
              </a:rPr>
              <a:t>Великой Отечественной войне.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957541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688490" y="44624"/>
            <a:ext cx="7756263" cy="1008112"/>
          </a:xfrm>
        </p:spPr>
        <p:txBody>
          <a:bodyPr/>
          <a:lstStyle/>
          <a:p>
            <a:r>
              <a:rPr lang="ru-RU" sz="3200" dirty="0" smtClean="0"/>
              <a:t>Продукция предприятий г. Камышина</a:t>
            </a:r>
            <a:endParaRPr lang="ru-RU" sz="3200" dirty="0"/>
          </a:p>
        </p:txBody>
      </p:sp>
      <p:pic>
        <p:nvPicPr>
          <p:cNvPr id="10" name="Picture 10" descr="7RDRUjnm_r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3495" y="1052736"/>
            <a:ext cx="6324600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8103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8640960" cy="6336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8678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8784976" cy="6408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0406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C:\Users\user\Downloads\IMG_6913и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260648"/>
            <a:ext cx="8649407" cy="626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5846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88490" y="116632"/>
            <a:ext cx="7756263" cy="864096"/>
          </a:xfrm>
        </p:spPr>
        <p:txBody>
          <a:bodyPr/>
          <a:lstStyle/>
          <a:p>
            <a:r>
              <a:rPr lang="ru-RU" sz="3200" dirty="0" smtClean="0"/>
              <a:t>Камышин – город милосердия</a:t>
            </a:r>
            <a:endParaRPr lang="ru-RU" sz="3200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08720"/>
            <a:ext cx="8496944" cy="5728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9944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79512" y="260648"/>
            <a:ext cx="8784976" cy="1008112"/>
          </a:xfrm>
        </p:spPr>
        <p:txBody>
          <a:bodyPr/>
          <a:lstStyle/>
          <a:p>
            <a:r>
              <a:rPr lang="ru-RU" sz="3200" dirty="0"/>
              <a:t>Здание школы №4, </a:t>
            </a: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err="1" smtClean="0"/>
              <a:t>ул.Республиканская</a:t>
            </a:r>
            <a:r>
              <a:rPr lang="ru-RU" sz="3200" dirty="0" smtClean="0"/>
              <a:t> г</a:t>
            </a:r>
            <a:r>
              <a:rPr lang="ru-RU" sz="3200" dirty="0"/>
              <a:t>. Камышина. 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14"/>
          </p:nvPr>
        </p:nvSpPr>
        <p:spPr>
          <a:xfrm>
            <a:off x="5508105" y="2204864"/>
            <a:ext cx="3635896" cy="2844904"/>
          </a:xfrm>
        </p:spPr>
        <p:txBody>
          <a:bodyPr>
            <a:normAutofit/>
          </a:bodyPr>
          <a:lstStyle/>
          <a:p>
            <a:pPr indent="90170">
              <a:lnSpc>
                <a:spcPct val="115000"/>
              </a:lnSpc>
              <a:spcAft>
                <a:spcPts val="1000"/>
              </a:spcAft>
            </a:pPr>
            <a:r>
              <a:rPr lang="ru-RU" dirty="0" smtClean="0">
                <a:ea typeface="Times New Roman"/>
                <a:cs typeface="Times New Roman"/>
              </a:rPr>
              <a:t>Во </a:t>
            </a:r>
            <a:r>
              <a:rPr lang="ru-RU" dirty="0">
                <a:ea typeface="Times New Roman"/>
                <a:cs typeface="Times New Roman"/>
              </a:rPr>
              <a:t>время войны здесь располагались </a:t>
            </a:r>
            <a:r>
              <a:rPr lang="ru-RU" dirty="0" err="1" smtClean="0">
                <a:ea typeface="Times New Roman"/>
                <a:cs typeface="Times New Roman"/>
              </a:rPr>
              <a:t>ЭГоспиталь</a:t>
            </a:r>
            <a:r>
              <a:rPr lang="ru-RU" dirty="0" smtClean="0">
                <a:ea typeface="Times New Roman"/>
                <a:cs typeface="Times New Roman"/>
              </a:rPr>
              <a:t> </a:t>
            </a:r>
            <a:r>
              <a:rPr lang="ru-RU" dirty="0">
                <a:ea typeface="Times New Roman"/>
                <a:cs typeface="Times New Roman"/>
              </a:rPr>
              <a:t>№ 1588 и </a:t>
            </a:r>
            <a:endParaRPr lang="ru-RU" dirty="0" smtClean="0">
              <a:ea typeface="Times New Roman"/>
              <a:cs typeface="Times New Roman"/>
            </a:endParaRPr>
          </a:p>
          <a:p>
            <a:pPr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dirty="0" err="1" smtClean="0">
                <a:ea typeface="Times New Roman"/>
                <a:cs typeface="Times New Roman"/>
              </a:rPr>
              <a:t>ЭГоспиталь</a:t>
            </a:r>
            <a:r>
              <a:rPr lang="ru-RU" dirty="0" smtClean="0">
                <a:ea typeface="Times New Roman"/>
                <a:cs typeface="Times New Roman"/>
              </a:rPr>
              <a:t> </a:t>
            </a:r>
            <a:r>
              <a:rPr lang="ru-RU" dirty="0">
                <a:ea typeface="Times New Roman"/>
                <a:cs typeface="Times New Roman"/>
              </a:rPr>
              <a:t>№ 5767</a:t>
            </a:r>
            <a:endParaRPr lang="ru-RU" sz="2000" dirty="0"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00808"/>
            <a:ext cx="5752224" cy="3834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0278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88490" y="260648"/>
            <a:ext cx="7756263" cy="1008112"/>
          </a:xfrm>
        </p:spPr>
        <p:txBody>
          <a:bodyPr/>
          <a:lstStyle/>
          <a:p>
            <a:r>
              <a:rPr lang="ru-RU" sz="3200" dirty="0" smtClean="0"/>
              <a:t>Вязова Анастасия Григорьевна</a:t>
            </a:r>
            <a:endParaRPr lang="ru-RU" sz="3200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14"/>
          </p:nvPr>
        </p:nvSpPr>
        <p:spPr/>
        <p:txBody>
          <a:bodyPr>
            <a:normAutofit fontScale="85000" lnSpcReduction="10000"/>
          </a:bodyPr>
          <a:lstStyle/>
          <a:p>
            <a:r>
              <a:rPr lang="ru-RU" dirty="0"/>
              <a:t>майор </a:t>
            </a:r>
            <a:r>
              <a:rPr lang="ru-RU" dirty="0" smtClean="0"/>
              <a:t>медицинской службы</a:t>
            </a:r>
          </a:p>
          <a:p>
            <a:r>
              <a:rPr lang="ru-RU" dirty="0"/>
              <a:t>Медаль: «За оборону Сталинграда», </a:t>
            </a:r>
            <a:endParaRPr lang="ru-RU" dirty="0" smtClean="0"/>
          </a:p>
          <a:p>
            <a:r>
              <a:rPr lang="ru-RU" dirty="0" smtClean="0"/>
              <a:t>Медаль</a:t>
            </a:r>
            <a:r>
              <a:rPr lang="ru-RU" dirty="0"/>
              <a:t>: «За победу над Германией в Великой Отечественной войне 1941–1945 гг.», </a:t>
            </a:r>
            <a:endParaRPr lang="ru-RU" dirty="0" smtClean="0"/>
          </a:p>
          <a:p>
            <a:r>
              <a:rPr lang="ru-RU" dirty="0" smtClean="0"/>
              <a:t>Орден </a:t>
            </a:r>
            <a:r>
              <a:rPr lang="ru-RU" dirty="0"/>
              <a:t>Красной </a:t>
            </a:r>
            <a:r>
              <a:rPr lang="ru-RU" dirty="0" smtClean="0"/>
              <a:t>Звезды,</a:t>
            </a:r>
          </a:p>
          <a:p>
            <a:r>
              <a:rPr lang="ru-RU" dirty="0" smtClean="0"/>
              <a:t>Орден </a:t>
            </a:r>
            <a:r>
              <a:rPr lang="ru-RU" dirty="0"/>
              <a:t>Отечественной войны II степени</a:t>
            </a:r>
            <a:r>
              <a:rPr lang="ru-RU" dirty="0" smtClean="0"/>
              <a:t>,</a:t>
            </a:r>
          </a:p>
          <a:p>
            <a:r>
              <a:rPr lang="ru-RU" dirty="0" smtClean="0"/>
              <a:t> </a:t>
            </a:r>
            <a:r>
              <a:rPr lang="ru-RU" dirty="0"/>
              <a:t>Орден Отечественной войны I степени</a:t>
            </a:r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700808"/>
            <a:ext cx="3384376" cy="46150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3723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 smtClean="0"/>
              <a:t>Торжественное собрание, посвященное Дню города Камышина </a:t>
            </a:r>
            <a:endParaRPr lang="ru-RU" sz="32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380" y="1772816"/>
            <a:ext cx="4530014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>
          <a:xfrm>
            <a:off x="4427984" y="1916832"/>
            <a:ext cx="4716016" cy="4200504"/>
          </a:xfrm>
        </p:spPr>
        <p:txBody>
          <a:bodyPr>
            <a:noAutofit/>
          </a:bodyPr>
          <a:lstStyle/>
          <a:p>
            <a:r>
              <a:rPr lang="ru-RU" dirty="0">
                <a:ea typeface="Calibri"/>
              </a:rPr>
              <a:t>8 сентября 2017 года </a:t>
            </a:r>
            <a:r>
              <a:rPr lang="ru-RU" dirty="0" smtClean="0">
                <a:ea typeface="Calibri"/>
              </a:rPr>
              <a:t>на </a:t>
            </a:r>
            <a:r>
              <a:rPr lang="ru-RU" dirty="0">
                <a:ea typeface="Calibri"/>
              </a:rPr>
              <a:t>торжественном собрании, </a:t>
            </a:r>
            <a:r>
              <a:rPr lang="ru-RU" dirty="0" smtClean="0">
                <a:ea typeface="Calibri"/>
              </a:rPr>
              <a:t>посвященному </a:t>
            </a:r>
            <a:r>
              <a:rPr lang="ru-RU" dirty="0">
                <a:ea typeface="Calibri"/>
              </a:rPr>
              <a:t>349-ой годовщине со времени основания г. Камышина, главе города Владимиру </a:t>
            </a:r>
            <a:r>
              <a:rPr lang="ru-RU" dirty="0" err="1">
                <a:ea typeface="Calibri"/>
              </a:rPr>
              <a:t>Пономарёву</a:t>
            </a:r>
            <a:r>
              <a:rPr lang="ru-RU" dirty="0">
                <a:ea typeface="Calibri"/>
              </a:rPr>
              <a:t> вручили постановление Президиума Межгосударственного Союза городов-героев о присвоении г. Камышину почётного звания «Город </a:t>
            </a:r>
            <a:r>
              <a:rPr lang="ru-RU" dirty="0" smtClean="0">
                <a:ea typeface="Calibri"/>
              </a:rPr>
              <a:t>трудовой </a:t>
            </a:r>
            <a:r>
              <a:rPr lang="ru-RU" dirty="0">
                <a:ea typeface="Calibri"/>
              </a:rPr>
              <a:t>доблести и </a:t>
            </a:r>
            <a:r>
              <a:rPr lang="ru-RU" dirty="0" smtClean="0">
                <a:ea typeface="Calibri"/>
              </a:rPr>
              <a:t>славы</a:t>
            </a:r>
            <a:r>
              <a:rPr lang="ru-RU" dirty="0">
                <a:ea typeface="Calibri"/>
              </a:rPr>
              <a:t>».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426" y="4874072"/>
            <a:ext cx="2720478" cy="1825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219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88490" y="116632"/>
            <a:ext cx="7756263" cy="936104"/>
          </a:xfrm>
        </p:spPr>
        <p:txBody>
          <a:bodyPr/>
          <a:lstStyle/>
          <a:p>
            <a:r>
              <a:rPr lang="ru-RU" sz="3200" dirty="0" smtClean="0"/>
              <a:t>Сотрудники и раненые ЭГ -1588</a:t>
            </a:r>
            <a:endParaRPr lang="ru-RU" sz="3200" dirty="0"/>
          </a:p>
        </p:txBody>
      </p:sp>
      <p:sp>
        <p:nvSpPr>
          <p:cNvPr id="7" name="Объект 6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4744"/>
            <a:ext cx="5723217" cy="36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7" t="3257" r="1764" b="3218"/>
          <a:stretch/>
        </p:blipFill>
        <p:spPr bwMode="auto">
          <a:xfrm>
            <a:off x="3368006" y="3269410"/>
            <a:ext cx="5763947" cy="3611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8948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4664"/>
            <a:ext cx="8602035" cy="6048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65009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88490" y="116632"/>
            <a:ext cx="7756263" cy="720080"/>
          </a:xfrm>
        </p:spPr>
        <p:txBody>
          <a:bodyPr/>
          <a:lstStyle/>
          <a:p>
            <a:r>
              <a:rPr lang="ru-RU" sz="3200" dirty="0" smtClean="0"/>
              <a:t>Аллея Героев г. Камышин</a:t>
            </a:r>
            <a:endParaRPr lang="ru-RU" sz="32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2374" y="764704"/>
            <a:ext cx="6280713" cy="4095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 descr="C:\Users\user\Desktop\4733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482375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user\Desktop\4s1dzpr-019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3088" y="0"/>
            <a:ext cx="1374871" cy="2232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user\Desktop\4731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286" y="2207348"/>
            <a:ext cx="1380912" cy="2276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user\Downloads\88_big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4457495"/>
            <a:ext cx="1439019" cy="2398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Users\user\Downloads\Voinov_Mikail_Lvovich_bust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945" y="2016019"/>
            <a:ext cx="1509319" cy="2528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user\Downloads\IMG_20220808_WA0010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" y="4476519"/>
            <a:ext cx="1482192" cy="2382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user\Downloads\20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287" y="4484220"/>
            <a:ext cx="1380912" cy="2373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user\Downloads\1575883627_dsc_0132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4484220"/>
            <a:ext cx="1328079" cy="2388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3" name="Picture 11" descr="C:\Users\user\Downloads\4s1dzpr-013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3268" y="4484220"/>
            <a:ext cx="1505450" cy="2399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C:\Users\user\Downloads\1575883644_dsc_0010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4471291"/>
            <a:ext cx="1453257" cy="2384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C:\Users\user\Downloads\P1030357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7312" y="4455867"/>
            <a:ext cx="1396651" cy="2399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676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07504" y="0"/>
            <a:ext cx="8928992" cy="1484784"/>
          </a:xfrm>
        </p:spPr>
        <p:txBody>
          <a:bodyPr/>
          <a:lstStyle/>
          <a:p>
            <a:r>
              <a:rPr lang="ru-RU" sz="3200" dirty="0">
                <a:ea typeface="Times New Roman"/>
              </a:rPr>
              <a:t>Вячеслав Михайлович </a:t>
            </a:r>
            <a:r>
              <a:rPr lang="ru-RU" sz="3200" dirty="0" err="1" smtClean="0">
                <a:ea typeface="Times New Roman"/>
              </a:rPr>
              <a:t>Шамаев</a:t>
            </a:r>
            <a:r>
              <a:rPr lang="ru-RU" sz="3200" dirty="0" smtClean="0">
                <a:ea typeface="Times New Roman"/>
              </a:rPr>
              <a:t/>
            </a:r>
            <a:br>
              <a:rPr lang="ru-RU" sz="3200" dirty="0" smtClean="0">
                <a:ea typeface="Times New Roman"/>
              </a:rPr>
            </a:br>
            <a:r>
              <a:rPr lang="ru-RU" sz="3200" dirty="0" smtClean="0">
                <a:ea typeface="Times New Roman"/>
              </a:rPr>
              <a:t>краевед- историк, поисковик, автор книг о Камышине</a:t>
            </a:r>
            <a:endParaRPr lang="ru-RU" sz="3200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F:\с белой флешки 2\12  ШКОЛА\Я шамаев\183 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916832"/>
            <a:ext cx="3960440" cy="4351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F:\с белой флешки 2\12  ШКОЛА\Я шамаев\IMG_0335 - копия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42812"/>
            <a:ext cx="4014622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8652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980728"/>
            <a:ext cx="8352928" cy="5565139"/>
          </a:xfr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88490" y="0"/>
            <a:ext cx="7756263" cy="1196752"/>
          </a:xfrm>
        </p:spPr>
        <p:txBody>
          <a:bodyPr/>
          <a:lstStyle/>
          <a:p>
            <a:r>
              <a:rPr lang="ru-RU" sz="3200" dirty="0" smtClean="0"/>
              <a:t>Мы помним! Мы гордимся!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4279328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7791"/>
            <a:ext cx="9252520" cy="7112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Митроном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16216" y="58772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771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9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62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Инструментальная - Фоновая музыка для стиха о войне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23728" y="50851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807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92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67" y="476672"/>
            <a:ext cx="8866702" cy="5904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3257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88490" y="116632"/>
            <a:ext cx="7756263" cy="1296144"/>
          </a:xfrm>
        </p:spPr>
        <p:txBody>
          <a:bodyPr/>
          <a:lstStyle/>
          <a:p>
            <a:r>
              <a:rPr lang="ru-RU" sz="3200" dirty="0" smtClean="0"/>
              <a:t>Значение Сталинграда</a:t>
            </a:r>
            <a:endParaRPr lang="ru-RU" sz="3200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4"/>
          </p:nvPr>
        </p:nvSpPr>
        <p:spPr>
          <a:xfrm>
            <a:off x="4645150" y="2240280"/>
            <a:ext cx="4247329" cy="3877056"/>
          </a:xfrm>
        </p:spPr>
        <p:txBody>
          <a:bodyPr>
            <a:normAutofit/>
          </a:bodyPr>
          <a:lstStyle/>
          <a:p>
            <a:r>
              <a:rPr lang="ru-RU" dirty="0"/>
              <a:t>Сталинград </a:t>
            </a:r>
            <a:r>
              <a:rPr lang="ru-RU" dirty="0" smtClean="0"/>
              <a:t>был крупным узлом коммуникаций</a:t>
            </a:r>
            <a:r>
              <a:rPr lang="ru-RU" dirty="0"/>
              <a:t>,</a:t>
            </a:r>
            <a:br>
              <a:rPr lang="ru-RU" dirty="0"/>
            </a:br>
            <a:r>
              <a:rPr lang="ru-RU" dirty="0" smtClean="0"/>
              <a:t>связывающим центральные районы страны </a:t>
            </a:r>
            <a:r>
              <a:rPr lang="ru-RU" dirty="0"/>
              <a:t>с Кавказом </a:t>
            </a:r>
            <a:r>
              <a:rPr lang="ru-RU" dirty="0" smtClean="0"/>
              <a:t>и Средней </a:t>
            </a:r>
            <a:r>
              <a:rPr lang="ru-RU" dirty="0"/>
              <a:t>Азией. А</a:t>
            </a:r>
            <a:br>
              <a:rPr lang="ru-RU" dirty="0"/>
            </a:br>
            <a:r>
              <a:rPr lang="ru-RU" dirty="0"/>
              <a:t>Волга – </a:t>
            </a:r>
            <a:r>
              <a:rPr lang="ru-RU" dirty="0" smtClean="0"/>
              <a:t>важной транспортной артерией </a:t>
            </a:r>
            <a:r>
              <a:rPr lang="ru-RU" dirty="0"/>
              <a:t>по </a:t>
            </a:r>
            <a:r>
              <a:rPr lang="ru-RU" dirty="0" smtClean="0"/>
              <a:t>доставке кавказской </a:t>
            </a:r>
            <a:r>
              <a:rPr lang="ru-RU" dirty="0"/>
              <a:t>нефти.</a:t>
            </a:r>
          </a:p>
        </p:txBody>
      </p:sp>
      <p:pic>
        <p:nvPicPr>
          <p:cNvPr id="3074" name="Picture 2" descr="C:\Users\user\Desktop\image-38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204864"/>
            <a:ext cx="4320480" cy="3927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601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88490" y="260648"/>
            <a:ext cx="7756263" cy="936104"/>
          </a:xfrm>
        </p:spPr>
        <p:txBody>
          <a:bodyPr/>
          <a:lstStyle/>
          <a:p>
            <a:r>
              <a:rPr lang="ru-RU" sz="3200" dirty="0" smtClean="0"/>
              <a:t>Бомбардировка Сталинграда</a:t>
            </a:r>
            <a:endParaRPr lang="ru-RU" sz="32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060848"/>
            <a:ext cx="8496944" cy="4500500"/>
          </a:xfrm>
        </p:spPr>
      </p:pic>
    </p:spTree>
    <p:extLst>
      <p:ext uri="{BB962C8B-B14F-4D97-AF65-F5344CB8AC3E}">
        <p14:creationId xmlns:p14="http://schemas.microsoft.com/office/powerpoint/2010/main" val="142599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88490" y="260648"/>
            <a:ext cx="7756263" cy="936104"/>
          </a:xfrm>
        </p:spPr>
        <p:txBody>
          <a:bodyPr/>
          <a:lstStyle/>
          <a:p>
            <a:r>
              <a:rPr lang="ru-RU" sz="3200" dirty="0" smtClean="0"/>
              <a:t>Бомбардировка Сталинграда</a:t>
            </a:r>
            <a:endParaRPr lang="ru-RU" sz="32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060848"/>
            <a:ext cx="8280920" cy="4464496"/>
          </a:xfrm>
        </p:spPr>
      </p:pic>
    </p:spTree>
    <p:extLst>
      <p:ext uri="{BB962C8B-B14F-4D97-AF65-F5344CB8AC3E}">
        <p14:creationId xmlns:p14="http://schemas.microsoft.com/office/powerpoint/2010/main" val="3786979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88490" y="188640"/>
            <a:ext cx="7756263" cy="936104"/>
          </a:xfrm>
        </p:spPr>
        <p:txBody>
          <a:bodyPr/>
          <a:lstStyle/>
          <a:p>
            <a:r>
              <a:rPr lang="ru-RU" sz="3200" dirty="0" smtClean="0"/>
              <a:t>Уличные бои</a:t>
            </a:r>
            <a:endParaRPr lang="ru-RU" sz="3200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46" y="1556792"/>
            <a:ext cx="5334683" cy="35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8185" y="3324079"/>
            <a:ext cx="5256584" cy="3508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246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412776"/>
            <a:ext cx="8424936" cy="5187108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88490" y="116632"/>
            <a:ext cx="7756263" cy="1080120"/>
          </a:xfrm>
        </p:spPr>
        <p:txBody>
          <a:bodyPr/>
          <a:lstStyle/>
          <a:p>
            <a:r>
              <a:rPr lang="ru-RU" sz="3200" dirty="0" smtClean="0"/>
              <a:t>Мамаев курган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790010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052736"/>
            <a:ext cx="8640960" cy="5544616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88490" y="116632"/>
            <a:ext cx="7756263" cy="936104"/>
          </a:xfrm>
        </p:spPr>
        <p:txBody>
          <a:bodyPr/>
          <a:lstStyle/>
          <a:p>
            <a:r>
              <a:rPr lang="ru-RU" sz="3200" dirty="0" smtClean="0"/>
              <a:t>Контрнаступление советских войск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682114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вердый переплет">
  <a:themeElements>
    <a:clrScheme name="Твердый переплет">
      <a:dk1>
        <a:sysClr val="windowText" lastClr="000000"/>
      </a:dk1>
      <a:lt1>
        <a:sysClr val="window" lastClr="FFFFFF"/>
      </a:lt1>
      <a:dk2>
        <a:srgbClr val="895D1D"/>
      </a:dk2>
      <a:lt2>
        <a:srgbClr val="ECE9C6"/>
      </a:lt2>
      <a:accent1>
        <a:srgbClr val="873624"/>
      </a:accent1>
      <a:accent2>
        <a:srgbClr val="D6862D"/>
      </a:accent2>
      <a:accent3>
        <a:srgbClr val="D0BE40"/>
      </a:accent3>
      <a:accent4>
        <a:srgbClr val="877F6C"/>
      </a:accent4>
      <a:accent5>
        <a:srgbClr val="972109"/>
      </a:accent5>
      <a:accent6>
        <a:srgbClr val="AEB795"/>
      </a:accent6>
      <a:hlink>
        <a:srgbClr val="CC9900"/>
      </a:hlink>
      <a:folHlink>
        <a:srgbClr val="B2B2B2"/>
      </a:folHlink>
    </a:clrScheme>
    <a:fontScheme name="Твердый переплет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Твердый переплет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Hardcover</Template>
  <TotalTime>330</TotalTime>
  <Words>195</Words>
  <Application>Microsoft Office PowerPoint</Application>
  <PresentationFormat>Экран (4:3)</PresentationFormat>
  <Paragraphs>32</Paragraphs>
  <Slides>26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Твердый переплет</vt:lpstr>
      <vt:lpstr>Камышин –  город трудовой доблести и славы</vt:lpstr>
      <vt:lpstr>Торжественное собрание, посвященное Дню города Камышина </vt:lpstr>
      <vt:lpstr>Презентация PowerPoint</vt:lpstr>
      <vt:lpstr>Значение Сталинграда</vt:lpstr>
      <vt:lpstr>Бомбардировка Сталинграда</vt:lpstr>
      <vt:lpstr>Бомбардировка Сталинграда</vt:lpstr>
      <vt:lpstr>Уличные бои</vt:lpstr>
      <vt:lpstr>Мамаев курган</vt:lpstr>
      <vt:lpstr>Контрнаступление советских войск</vt:lpstr>
      <vt:lpstr>Презентация PowerPoint</vt:lpstr>
      <vt:lpstr>Стеклотарный завод (Завод –воин)</vt:lpstr>
      <vt:lpstr>Автомат ППШ  (пистолет- пулемет Шпагиина)</vt:lpstr>
      <vt:lpstr>Продукция предприятий г. Камышина</vt:lpstr>
      <vt:lpstr>Презентация PowerPoint</vt:lpstr>
      <vt:lpstr>Презентация PowerPoint</vt:lpstr>
      <vt:lpstr>Презентация PowerPoint</vt:lpstr>
      <vt:lpstr>Камышин – город милосердия</vt:lpstr>
      <vt:lpstr>Здание школы №4,  ул.Республиканская г. Камышина. </vt:lpstr>
      <vt:lpstr>Вязова Анастасия Григорьевна</vt:lpstr>
      <vt:lpstr>Сотрудники и раненые ЭГ -1588</vt:lpstr>
      <vt:lpstr>Презентация PowerPoint</vt:lpstr>
      <vt:lpstr>Аллея Героев г. Камышин</vt:lpstr>
      <vt:lpstr>Вячеслав Михайлович Шамаев краевед- историк, поисковик, автор книг о Камышине</vt:lpstr>
      <vt:lpstr>Мы помним! Мы гордимся!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Камышин –  Город Трудовой доблести и Славы</dc:title>
  <dc:creator>user</dc:creator>
  <cp:lastModifiedBy>user</cp:lastModifiedBy>
  <cp:revision>27</cp:revision>
  <dcterms:created xsi:type="dcterms:W3CDTF">2022-09-24T17:04:41Z</dcterms:created>
  <dcterms:modified xsi:type="dcterms:W3CDTF">2024-12-23T15:45:58Z</dcterms:modified>
</cp:coreProperties>
</file>