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A52F3C-7668-40AC-B4A4-9AEFFB33F4E7}">
  <a:tblStyle styleId="{30A52F3C-7668-40AC-B4A4-9AEFFB33F4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bb135fdf2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bb135fdf2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bd94ecfe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bd94ecfe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bb135fdf2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bb135fdf2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b135fdf2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bb135fdf2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bb135fdf2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bb135fdf2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23dcb02a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23dcb02ad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23dcb02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23dcb02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b135fdf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bb135fdf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23dcb02a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23dcb02a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23dcb02a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23dcb02a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23dcb02a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23dcb02a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23dcb02a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23dcb02a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23dcb02a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23dcb02a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23dcb02a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23dcb02a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ordwall.net/de/resource/8879120/weihnachtsw%c3%bcnsche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ae61cc601c05df9f5b87e0640119ff19/?ysclid=m4oc52106z68977098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de/resource/848350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1765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Rund um Weihnachten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263" y="1087725"/>
            <a:ext cx="6829475" cy="38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16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Weihnachtsgeschenke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788" y="887175"/>
            <a:ext cx="7042425" cy="39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16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Weihnachtsgeschenke</a:t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504600" y="869050"/>
            <a:ext cx="81348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Wem schenkst du was?</a:t>
            </a:r>
            <a:endParaRPr sz="20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Ich schenke </a:t>
            </a:r>
            <a:r>
              <a:rPr lang="ru" sz="2000" b="1">
                <a:solidFill>
                  <a:srgbClr val="FF0000"/>
                </a:solidFill>
              </a:rPr>
              <a:t>meiner Mutter</a:t>
            </a:r>
            <a:r>
              <a:rPr lang="ru" sz="2000" b="1"/>
              <a:t> </a:t>
            </a:r>
            <a:r>
              <a:rPr lang="ru" sz="2000" b="1">
                <a:solidFill>
                  <a:srgbClr val="0000FF"/>
                </a:solidFill>
              </a:rPr>
              <a:t>einen Geldbeutel</a:t>
            </a:r>
            <a:r>
              <a:rPr lang="ru" sz="2000"/>
              <a:t>. / Ich schenke </a:t>
            </a:r>
            <a:r>
              <a:rPr lang="ru" sz="2000" b="1">
                <a:solidFill>
                  <a:srgbClr val="0000FF"/>
                </a:solidFill>
              </a:rPr>
              <a:t>ihn</a:t>
            </a:r>
            <a:r>
              <a:rPr lang="ru" sz="2000" b="1"/>
              <a:t> </a:t>
            </a:r>
            <a:r>
              <a:rPr lang="ru" sz="2000" b="1">
                <a:solidFill>
                  <a:srgbClr val="FF0000"/>
                </a:solidFill>
              </a:rPr>
              <a:t>ihr</a:t>
            </a:r>
            <a:r>
              <a:rPr lang="ru" sz="2000"/>
              <a:t>.</a:t>
            </a:r>
            <a:endParaRPr sz="20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Er schenkt </a:t>
            </a:r>
            <a:r>
              <a:rPr lang="ru" sz="2000" b="1">
                <a:solidFill>
                  <a:srgbClr val="0000FF"/>
                </a:solidFill>
              </a:rPr>
              <a:t>seinem Bruder</a:t>
            </a:r>
            <a:r>
              <a:rPr lang="ru" sz="2000" b="1"/>
              <a:t> </a:t>
            </a:r>
            <a:r>
              <a:rPr lang="ru" sz="2000" b="1">
                <a:solidFill>
                  <a:srgbClr val="00FF00"/>
                </a:solidFill>
              </a:rPr>
              <a:t>ein Handy</a:t>
            </a:r>
            <a:r>
              <a:rPr lang="ru" sz="2000"/>
              <a:t>. / Er schenkt </a:t>
            </a:r>
            <a:r>
              <a:rPr lang="ru" sz="2000" b="1">
                <a:solidFill>
                  <a:srgbClr val="00FF00"/>
                </a:solidFill>
              </a:rPr>
              <a:t>es</a:t>
            </a:r>
            <a:r>
              <a:rPr lang="ru" sz="2000" b="1"/>
              <a:t> </a:t>
            </a:r>
            <a:r>
              <a:rPr lang="ru" sz="2000" b="1">
                <a:solidFill>
                  <a:srgbClr val="0000FF"/>
                </a:solidFill>
              </a:rPr>
              <a:t>ihm</a:t>
            </a:r>
            <a:r>
              <a:rPr lang="ru" sz="2000"/>
              <a:t>.</a:t>
            </a:r>
            <a:endParaRPr sz="20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Sie schenkt </a:t>
            </a:r>
            <a:r>
              <a:rPr lang="ru" sz="2000" b="1"/>
              <a:t>ihren Freunden</a:t>
            </a:r>
            <a:r>
              <a:rPr lang="ru" sz="2000"/>
              <a:t> </a:t>
            </a:r>
            <a:r>
              <a:rPr lang="ru" sz="2000" b="1">
                <a:solidFill>
                  <a:srgbClr val="FF0000"/>
                </a:solidFill>
              </a:rPr>
              <a:t>eine CD</a:t>
            </a:r>
            <a:r>
              <a:rPr lang="ru" sz="2000"/>
              <a:t>. / Sie schenkt </a:t>
            </a:r>
            <a:r>
              <a:rPr lang="ru" sz="2000" b="1">
                <a:solidFill>
                  <a:srgbClr val="FF0000"/>
                </a:solidFill>
              </a:rPr>
              <a:t>sie</a:t>
            </a:r>
            <a:r>
              <a:rPr lang="ru" sz="2000" b="1"/>
              <a:t> ihnen</a:t>
            </a:r>
            <a:r>
              <a:rPr lang="ru" sz="2000"/>
              <a:t>.</a:t>
            </a:r>
            <a:endParaRPr sz="20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Sie schenken </a:t>
            </a:r>
            <a:r>
              <a:rPr lang="ru" sz="2000" b="1">
                <a:solidFill>
                  <a:srgbClr val="FF0000"/>
                </a:solidFill>
              </a:rPr>
              <a:t>ihrer Oma</a:t>
            </a:r>
            <a:r>
              <a:rPr lang="ru" sz="2000" b="1"/>
              <a:t> Blumen</a:t>
            </a:r>
            <a:r>
              <a:rPr lang="ru" sz="2000"/>
              <a:t>. / Sie schenken </a:t>
            </a:r>
            <a:r>
              <a:rPr lang="ru" sz="2000" b="1"/>
              <a:t>sie</a:t>
            </a:r>
            <a:r>
              <a:rPr lang="ru" sz="2000"/>
              <a:t> </a:t>
            </a:r>
            <a:r>
              <a:rPr lang="ru" sz="2000" b="1">
                <a:solidFill>
                  <a:srgbClr val="FF0000"/>
                </a:solidFill>
              </a:rPr>
              <a:t>ihr</a:t>
            </a:r>
            <a:r>
              <a:rPr lang="ru" sz="2000"/>
              <a:t>.</a:t>
            </a:r>
            <a:endParaRPr sz="2000"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l="19141" t="18644" r="17200" b="18644"/>
          <a:stretch/>
        </p:blipFill>
        <p:spPr>
          <a:xfrm>
            <a:off x="4860550" y="869050"/>
            <a:ext cx="661325" cy="65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 rotWithShape="1">
          <a:blip r:embed="rId4">
            <a:alphaModFix/>
          </a:blip>
          <a:srcRect l="26647" t="14363" r="28087" b="13497"/>
          <a:stretch/>
        </p:blipFill>
        <p:spPr>
          <a:xfrm>
            <a:off x="7550573" y="1999235"/>
            <a:ext cx="436052" cy="6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1725" y="2694150"/>
            <a:ext cx="519175" cy="5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 rotWithShape="1">
          <a:blip r:embed="rId6">
            <a:alphaModFix/>
          </a:blip>
          <a:srcRect l="16196" t="11454" r="15437" b="12891"/>
          <a:stretch/>
        </p:blipFill>
        <p:spPr>
          <a:xfrm>
            <a:off x="3617625" y="3824350"/>
            <a:ext cx="588770" cy="6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16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Weihnachtswünsche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l="8709" t="37722" r="55988" b="41840"/>
          <a:stretch/>
        </p:blipFill>
        <p:spPr>
          <a:xfrm>
            <a:off x="438975" y="1172175"/>
            <a:ext cx="4532750" cy="147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 rotWithShape="1">
          <a:blip r:embed="rId4">
            <a:alphaModFix/>
          </a:blip>
          <a:srcRect l="34014" t="28108" r="37068" b="20174"/>
          <a:stretch/>
        </p:blipFill>
        <p:spPr>
          <a:xfrm>
            <a:off x="5284975" y="940900"/>
            <a:ext cx="3243751" cy="32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438975" y="3848600"/>
            <a:ext cx="4042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5"/>
              </a:rPr>
              <a:t>Weihnachtswünsche - Die richtige Reihenfolge (wordwall.net)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16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Stille Nacht</a:t>
            </a:r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311700" y="820963"/>
            <a:ext cx="76800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Recherchiert im Internet!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Wie heißt der Autor des Liedtextes “Stille Nacht, heilige Nacht?”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Wer hat die Musik komponiert?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Wann und wo wurde das Lied geschrieben?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Warum wurde das Lied für Gitarre und Chor (und nicht für die Orgel) geschrieben?</a:t>
            </a:r>
            <a:endParaRPr sz="2400"/>
          </a:p>
        </p:txBody>
      </p:sp>
      <p:sp>
        <p:nvSpPr>
          <p:cNvPr id="148" name="Google Shape;148;p25"/>
          <p:cNvSpPr txBox="1"/>
          <p:nvPr/>
        </p:nvSpPr>
        <p:spPr>
          <a:xfrm>
            <a:off x="631050" y="4173375"/>
            <a:ext cx="788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Kennt ihr dieses Lied auf Deutsch, Englisch und Russisch?</a:t>
            </a:r>
            <a:endParaRPr sz="2200"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0" y="267147"/>
            <a:ext cx="1397000" cy="18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4">
            <a:alphaModFix/>
          </a:blip>
          <a:srcRect l="29002" b="81866"/>
          <a:stretch/>
        </p:blipFill>
        <p:spPr>
          <a:xfrm>
            <a:off x="687150" y="3677650"/>
            <a:ext cx="1521525" cy="3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 rotWithShape="1">
          <a:blip r:embed="rId4">
            <a:alphaModFix/>
          </a:blip>
          <a:srcRect r="71504" b="50746"/>
          <a:stretch/>
        </p:blipFill>
        <p:spPr>
          <a:xfrm>
            <a:off x="76450" y="3677650"/>
            <a:ext cx="610700" cy="10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16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Wir singen: Stille Nacht</a:t>
            </a: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408350" y="3865650"/>
            <a:ext cx="812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3"/>
              </a:rPr>
              <a:t>Stille Nacht, heilige Nacht - Weihnachtslieder zum Mitsingen | Sing Kinderlieder - смотреть видео онлайн от «Растения и их исторические аспекты» в хорошем качестве, опубликованное 17 апреля 2024 года в 18:30:10.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4">
            <a:alphaModFix/>
          </a:blip>
          <a:srcRect r="3809" b="10873"/>
          <a:stretch/>
        </p:blipFill>
        <p:spPr>
          <a:xfrm>
            <a:off x="2055050" y="949550"/>
            <a:ext cx="4835100" cy="251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311700" y="148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Frohe Weihnachten!</a:t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625" y="783025"/>
            <a:ext cx="4115550" cy="41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40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Weihnachtssymbole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248800"/>
            <a:ext cx="85206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Welche Weihnachtssymbole kennt ihr?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075" y="2031397"/>
            <a:ext cx="1480054" cy="18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1652" y="2054497"/>
            <a:ext cx="540116" cy="178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672" y="1895160"/>
            <a:ext cx="1712675" cy="17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140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Weihnachtssymbole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844575"/>
            <a:ext cx="8520600" cy="4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Spiel: </a:t>
            </a:r>
            <a:r>
              <a:rPr lang="ru" sz="1400" u="sng">
                <a:solidFill>
                  <a:schemeClr val="hlink"/>
                </a:solidFill>
                <a:hlinkClick r:id="rId3"/>
              </a:rPr>
              <a:t>https://wordwall.net/de/resource/8483502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l="17615" t="24947" r="36820" b="27424"/>
          <a:stretch/>
        </p:blipFill>
        <p:spPr>
          <a:xfrm>
            <a:off x="356300" y="1040800"/>
            <a:ext cx="3142077" cy="18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5">
            <a:alphaModFix/>
          </a:blip>
          <a:srcRect l="33695" t="28657" r="37351" b="21417"/>
          <a:stretch/>
        </p:blipFill>
        <p:spPr>
          <a:xfrm>
            <a:off x="4683150" y="874075"/>
            <a:ext cx="3502301" cy="339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Weihnachtsbräuche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844575"/>
            <a:ext cx="8520600" cy="4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l="24259" t="14869" r="26603" b="26427"/>
          <a:stretch/>
        </p:blipFill>
        <p:spPr>
          <a:xfrm>
            <a:off x="1484900" y="572700"/>
            <a:ext cx="6658185" cy="44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Weihnachtsbräuche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844575"/>
            <a:ext cx="8520600" cy="4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l="24197" t="35347" r="30113" b="10111"/>
          <a:stretch/>
        </p:blipFill>
        <p:spPr>
          <a:xfrm>
            <a:off x="1442849" y="572700"/>
            <a:ext cx="6663386" cy="44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Weihnachtsbräuche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67575" y="844575"/>
            <a:ext cx="8975100" cy="4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l="24633" t="18300" r="25981" b="46356"/>
          <a:stretch/>
        </p:blipFill>
        <p:spPr>
          <a:xfrm>
            <a:off x="165300" y="716725"/>
            <a:ext cx="8713574" cy="35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123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Datum / Ordinalzahlen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90150" y="2460800"/>
            <a:ext cx="8963700" cy="24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</a:rPr>
              <a:t>… </a:t>
            </a:r>
            <a:r>
              <a:rPr lang="ru" sz="2200">
                <a:solidFill>
                  <a:srgbClr val="0000FF"/>
                </a:solidFill>
              </a:rPr>
              <a:t>der 1. (ers</a:t>
            </a:r>
            <a:r>
              <a:rPr lang="ru" sz="2200" b="1">
                <a:solidFill>
                  <a:srgbClr val="0000FF"/>
                </a:solidFill>
              </a:rPr>
              <a:t>te</a:t>
            </a:r>
            <a:r>
              <a:rPr lang="ru" sz="2200">
                <a:solidFill>
                  <a:srgbClr val="0000FF"/>
                </a:solidFill>
              </a:rPr>
              <a:t>) / 3. (drit</a:t>
            </a:r>
            <a:r>
              <a:rPr lang="ru" sz="2200" b="1">
                <a:solidFill>
                  <a:srgbClr val="0000FF"/>
                </a:solidFill>
              </a:rPr>
              <a:t>te</a:t>
            </a:r>
            <a:r>
              <a:rPr lang="ru" sz="2200">
                <a:solidFill>
                  <a:srgbClr val="0000FF"/>
                </a:solidFill>
              </a:rPr>
              <a:t>) / 7. (sieb</a:t>
            </a:r>
            <a:r>
              <a:rPr lang="ru" sz="2200" b="1">
                <a:solidFill>
                  <a:srgbClr val="0000FF"/>
                </a:solidFill>
              </a:rPr>
              <a:t>te</a:t>
            </a:r>
            <a:r>
              <a:rPr lang="ru" sz="2200">
                <a:solidFill>
                  <a:srgbClr val="0000FF"/>
                </a:solidFill>
              </a:rPr>
              <a:t>)</a:t>
            </a:r>
            <a:r>
              <a:rPr lang="ru" sz="2200">
                <a:solidFill>
                  <a:srgbClr val="000000"/>
                </a:solidFill>
              </a:rPr>
              <a:t> Dezember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</a:rPr>
              <a:t>Heute ist </a:t>
            </a:r>
            <a:r>
              <a:rPr lang="ru" sz="2200">
                <a:solidFill>
                  <a:srgbClr val="0000FF"/>
                </a:solidFill>
              </a:rPr>
              <a:t>der 24. (vierundzwanzig</a:t>
            </a:r>
            <a:r>
              <a:rPr lang="ru" sz="2200" b="1">
                <a:solidFill>
                  <a:srgbClr val="0000FF"/>
                </a:solidFill>
              </a:rPr>
              <a:t>ste</a:t>
            </a:r>
            <a:r>
              <a:rPr lang="ru" sz="2200">
                <a:solidFill>
                  <a:srgbClr val="0000FF"/>
                </a:solidFill>
              </a:rPr>
              <a:t>)</a:t>
            </a:r>
            <a:r>
              <a:rPr lang="ru" sz="2200">
                <a:solidFill>
                  <a:srgbClr val="000000"/>
                </a:solidFill>
              </a:rPr>
              <a:t> Dezember.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</a:rPr>
              <a:t>Morgen haben wir </a:t>
            </a:r>
            <a:r>
              <a:rPr lang="ru" sz="2200">
                <a:solidFill>
                  <a:srgbClr val="0000FF"/>
                </a:solidFill>
              </a:rPr>
              <a:t>den 25. (fünfundzwanzig</a:t>
            </a:r>
            <a:r>
              <a:rPr lang="ru" sz="2200" b="1">
                <a:solidFill>
                  <a:srgbClr val="0000FF"/>
                </a:solidFill>
              </a:rPr>
              <a:t>sten</a:t>
            </a:r>
            <a:r>
              <a:rPr lang="ru" sz="2200">
                <a:solidFill>
                  <a:srgbClr val="0000FF"/>
                </a:solidFill>
              </a:rPr>
              <a:t>)</a:t>
            </a:r>
            <a:r>
              <a:rPr lang="ru" sz="2200">
                <a:solidFill>
                  <a:srgbClr val="000000"/>
                </a:solidFill>
              </a:rPr>
              <a:t> Dezember.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FF"/>
                </a:solidFill>
              </a:rPr>
              <a:t>Am 25. (fünfundzwanzig</a:t>
            </a:r>
            <a:r>
              <a:rPr lang="ru" sz="2200" b="1">
                <a:solidFill>
                  <a:srgbClr val="0000FF"/>
                </a:solidFill>
              </a:rPr>
              <a:t>sten</a:t>
            </a:r>
            <a:r>
              <a:rPr lang="ru" sz="2200">
                <a:solidFill>
                  <a:srgbClr val="0000FF"/>
                </a:solidFill>
              </a:rPr>
              <a:t>)</a:t>
            </a:r>
            <a:r>
              <a:rPr lang="ru" sz="2200">
                <a:solidFill>
                  <a:srgbClr val="000000"/>
                </a:solidFill>
              </a:rPr>
              <a:t> Dezember feiert man Weihnachten.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879975" y="1028163"/>
            <a:ext cx="2283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1.-19.   -te(n)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20.-...   -ste(n)</a:t>
            </a:r>
            <a:endParaRPr sz="2000" b="1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84047">
            <a:off x="5890258" y="687971"/>
            <a:ext cx="2784835" cy="195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191425"/>
            <a:ext cx="571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Datum / Ordinalzahlen</a:t>
            </a:r>
            <a:endParaRPr/>
          </a:p>
        </p:txBody>
      </p:sp>
      <p:graphicFrame>
        <p:nvGraphicFramePr>
          <p:cNvPr id="107" name="Google Shape;107;p20"/>
          <p:cNvGraphicFramePr/>
          <p:nvPr/>
        </p:nvGraphicFramePr>
        <p:xfrm>
          <a:off x="311700" y="2156975"/>
          <a:ext cx="8520600" cy="2667000"/>
        </p:xfrm>
        <a:graphic>
          <a:graphicData uri="http://schemas.openxmlformats.org/drawingml/2006/table">
            <a:tbl>
              <a:tblPr>
                <a:noFill/>
                <a:tableStyleId>{30A52F3C-7668-40AC-B4A4-9AEFFB33F4E7}</a:tableStyleId>
              </a:tblPr>
              <a:tblGrid>
                <a:gridCol w="213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Heute ist …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(Nom.)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Morgen haben wir …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(Akk.)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Am … Dezember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(Dat.)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7.12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25.12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31.12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475" y="191425"/>
            <a:ext cx="2630825" cy="18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Advent und Weihnachten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90150" y="699225"/>
            <a:ext cx="8963700" cy="42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b="8850"/>
          <a:stretch/>
        </p:blipFill>
        <p:spPr>
          <a:xfrm>
            <a:off x="2062025" y="3930875"/>
            <a:ext cx="5191125" cy="7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950" y="808413"/>
            <a:ext cx="4115150" cy="28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303600" y="878975"/>
            <a:ext cx="4268400" cy="27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" sz="2200">
                <a:solidFill>
                  <a:schemeClr val="dk1"/>
                </a:solidFill>
              </a:rPr>
              <a:t>Wann feiern die Deutschen den ersten Advent?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" sz="2200">
                <a:solidFill>
                  <a:schemeClr val="dk1"/>
                </a:solidFill>
              </a:rPr>
              <a:t>Wann ist der Nikolaustag?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" sz="2200">
                <a:solidFill>
                  <a:schemeClr val="dk1"/>
                </a:solidFill>
              </a:rPr>
              <a:t>Wann ist der zweite Advent?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" sz="2200">
                <a:solidFill>
                  <a:schemeClr val="dk1"/>
                </a:solidFill>
              </a:rPr>
              <a:t>Wann sind der dritte und der vierte Adventstage?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" sz="2200">
                <a:solidFill>
                  <a:schemeClr val="dk1"/>
                </a:solidFill>
              </a:rPr>
              <a:t>Wann feiern die Deutschen Weihnachten?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Экран (16:9)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Презентация PowerPoint</vt:lpstr>
      <vt:lpstr>Weihnachtssymbole</vt:lpstr>
      <vt:lpstr>Weihnachtssymbole</vt:lpstr>
      <vt:lpstr>Weihnachtsbräuche</vt:lpstr>
      <vt:lpstr>Weihnachtsbräuche</vt:lpstr>
      <vt:lpstr>Weihnachtsbräuche</vt:lpstr>
      <vt:lpstr>Datum / Ordinalzahlen</vt:lpstr>
      <vt:lpstr>Datum / Ordinalzahlen</vt:lpstr>
      <vt:lpstr>Advent und Weihnachten</vt:lpstr>
      <vt:lpstr>Weihnachtsgeschenke</vt:lpstr>
      <vt:lpstr>Weihnachtsgeschenke</vt:lpstr>
      <vt:lpstr>Weihnachtswünsche</vt:lpstr>
      <vt:lpstr>Stille Nacht</vt:lpstr>
      <vt:lpstr>Wir singen: Stille Nacht</vt:lpstr>
      <vt:lpstr>Frohe Weihnachten!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Светлана</dc:creator>
  <cp:lastModifiedBy>Svetlana Limova</cp:lastModifiedBy>
  <cp:revision>1</cp:revision>
  <dcterms:modified xsi:type="dcterms:W3CDTF">2024-12-22T18:39:48Z</dcterms:modified>
</cp:coreProperties>
</file>