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notesMasterIdLst>
    <p:notesMasterId r:id="rId60"/>
  </p:notesMasterIdLst>
  <p:sldIdLst>
    <p:sldId id="256" r:id="rId2"/>
    <p:sldId id="257" r:id="rId3"/>
    <p:sldId id="259" r:id="rId4"/>
    <p:sldId id="260" r:id="rId5"/>
    <p:sldId id="261" r:id="rId6"/>
    <p:sldId id="313" r:id="rId7"/>
    <p:sldId id="264" r:id="rId8"/>
    <p:sldId id="314" r:id="rId9"/>
    <p:sldId id="258" r:id="rId10"/>
    <p:sldId id="266" r:id="rId11"/>
    <p:sldId id="268" r:id="rId12"/>
    <p:sldId id="269" r:id="rId13"/>
    <p:sldId id="315" r:id="rId14"/>
    <p:sldId id="271" r:id="rId15"/>
    <p:sldId id="270" r:id="rId16"/>
    <p:sldId id="316" r:id="rId17"/>
    <p:sldId id="267" r:id="rId18"/>
    <p:sldId id="272" r:id="rId19"/>
    <p:sldId id="317" r:id="rId20"/>
    <p:sldId id="273" r:id="rId21"/>
    <p:sldId id="275" r:id="rId22"/>
    <p:sldId id="276" r:id="rId23"/>
    <p:sldId id="277" r:id="rId24"/>
    <p:sldId id="278" r:id="rId25"/>
    <p:sldId id="318" r:id="rId26"/>
    <p:sldId id="274" r:id="rId27"/>
    <p:sldId id="279" r:id="rId28"/>
    <p:sldId id="280" r:id="rId29"/>
    <p:sldId id="319" r:id="rId30"/>
    <p:sldId id="282" r:id="rId31"/>
    <p:sldId id="283" r:id="rId32"/>
    <p:sldId id="300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5" r:id="rId44"/>
    <p:sldId id="296" r:id="rId45"/>
    <p:sldId id="294" r:id="rId46"/>
    <p:sldId id="297" r:id="rId47"/>
    <p:sldId id="298" r:id="rId48"/>
    <p:sldId id="299" r:id="rId49"/>
    <p:sldId id="301" r:id="rId50"/>
    <p:sldId id="303" r:id="rId51"/>
    <p:sldId id="304" r:id="rId52"/>
    <p:sldId id="305" r:id="rId53"/>
    <p:sldId id="306" r:id="rId54"/>
    <p:sldId id="307" r:id="rId55"/>
    <p:sldId id="311" r:id="rId56"/>
    <p:sldId id="308" r:id="rId57"/>
    <p:sldId id="309" r:id="rId58"/>
    <p:sldId id="310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" initials="Е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800000"/>
    <a:srgbClr val="FFFF66"/>
    <a:srgbClr val="CCFF99"/>
    <a:srgbClr val="0000FF"/>
    <a:srgbClr val="009900"/>
    <a:srgbClr val="0033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063" autoAdjust="0"/>
  </p:normalViewPr>
  <p:slideViewPr>
    <p:cSldViewPr snapToGrid="0">
      <p:cViewPr varScale="1">
        <p:scale>
          <a:sx n="86" d="100"/>
          <a:sy n="86" d="100"/>
        </p:scale>
        <p:origin x="-102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0B6BF-928B-4ACA-A746-D135C35BE26C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70F6A-0470-4D35-8549-7596DDDF4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79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70F6A-0470-4D35-8549-7596DDDF4D9D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3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8B361C-B044-4A1D-ACDA-0D4BF8ED1DA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A97DDB3-9A68-4FCD-B9A7-5ED7B6E5F13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60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361C-B044-4A1D-ACDA-0D4BF8ED1DA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DDB3-9A68-4FCD-B9A7-5ED7B6E5F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70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361C-B044-4A1D-ACDA-0D4BF8ED1DA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DDB3-9A68-4FCD-B9A7-5ED7B6E5F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84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361C-B044-4A1D-ACDA-0D4BF8ED1DA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DDB3-9A68-4FCD-B9A7-5ED7B6E5F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15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361C-B044-4A1D-ACDA-0D4BF8ED1DA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DDB3-9A68-4FCD-B9A7-5ED7B6E5F13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52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361C-B044-4A1D-ACDA-0D4BF8ED1DA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DDB3-9A68-4FCD-B9A7-5ED7B6E5F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0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361C-B044-4A1D-ACDA-0D4BF8ED1DA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DDB3-9A68-4FCD-B9A7-5ED7B6E5F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292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361C-B044-4A1D-ACDA-0D4BF8ED1DA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DDB3-9A68-4FCD-B9A7-5ED7B6E5F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134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361C-B044-4A1D-ACDA-0D4BF8ED1DA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DDB3-9A68-4FCD-B9A7-5ED7B6E5F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23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361C-B044-4A1D-ACDA-0D4BF8ED1DA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DDB3-9A68-4FCD-B9A7-5ED7B6E5F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8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B361C-B044-4A1D-ACDA-0D4BF8ED1DA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DDB3-9A68-4FCD-B9A7-5ED7B6E5F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08B361C-B044-4A1D-ACDA-0D4BF8ED1DA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A97DDB3-9A68-4FCD-B9A7-5ED7B6E5F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59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6.jpe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105.jpeg"/><Relationship Id="rId4" Type="http://schemas.openxmlformats.org/officeDocument/2006/relationships/slide" Target="slide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slide" Target="slide39.xml"/><Relationship Id="rId7" Type="http://schemas.openxmlformats.org/officeDocument/2006/relationships/slide" Target="slide3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slide" Target="slide37.xml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openxmlformats.org/officeDocument/2006/relationships/image" Target="../media/image120.png"/><Relationship Id="rId4" Type="http://schemas.openxmlformats.org/officeDocument/2006/relationships/slide" Target="slide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5" Type="http://schemas.openxmlformats.org/officeDocument/2006/relationships/image" Target="../media/image127.png"/><Relationship Id="rId4" Type="http://schemas.openxmlformats.org/officeDocument/2006/relationships/slide" Target="slide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5.jpeg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5" Type="http://schemas.openxmlformats.org/officeDocument/2006/relationships/image" Target="../media/image134.jpeg"/><Relationship Id="rId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" Target="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2.png"/><Relationship Id="rId2" Type="http://schemas.openxmlformats.org/officeDocument/2006/relationships/slide" Target="slide5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9.xml"/><Relationship Id="rId5" Type="http://schemas.openxmlformats.org/officeDocument/2006/relationships/image" Target="../media/image141.png"/><Relationship Id="rId4" Type="http://schemas.openxmlformats.org/officeDocument/2006/relationships/slide" Target="slide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49.png"/><Relationship Id="rId2" Type="http://schemas.openxmlformats.org/officeDocument/2006/relationships/slide" Target="slide5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148.png"/><Relationship Id="rId4" Type="http://schemas.openxmlformats.org/officeDocument/2006/relationships/slide" Target="slide5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slide" Target="slide56.xml"/><Relationship Id="rId4" Type="http://schemas.openxmlformats.org/officeDocument/2006/relationships/image" Target="../media/image1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0616" y="1958597"/>
            <a:ext cx="842570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8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</a:t>
            </a:r>
            <a:r>
              <a:rPr lang="ru-RU" sz="6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8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знообразие растений</a:t>
            </a:r>
          </a:p>
          <a:p>
            <a:pPr algn="ctr"/>
            <a:endParaRPr lang="ru-RU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8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7540" y="3101009"/>
            <a:ext cx="521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 мир 3 класс  А. А. Плешаков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3790" y="5379048"/>
            <a:ext cx="4326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Каскевич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Викторовна,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МАОУ СШ №147 г. Красноярск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94" y="4462670"/>
            <a:ext cx="1505131" cy="18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2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164" y="4487881"/>
            <a:ext cx="2572723" cy="1746025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031" y="4487881"/>
            <a:ext cx="2591436" cy="1758725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727257" y="556953"/>
            <a:ext cx="4398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0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ЗЕЛЁНЫЕ</a:t>
            </a:r>
            <a:r>
              <a:rPr lang="ru-RU" sz="2800" b="1" dirty="0" smtClean="0">
                <a:ln w="0">
                  <a:solidFill>
                    <a:schemeClr val="tx1"/>
                  </a:solidFill>
                </a:ln>
                <a:solidFill>
                  <a:srgbClr val="00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 w="0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ВОДОРОСЛИ</a:t>
            </a:r>
            <a:endParaRPr lang="ru-RU" sz="2800" b="1" dirty="0">
              <a:ln w="0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1927" y="18038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00155" y="3985811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ХЛАМИДОМОНАДА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179" y="1587690"/>
            <a:ext cx="2623665" cy="1758725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23" y="1584072"/>
            <a:ext cx="2523741" cy="1746025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783" y="1584072"/>
            <a:ext cx="2523741" cy="1746025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197180" y="1198385"/>
            <a:ext cx="147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УЛОТРИКС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85554" y="1214740"/>
            <a:ext cx="95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0539" y="1587690"/>
            <a:ext cx="2623665" cy="1758725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10817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3076" y="615143"/>
            <a:ext cx="5813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 ВОДОРОСЛИ (БАГРЯНКИ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471" y="1429788"/>
            <a:ext cx="9025267" cy="40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1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5137" y="515630"/>
            <a:ext cx="3366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ln>
                  <a:solidFill>
                    <a:srgbClr val="000000"/>
                  </a:solidFill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БУРЫЕ ВОДОРОСЛИ</a:t>
            </a:r>
            <a:endParaRPr lang="ru-RU" sz="2800" b="1" dirty="0">
              <a:ln>
                <a:solidFill>
                  <a:srgbClr val="000000"/>
                </a:solidFill>
              </a:ln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040" y="1718910"/>
            <a:ext cx="2751741" cy="1834494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09635" y="1289801"/>
            <a:ext cx="4384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ЛАМИНАРИЯ (МОРСКАЯ КАПУСТА)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70846" y="1720734"/>
            <a:ext cx="2751741" cy="1834494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029459" y="1290944"/>
            <a:ext cx="103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ФУКУС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73910" y="4222984"/>
            <a:ext cx="2751741" cy="1834494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71492" y="3818220"/>
            <a:ext cx="164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САРГАССУМ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815" y="4222984"/>
            <a:ext cx="2751741" cy="1834494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292608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5502" y="596348"/>
            <a:ext cx="4490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растений</a:t>
            </a:r>
            <a:endParaRPr lang="ru-RU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75" y="4486461"/>
            <a:ext cx="1463167" cy="146316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67026"/>
              </p:ext>
            </p:extLst>
          </p:nvPr>
        </p:nvGraphicFramePr>
        <p:xfrm>
          <a:off x="884583" y="1399468"/>
          <a:ext cx="10088219" cy="556589"/>
        </p:xfrm>
        <a:graphic>
          <a:graphicData uri="http://schemas.openxmlformats.org/drawingml/2006/table">
            <a:tbl>
              <a:tblPr firstRow="1" firstCol="1" bandRow="1"/>
              <a:tblGrid>
                <a:gridCol w="2910110">
                  <a:extLst>
                    <a:ext uri="{9D8B030D-6E8A-4147-A177-3AD203B41FA5}">
                      <a16:colId xmlns:a16="http://schemas.microsoft.com/office/drawing/2014/main" xmlns="" val="2611872006"/>
                    </a:ext>
                  </a:extLst>
                </a:gridCol>
                <a:gridCol w="1710339">
                  <a:extLst>
                    <a:ext uri="{9D8B030D-6E8A-4147-A177-3AD203B41FA5}">
                      <a16:colId xmlns:a16="http://schemas.microsoft.com/office/drawing/2014/main" xmlns="" val="3945937328"/>
                    </a:ext>
                  </a:extLst>
                </a:gridCol>
                <a:gridCol w="1711544">
                  <a:extLst>
                    <a:ext uri="{9D8B030D-6E8A-4147-A177-3AD203B41FA5}">
                      <a16:colId xmlns:a16="http://schemas.microsoft.com/office/drawing/2014/main" xmlns="" val="2445600972"/>
                    </a:ext>
                  </a:extLst>
                </a:gridCol>
                <a:gridCol w="1710339">
                  <a:extLst>
                    <a:ext uri="{9D8B030D-6E8A-4147-A177-3AD203B41FA5}">
                      <a16:colId xmlns:a16="http://schemas.microsoft.com/office/drawing/2014/main" xmlns="" val="3651629049"/>
                    </a:ext>
                  </a:extLst>
                </a:gridCol>
                <a:gridCol w="2045887">
                  <a:extLst>
                    <a:ext uri="{9D8B030D-6E8A-4147-A177-3AD203B41FA5}">
                      <a16:colId xmlns:a16="http://schemas.microsoft.com/office/drawing/2014/main" xmlns="" val="32213370"/>
                    </a:ext>
                  </a:extLst>
                </a:gridCol>
              </a:tblGrid>
              <a:tr h="5565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группы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Стебель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Листья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Размножение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75544252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84583" y="1956057"/>
            <a:ext cx="2910919" cy="51683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795503" y="1956057"/>
            <a:ext cx="1710776" cy="51683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06279" y="1956056"/>
            <a:ext cx="1710776" cy="51683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217054" y="1956056"/>
            <a:ext cx="1710776" cy="51683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927830" y="1956056"/>
            <a:ext cx="2044971" cy="51683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47528" y="1961533"/>
            <a:ext cx="1616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Водоросли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0548" y="1942909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62307" y="1942908"/>
            <a:ext cx="620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717001" y="1942907"/>
            <a:ext cx="620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47867" y="1961532"/>
            <a:ext cx="1290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спорами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4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8b08ab88-ee1b-4b04-9ae9-321e0da71ae2.selcdn.net/41d6f65d-aad9-4c79-8559-4560e32d0437/shutterstock91696946w721w670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308" y="1246569"/>
            <a:ext cx="2673548" cy="37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10132" y="566530"/>
            <a:ext cx="2738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МХА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2815980" y="1500809"/>
            <a:ext cx="1994559" cy="99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64539" y="1316143"/>
            <a:ext cx="2346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коробочка со спорами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4135" y="2431698"/>
            <a:ext cx="928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стебель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4106357" y="2618890"/>
            <a:ext cx="1225932" cy="21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01025" y="3554466"/>
            <a:ext cx="85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4075093" y="3734445"/>
            <a:ext cx="1225932" cy="21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44135" y="4665334"/>
            <a:ext cx="619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изоиды – органы, которые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прикрепления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почве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другой поверхности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 flipV="1">
            <a:off x="3349576" y="4997350"/>
            <a:ext cx="1994559" cy="99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53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80" y="1326321"/>
            <a:ext cx="3175307" cy="2079248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218041" y="417444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МХИ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3330" y="956989"/>
            <a:ext cx="219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КУКУШКИН ЛЁН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291" y="1326321"/>
            <a:ext cx="3175307" cy="2079248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705322" y="94066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СФАГНУМ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505" y="4314427"/>
            <a:ext cx="3175307" cy="2086374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135485" y="3945095"/>
            <a:ext cx="136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ФУНАРИЯ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84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845" y="652101"/>
            <a:ext cx="4816257" cy="902286"/>
          </a:xfrm>
          <a:prstGeom prst="rect">
            <a:avLst/>
          </a:prstGeom>
        </p:spPr>
      </p:pic>
      <p:pic>
        <p:nvPicPr>
          <p:cNvPr id="4" name="Picture 2" descr="https://8b08ab88-ee1b-4b04-9ae9-321e0da71ae2.selcdn.net/41d6f65d-aad9-4c79-8559-4560e32d0437/shutterstock91696946w721w67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9586" y="4577909"/>
            <a:ext cx="1059952" cy="148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408" y="4715060"/>
            <a:ext cx="1463167" cy="14631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2863" y="2492576"/>
            <a:ext cx="2903886" cy="43525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Мхи</a:t>
            </a:r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40219"/>
              </p:ext>
            </p:extLst>
          </p:nvPr>
        </p:nvGraphicFramePr>
        <p:xfrm>
          <a:off x="892863" y="1494045"/>
          <a:ext cx="10088219" cy="998532"/>
        </p:xfrm>
        <a:graphic>
          <a:graphicData uri="http://schemas.openxmlformats.org/drawingml/2006/table">
            <a:tbl>
              <a:tblPr firstRow="1" firstCol="1" bandRow="1"/>
              <a:tblGrid>
                <a:gridCol w="2910110">
                  <a:extLst>
                    <a:ext uri="{9D8B030D-6E8A-4147-A177-3AD203B41FA5}">
                      <a16:colId xmlns:a16="http://schemas.microsoft.com/office/drawing/2014/main" xmlns="" val="303016300"/>
                    </a:ext>
                  </a:extLst>
                </a:gridCol>
                <a:gridCol w="1710339">
                  <a:extLst>
                    <a:ext uri="{9D8B030D-6E8A-4147-A177-3AD203B41FA5}">
                      <a16:colId xmlns:a16="http://schemas.microsoft.com/office/drawing/2014/main" xmlns="" val="1495656718"/>
                    </a:ext>
                  </a:extLst>
                </a:gridCol>
                <a:gridCol w="1711544">
                  <a:extLst>
                    <a:ext uri="{9D8B030D-6E8A-4147-A177-3AD203B41FA5}">
                      <a16:colId xmlns:a16="http://schemas.microsoft.com/office/drawing/2014/main" xmlns="" val="3517115603"/>
                    </a:ext>
                  </a:extLst>
                </a:gridCol>
                <a:gridCol w="1710339">
                  <a:extLst>
                    <a:ext uri="{9D8B030D-6E8A-4147-A177-3AD203B41FA5}">
                      <a16:colId xmlns:a16="http://schemas.microsoft.com/office/drawing/2014/main" xmlns="" val="3568778493"/>
                    </a:ext>
                  </a:extLst>
                </a:gridCol>
                <a:gridCol w="2045887">
                  <a:extLst>
                    <a:ext uri="{9D8B030D-6E8A-4147-A177-3AD203B41FA5}">
                      <a16:colId xmlns:a16="http://schemas.microsoft.com/office/drawing/2014/main" xmlns="" val="2937835557"/>
                    </a:ext>
                  </a:extLst>
                </a:gridCol>
              </a:tblGrid>
              <a:tr h="469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группы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Стебель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Листья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Размножение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8064357"/>
                  </a:ext>
                </a:extLst>
              </a:tr>
              <a:tr h="529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Водоросли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спорами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5907639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796749" y="2492576"/>
            <a:ext cx="1729408" cy="43525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26157" y="2492575"/>
            <a:ext cx="1689652" cy="43525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215809" y="2492575"/>
            <a:ext cx="1729408" cy="43525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945216" y="2492574"/>
            <a:ext cx="2035865" cy="435255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92862" y="2528948"/>
            <a:ext cx="6783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Мхи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70990" y="2466164"/>
            <a:ext cx="548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76832" y="2479371"/>
            <a:ext cx="647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766484" y="2469316"/>
            <a:ext cx="647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436260" y="2474143"/>
            <a:ext cx="1106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спорами</a:t>
            </a:r>
          </a:p>
        </p:txBody>
      </p:sp>
    </p:spTree>
    <p:extLst>
      <p:ext uri="{BB962C8B-B14F-4D97-AF65-F5344CB8AC3E}">
        <p14:creationId xmlns:p14="http://schemas.microsoft.com/office/powerpoint/2010/main" val="144742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13" y="1503356"/>
            <a:ext cx="3339797" cy="42712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02023" y="514603"/>
            <a:ext cx="4487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ПАПОРОТНИКА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859" y="2331543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3902023" y="2531598"/>
            <a:ext cx="1225932" cy="21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98376" y="4380995"/>
            <a:ext cx="1010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стебель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3033497" y="4581050"/>
            <a:ext cx="1925567" cy="12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38863" y="5073012"/>
            <a:ext cx="4202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корневище с придаточными корням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2977917" y="5273067"/>
            <a:ext cx="1925567" cy="12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89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91" y="1315950"/>
            <a:ext cx="2884832" cy="2163624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928440" y="439722"/>
            <a:ext cx="3103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ПАПОРОТНИКИ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3811" y="962942"/>
            <a:ext cx="97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ОРЛЯК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681" y="1315950"/>
            <a:ext cx="2884832" cy="2163624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792278" y="946618"/>
            <a:ext cx="162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СТРАУСНИК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535" y="4066688"/>
            <a:ext cx="2884832" cy="2163624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29606" y="3697356"/>
            <a:ext cx="191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ГОЛОКУЧНИК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210" y="572587"/>
            <a:ext cx="4816257" cy="902286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639637"/>
              </p:ext>
            </p:extLst>
          </p:nvPr>
        </p:nvGraphicFramePr>
        <p:xfrm>
          <a:off x="833228" y="1474873"/>
          <a:ext cx="10088219" cy="1537925"/>
        </p:xfrm>
        <a:graphic>
          <a:graphicData uri="http://schemas.openxmlformats.org/drawingml/2006/table">
            <a:tbl>
              <a:tblPr firstRow="1" firstCol="1" bandRow="1"/>
              <a:tblGrid>
                <a:gridCol w="2910110">
                  <a:extLst>
                    <a:ext uri="{9D8B030D-6E8A-4147-A177-3AD203B41FA5}">
                      <a16:colId xmlns:a16="http://schemas.microsoft.com/office/drawing/2014/main" xmlns="" val="3481130129"/>
                    </a:ext>
                  </a:extLst>
                </a:gridCol>
                <a:gridCol w="1710339">
                  <a:extLst>
                    <a:ext uri="{9D8B030D-6E8A-4147-A177-3AD203B41FA5}">
                      <a16:colId xmlns:a16="http://schemas.microsoft.com/office/drawing/2014/main" xmlns="" val="1039544322"/>
                    </a:ext>
                  </a:extLst>
                </a:gridCol>
                <a:gridCol w="1711544">
                  <a:extLst>
                    <a:ext uri="{9D8B030D-6E8A-4147-A177-3AD203B41FA5}">
                      <a16:colId xmlns:a16="http://schemas.microsoft.com/office/drawing/2014/main" xmlns="" val="2924029381"/>
                    </a:ext>
                  </a:extLst>
                </a:gridCol>
                <a:gridCol w="1710339">
                  <a:extLst>
                    <a:ext uri="{9D8B030D-6E8A-4147-A177-3AD203B41FA5}">
                      <a16:colId xmlns:a16="http://schemas.microsoft.com/office/drawing/2014/main" xmlns="" val="2397782435"/>
                    </a:ext>
                  </a:extLst>
                </a:gridCol>
                <a:gridCol w="2045887">
                  <a:extLst>
                    <a:ext uri="{9D8B030D-6E8A-4147-A177-3AD203B41FA5}">
                      <a16:colId xmlns:a16="http://schemas.microsoft.com/office/drawing/2014/main" xmlns="" val="303084029"/>
                    </a:ext>
                  </a:extLst>
                </a:gridCol>
              </a:tblGrid>
              <a:tr h="6685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группы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Стебель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Листья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Размножение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3695677"/>
                  </a:ext>
                </a:extLst>
              </a:tr>
              <a:tr h="434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Водоросли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спорами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2126819"/>
                  </a:ext>
                </a:extLst>
              </a:tr>
              <a:tr h="434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Мхи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спорами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9823724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781" y="4769284"/>
            <a:ext cx="1262442" cy="1478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039" y="4769284"/>
            <a:ext cx="1060796" cy="1481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28" y="4810538"/>
            <a:ext cx="1463718" cy="14637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3228" y="3012798"/>
            <a:ext cx="2903885" cy="46589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37114" y="3012798"/>
            <a:ext cx="1719470" cy="46589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456584" y="3012798"/>
            <a:ext cx="1689651" cy="46589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146235" y="3012798"/>
            <a:ext cx="1719470" cy="46589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865705" y="3012798"/>
            <a:ext cx="2055742" cy="46589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33227" y="3078554"/>
            <a:ext cx="1651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Папоротники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95956" y="3012798"/>
            <a:ext cx="647934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62534" y="2996511"/>
            <a:ext cx="647933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58929" y="2991714"/>
            <a:ext cx="647933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40379" y="2986917"/>
            <a:ext cx="1106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8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849" y="1267512"/>
            <a:ext cx="2889264" cy="2140706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207" y="4026690"/>
            <a:ext cx="4274323" cy="1503591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8143" y="1275050"/>
            <a:ext cx="3787742" cy="2133168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342" y="1267512"/>
            <a:ext cx="3231572" cy="2140706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872" y="4026690"/>
            <a:ext cx="3855511" cy="1503591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34100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705" y="1520687"/>
            <a:ext cx="2945622" cy="403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05208" y="544420"/>
            <a:ext cx="5184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ХВОЙНОГО ДЕРЕВА 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6091" y="2061961"/>
            <a:ext cx="258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ХВОИНКИ (ЛИСТЬЯ)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3290159" y="2246627"/>
            <a:ext cx="1225932" cy="21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059017" y="3904014"/>
            <a:ext cx="104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СТВОЛ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2418829" y="4088680"/>
            <a:ext cx="2709762" cy="16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54205" y="4929904"/>
            <a:ext cx="115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3405208" y="5114570"/>
            <a:ext cx="1225932" cy="21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140" y="2863850"/>
            <a:ext cx="2016194" cy="1344129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010940" y="2452397"/>
            <a:ext cx="292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ШИШКИ С СЕМЕНАМИ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3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948" y="1576723"/>
            <a:ext cx="3224110" cy="4338637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52633" y="815008"/>
            <a:ext cx="3675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ЕЛЬ ОБЫКНОВЕННАЯ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744" y="1785445"/>
            <a:ext cx="2079244" cy="1559433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674" y="1576723"/>
            <a:ext cx="3493311" cy="4194412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744" y="4052675"/>
            <a:ext cx="2079244" cy="1559433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538755" y="715617"/>
            <a:ext cx="4191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СОСНА ОБЫКНОВЕННАЯ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096837" y="2381287"/>
            <a:ext cx="784127" cy="3677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7065625" y="4134678"/>
            <a:ext cx="764412" cy="4969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6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718" y="1392528"/>
            <a:ext cx="3669195" cy="4739916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505" y="1392527"/>
            <a:ext cx="1885583" cy="2164053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749" y="1392527"/>
            <a:ext cx="3632129" cy="4739916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505" y="3968390"/>
            <a:ext cx="1885583" cy="2164053"/>
          </a:xfrm>
          <a:prstGeom prst="rect">
            <a:avLst/>
          </a:prstGeom>
          <a:ln>
            <a:solidFill>
              <a:srgbClr val="336600"/>
            </a:solidFill>
          </a:ln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7294652" y="4304872"/>
            <a:ext cx="400692" cy="400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550897" y="2835667"/>
            <a:ext cx="528677" cy="544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46894" y="760288"/>
            <a:ext cx="148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ПИХТА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93717" y="760288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ЛИСТВЕННИЦА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8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03035" y="526774"/>
            <a:ext cx="3059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МОЖЖЕВЕЛЬНИК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5176" y="1183986"/>
            <a:ext cx="3650973" cy="5022722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02" y="1183986"/>
            <a:ext cx="3767042" cy="5022722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61153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213" y="3766931"/>
            <a:ext cx="3919261" cy="1982685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992" y="695202"/>
            <a:ext cx="5609276" cy="24157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396" y="506358"/>
            <a:ext cx="4397030" cy="5587784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24087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923191"/>
              </p:ext>
            </p:extLst>
          </p:nvPr>
        </p:nvGraphicFramePr>
        <p:xfrm>
          <a:off x="586408" y="1286030"/>
          <a:ext cx="11102010" cy="1767348"/>
        </p:xfrm>
        <a:graphic>
          <a:graphicData uri="http://schemas.openxmlformats.org/drawingml/2006/table">
            <a:tbl>
              <a:tblPr firstRow="1" firstCol="1" bandRow="1"/>
              <a:tblGrid>
                <a:gridCol w="2673627">
                  <a:extLst>
                    <a:ext uri="{9D8B030D-6E8A-4147-A177-3AD203B41FA5}">
                      <a16:colId xmlns:a16="http://schemas.microsoft.com/office/drawing/2014/main" xmlns="" val="1218375418"/>
                    </a:ext>
                  </a:extLst>
                </a:gridCol>
                <a:gridCol w="1779104">
                  <a:extLst>
                    <a:ext uri="{9D8B030D-6E8A-4147-A177-3AD203B41FA5}">
                      <a16:colId xmlns:a16="http://schemas.microsoft.com/office/drawing/2014/main" xmlns="" val="1884564398"/>
                    </a:ext>
                  </a:extLst>
                </a:gridCol>
                <a:gridCol w="2216426">
                  <a:extLst>
                    <a:ext uri="{9D8B030D-6E8A-4147-A177-3AD203B41FA5}">
                      <a16:colId xmlns:a16="http://schemas.microsoft.com/office/drawing/2014/main" xmlns="" val="1579435460"/>
                    </a:ext>
                  </a:extLst>
                </a:gridCol>
                <a:gridCol w="1987826">
                  <a:extLst>
                    <a:ext uri="{9D8B030D-6E8A-4147-A177-3AD203B41FA5}">
                      <a16:colId xmlns:a16="http://schemas.microsoft.com/office/drawing/2014/main" xmlns="" val="3033922321"/>
                    </a:ext>
                  </a:extLst>
                </a:gridCol>
                <a:gridCol w="2445027">
                  <a:extLst>
                    <a:ext uri="{9D8B030D-6E8A-4147-A177-3AD203B41FA5}">
                      <a16:colId xmlns:a16="http://schemas.microsoft.com/office/drawing/2014/main" xmlns="" val="3398715326"/>
                    </a:ext>
                  </a:extLst>
                </a:gridCol>
              </a:tblGrid>
              <a:tr h="4632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группы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Корень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Стебель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Листья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Размножение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5329260"/>
                  </a:ext>
                </a:extLst>
              </a:tr>
              <a:tr h="434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Водоросли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спорами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2220184"/>
                  </a:ext>
                </a:extLst>
              </a:tr>
              <a:tr h="434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Мхи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спорами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2325758"/>
                  </a:ext>
                </a:extLst>
              </a:tr>
              <a:tr h="434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Папоротники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спорами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3476790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358" y="483135"/>
            <a:ext cx="4816257" cy="902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31" y="4612429"/>
            <a:ext cx="6023370" cy="1646063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2011" y="4254095"/>
            <a:ext cx="1373328" cy="190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6408" y="3053378"/>
            <a:ext cx="2673627" cy="4472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60036" y="3053378"/>
            <a:ext cx="1779104" cy="4472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39140" y="3053377"/>
            <a:ext cx="2216425" cy="4472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55566" y="3053376"/>
            <a:ext cx="1987825" cy="4472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243391" y="3053376"/>
            <a:ext cx="2445027" cy="44726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799116" y="3053376"/>
            <a:ext cx="647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3248" y="3053376"/>
            <a:ext cx="2221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Хвойные растения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15630" y="3053376"/>
            <a:ext cx="1716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одеревенелый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213576" y="3069075"/>
            <a:ext cx="2087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иголки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(хвоинки)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430001" y="3029150"/>
            <a:ext cx="2145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семена в шишках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37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59" y="1057956"/>
            <a:ext cx="6121436" cy="4810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0095" y="516834"/>
            <a:ext cx="4969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ЦВЕТКОВЫХ РАСТЕНИЙ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775" y="255020"/>
            <a:ext cx="3972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ЦВЕТКОВЫЕ РАСТЕНИЯ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1966" y="934278"/>
            <a:ext cx="19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472" y="1284564"/>
            <a:ext cx="2744879" cy="2054856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847" y="1303181"/>
            <a:ext cx="2718877" cy="2036239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267738" y="933850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20" y="4235415"/>
            <a:ext cx="2717731" cy="2042143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82469" y="3871990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87638" y="3871989"/>
            <a:ext cx="218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97" y="4241320"/>
            <a:ext cx="2718877" cy="2036239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96" y="1303183"/>
            <a:ext cx="2718877" cy="2036237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9347990" y="93385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785" y="4235415"/>
            <a:ext cx="2718877" cy="2036240"/>
          </a:xfrm>
          <a:prstGeom prst="rect">
            <a:avLst/>
          </a:prstGeom>
          <a:ln w="6350">
            <a:solidFill>
              <a:srgbClr val="3366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282414" y="3849505"/>
            <a:ext cx="1865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4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10"/>
                            </p:stCondLst>
                            <p:childTnLst>
                              <p:par>
                                <p:cTn id="4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35" y="1018087"/>
            <a:ext cx="2857499" cy="2143124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153" y="3677478"/>
            <a:ext cx="3112304" cy="2334227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350" y="3677478"/>
            <a:ext cx="3207369" cy="2334227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216" y="1018087"/>
            <a:ext cx="2857498" cy="2143124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10239" y="556379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25159" y="556379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ЛЁН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19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465077"/>
              </p:ext>
            </p:extLst>
          </p:nvPr>
        </p:nvGraphicFramePr>
        <p:xfrm>
          <a:off x="556590" y="1341783"/>
          <a:ext cx="11102010" cy="2202045"/>
        </p:xfrm>
        <a:graphic>
          <a:graphicData uri="http://schemas.openxmlformats.org/drawingml/2006/table">
            <a:tbl>
              <a:tblPr firstRow="1" firstCol="1" bandRow="1"/>
              <a:tblGrid>
                <a:gridCol w="2673627">
                  <a:extLst>
                    <a:ext uri="{9D8B030D-6E8A-4147-A177-3AD203B41FA5}">
                      <a16:colId xmlns:a16="http://schemas.microsoft.com/office/drawing/2014/main" xmlns="" val="1885160458"/>
                    </a:ext>
                  </a:extLst>
                </a:gridCol>
                <a:gridCol w="1540566">
                  <a:extLst>
                    <a:ext uri="{9D8B030D-6E8A-4147-A177-3AD203B41FA5}">
                      <a16:colId xmlns:a16="http://schemas.microsoft.com/office/drawing/2014/main" xmlns="" val="1519830408"/>
                    </a:ext>
                  </a:extLst>
                </a:gridCol>
                <a:gridCol w="2166730">
                  <a:extLst>
                    <a:ext uri="{9D8B030D-6E8A-4147-A177-3AD203B41FA5}">
                      <a16:colId xmlns:a16="http://schemas.microsoft.com/office/drawing/2014/main" xmlns="" val="3713108724"/>
                    </a:ext>
                  </a:extLst>
                </a:gridCol>
                <a:gridCol w="1918252">
                  <a:extLst>
                    <a:ext uri="{9D8B030D-6E8A-4147-A177-3AD203B41FA5}">
                      <a16:colId xmlns:a16="http://schemas.microsoft.com/office/drawing/2014/main" xmlns="" val="1963554658"/>
                    </a:ext>
                  </a:extLst>
                </a:gridCol>
                <a:gridCol w="2802835">
                  <a:extLst>
                    <a:ext uri="{9D8B030D-6E8A-4147-A177-3AD203B41FA5}">
                      <a16:colId xmlns:a16="http://schemas.microsoft.com/office/drawing/2014/main" xmlns="" val="3361251246"/>
                    </a:ext>
                  </a:extLst>
                </a:gridCol>
              </a:tblGrid>
              <a:tr h="4632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группы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Корень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Стебель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Листья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Размножение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6672491"/>
                  </a:ext>
                </a:extLst>
              </a:tr>
              <a:tr h="434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Водоросли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нет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спорами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5576669"/>
                  </a:ext>
                </a:extLst>
              </a:tr>
              <a:tr h="434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Мхи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спорами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9627894"/>
                  </a:ext>
                </a:extLst>
              </a:tr>
              <a:tr h="434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Папоротники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спорами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9100421"/>
                  </a:ext>
                </a:extLst>
              </a:tr>
              <a:tr h="434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Хвойные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растения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одеревенелый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иголки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(хвоинки)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семена в шишках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3469269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466" y="439497"/>
            <a:ext cx="4816257" cy="902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72" y="4425273"/>
            <a:ext cx="8187638" cy="2066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289" y="5136304"/>
            <a:ext cx="946329" cy="11232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6590" y="3548240"/>
            <a:ext cx="2663688" cy="57205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20278" y="3548240"/>
            <a:ext cx="1550505" cy="57205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70783" y="3543828"/>
            <a:ext cx="2156791" cy="57205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927575" y="3543828"/>
            <a:ext cx="1918251" cy="57205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845825" y="3534975"/>
            <a:ext cx="2812774" cy="57205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цветы, в них образуются 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562733" y="3562774"/>
            <a:ext cx="647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645770" y="3629802"/>
            <a:ext cx="647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867651" y="3475914"/>
            <a:ext cx="2059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травянистый или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одеревенелый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24337" y="3662013"/>
            <a:ext cx="2406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Цветковые растения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56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651" y="4203485"/>
            <a:ext cx="4418987" cy="1554480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1735" y="974023"/>
            <a:ext cx="3836876" cy="2160839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042" y="974023"/>
            <a:ext cx="3252365" cy="2154480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50383" y="3134862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945" y="945946"/>
            <a:ext cx="1749704" cy="2182557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600" y="4214163"/>
            <a:ext cx="3958620" cy="1543802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185034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38618" y="665922"/>
            <a:ext cx="544219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</a:t>
            </a:r>
          </a:p>
          <a:p>
            <a:endParaRPr lang="ru-RU" sz="1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«РАЗНООБРАЗИЕ РАСТЕНИЙ»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477" y="2260315"/>
            <a:ext cx="1679661" cy="22299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5721" y="3605213"/>
            <a:ext cx="1346977" cy="2143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803" y="3513762"/>
            <a:ext cx="2147088" cy="2552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471" y="3896909"/>
            <a:ext cx="1885337" cy="23543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62" y="398793"/>
            <a:ext cx="2874956" cy="25442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3672" y="610995"/>
            <a:ext cx="1828405" cy="172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2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4211" y="1069175"/>
            <a:ext cx="563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По центру кроссворда ты видишь ключевое слово.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65" y="1565078"/>
            <a:ext cx="10362674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3076" y="2216131"/>
            <a:ext cx="11101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Если ты нажмешь на правильную картинку, кроссворд будет заполняться САМ! Если ты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ошибёшься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, он даст тебе подсказку!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6528" y="3226449"/>
            <a:ext cx="2414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Только помни!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1411" y="3823524"/>
            <a:ext cx="22236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КРОССВОРД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ЗАПОЛНЯЕТСЯ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СВЕРХУ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ВНИЗ!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127" y="3433202"/>
            <a:ext cx="335309" cy="32735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783" y="1253841"/>
            <a:ext cx="534086" cy="233459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389755"/>
              </p:ext>
            </p:extLst>
          </p:nvPr>
        </p:nvGraphicFramePr>
        <p:xfrm>
          <a:off x="4391251" y="3538198"/>
          <a:ext cx="3505236" cy="2817419"/>
        </p:xfrm>
        <a:graphic>
          <a:graphicData uri="http://schemas.openxmlformats.org/drawingml/2006/table">
            <a:tbl>
              <a:tblPr/>
              <a:tblGrid>
                <a:gridCol w="292103">
                  <a:extLst>
                    <a:ext uri="{9D8B030D-6E8A-4147-A177-3AD203B41FA5}">
                      <a16:colId xmlns:a16="http://schemas.microsoft.com/office/drawing/2014/main" xmlns="" val="1097802461"/>
                    </a:ext>
                  </a:extLst>
                </a:gridCol>
                <a:gridCol w="292103">
                  <a:extLst>
                    <a:ext uri="{9D8B030D-6E8A-4147-A177-3AD203B41FA5}">
                      <a16:colId xmlns:a16="http://schemas.microsoft.com/office/drawing/2014/main" xmlns="" val="1062895141"/>
                    </a:ext>
                  </a:extLst>
                </a:gridCol>
                <a:gridCol w="292103">
                  <a:extLst>
                    <a:ext uri="{9D8B030D-6E8A-4147-A177-3AD203B41FA5}">
                      <a16:colId xmlns:a16="http://schemas.microsoft.com/office/drawing/2014/main" xmlns="" val="871168030"/>
                    </a:ext>
                  </a:extLst>
                </a:gridCol>
                <a:gridCol w="292103">
                  <a:extLst>
                    <a:ext uri="{9D8B030D-6E8A-4147-A177-3AD203B41FA5}">
                      <a16:colId xmlns:a16="http://schemas.microsoft.com/office/drawing/2014/main" xmlns="" val="521779063"/>
                    </a:ext>
                  </a:extLst>
                </a:gridCol>
                <a:gridCol w="292103">
                  <a:extLst>
                    <a:ext uri="{9D8B030D-6E8A-4147-A177-3AD203B41FA5}">
                      <a16:colId xmlns:a16="http://schemas.microsoft.com/office/drawing/2014/main" xmlns="" val="2523705702"/>
                    </a:ext>
                  </a:extLst>
                </a:gridCol>
                <a:gridCol w="292103">
                  <a:extLst>
                    <a:ext uri="{9D8B030D-6E8A-4147-A177-3AD203B41FA5}">
                      <a16:colId xmlns:a16="http://schemas.microsoft.com/office/drawing/2014/main" xmlns="" val="433491210"/>
                    </a:ext>
                  </a:extLst>
                </a:gridCol>
                <a:gridCol w="292103">
                  <a:extLst>
                    <a:ext uri="{9D8B030D-6E8A-4147-A177-3AD203B41FA5}">
                      <a16:colId xmlns:a16="http://schemas.microsoft.com/office/drawing/2014/main" xmlns="" val="4004195519"/>
                    </a:ext>
                  </a:extLst>
                </a:gridCol>
                <a:gridCol w="292103">
                  <a:extLst>
                    <a:ext uri="{9D8B030D-6E8A-4147-A177-3AD203B41FA5}">
                      <a16:colId xmlns:a16="http://schemas.microsoft.com/office/drawing/2014/main" xmlns="" val="1963068943"/>
                    </a:ext>
                  </a:extLst>
                </a:gridCol>
                <a:gridCol w="292103">
                  <a:extLst>
                    <a:ext uri="{9D8B030D-6E8A-4147-A177-3AD203B41FA5}">
                      <a16:colId xmlns:a16="http://schemas.microsoft.com/office/drawing/2014/main" xmlns="" val="784135512"/>
                    </a:ext>
                  </a:extLst>
                </a:gridCol>
                <a:gridCol w="291040">
                  <a:extLst>
                    <a:ext uri="{9D8B030D-6E8A-4147-A177-3AD203B41FA5}">
                      <a16:colId xmlns:a16="http://schemas.microsoft.com/office/drawing/2014/main" xmlns="" val="4290442238"/>
                    </a:ext>
                  </a:extLst>
                </a:gridCol>
                <a:gridCol w="293166">
                  <a:extLst>
                    <a:ext uri="{9D8B030D-6E8A-4147-A177-3AD203B41FA5}">
                      <a16:colId xmlns:a16="http://schemas.microsoft.com/office/drawing/2014/main" xmlns="" val="1014777955"/>
                    </a:ext>
                  </a:extLst>
                </a:gridCol>
                <a:gridCol w="292103">
                  <a:extLst>
                    <a:ext uri="{9D8B030D-6E8A-4147-A177-3AD203B41FA5}">
                      <a16:colId xmlns:a16="http://schemas.microsoft.com/office/drawing/2014/main" xmlns="" val="1338698819"/>
                    </a:ext>
                  </a:extLst>
                </a:gridCol>
              </a:tblGrid>
              <a:tr h="2561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1287003"/>
                  </a:ext>
                </a:extLst>
              </a:tr>
              <a:tr h="2561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58449698"/>
                  </a:ext>
                </a:extLst>
              </a:tr>
              <a:tr h="2561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5290091"/>
                  </a:ext>
                </a:extLst>
              </a:tr>
              <a:tr h="2561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2842852"/>
                  </a:ext>
                </a:extLst>
              </a:tr>
              <a:tr h="2561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1697962"/>
                  </a:ext>
                </a:extLst>
              </a:tr>
              <a:tr h="256129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2335881"/>
                  </a:ext>
                </a:extLst>
              </a:tr>
              <a:tr h="2561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2146054"/>
                  </a:ext>
                </a:extLst>
              </a:tr>
              <a:tr h="2561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578700"/>
                  </a:ext>
                </a:extLst>
              </a:tr>
              <a:tr h="2561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5157898"/>
                  </a:ext>
                </a:extLst>
              </a:tr>
              <a:tr h="256129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688700"/>
                  </a:ext>
                </a:extLst>
              </a:tr>
              <a:tr h="256129"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5094888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033" y="3169452"/>
            <a:ext cx="438796" cy="5275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5165" y="533655"/>
            <a:ext cx="8131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Дорогой друг! Предлагаю тебе разгадать интереснейший кроссворд!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3221" y="3005752"/>
            <a:ext cx="2566220" cy="3349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381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4094" y="597956"/>
            <a:ext cx="9510047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6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Желаю удачи!</a:t>
            </a:r>
            <a:endParaRPr lang="ru-RU" sz="16600" b="1" dirty="0">
              <a:ln w="66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08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24" y="2594113"/>
            <a:ext cx="2334046" cy="1755522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23" y="4740966"/>
            <a:ext cx="2334046" cy="1755522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123" y="447260"/>
            <a:ext cx="2334046" cy="1755522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992389" y="93397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9831" y="933974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27273" y="93397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44715" y="93397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62157" y="93397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79599" y="93397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92389" y="135141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09831" y="135141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27273" y="135141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44715" y="135141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62157" y="135141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79599" y="135141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97041" y="135141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14483" y="135141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09831" y="1768858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409831" y="2186297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27273" y="218629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244715" y="218629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62157" y="218629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79599" y="218629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497041" y="218629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14483" y="218629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992389" y="218629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497041" y="218628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331925" y="218628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409831" y="260372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409831" y="302115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827273" y="302114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992389" y="302114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92389" y="260368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827273" y="260368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244715" y="302114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662157" y="302112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079599" y="302112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497041" y="302112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914483" y="302112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331925" y="302112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574947" y="302112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574947" y="260365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157505" y="260365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157505" y="302110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740063" y="302107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409831" y="3438563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409831" y="3855958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09831" y="427336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827273" y="385595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244715" y="385595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662157" y="385595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079599" y="385595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827273" y="427331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244715" y="427326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662157" y="427326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079599" y="427326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497041" y="427326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992389" y="385581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992389" y="427326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574947" y="42730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409831" y="4690567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409831" y="5107733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992389" y="510773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574947" y="510773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157505" y="510748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1740063" y="510723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157505" y="427235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2992389" y="385422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2157505" y="427076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2574947" y="385172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8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0718" y="436786"/>
            <a:ext cx="4596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</a:t>
            </a:r>
            <a:r>
              <a:rPr lang="ru-RU" altLang="ru-RU" sz="36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лён</a:t>
            </a:r>
            <a:endParaRPr lang="ru-RU" altLang="ru-RU" sz="3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9642" y="1083117"/>
            <a:ext cx="112676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33333"/>
                </a:solidFill>
                <a:latin typeface="YS Text"/>
              </a:rPr>
              <a:t>       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Лён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однолетнее растение высотой до 120 см. Листья продолговатые. Цветёт в июне-августе. Плод — шаровидная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мелкая коробочка.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Древней Руси носили одежду, сшитую из льна: она быстро впитывала влагу и так же легко её испаряла, ночью согревала, а в палящий полдень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охлаждала.</a:t>
            </a:r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Родина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льна — Южная Азия, Персия, Индия и побережье Средиземного моря, где и теперь встречается дикорастущий лён.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У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льняных волокон много «профессий». Веками морякам служили паруса, которые шили из прочной льняной ткани — парусины. Сейчас она идёт на туристские куртки, брюки, палатки и чехлы для машин — всюду, где нужна водостойкость. Из более плотной льняной ткани — брезента — шьют одежду для рыбаков, изготавливают пожарные шланги.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Семена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льна — лекарственное сырьё. При заваривании водой они образуют слизь, которая действует успокаивающе на органы пищеварения. Из семечек получают масло, которое применяют в косметологии и употребляют в пищу.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756" y="4992103"/>
            <a:ext cx="1938696" cy="1005927"/>
          </a:xfrm>
          <a:prstGeom prst="rect">
            <a:avLst/>
          </a:prstGeom>
        </p:spPr>
      </p:pic>
      <p:pic>
        <p:nvPicPr>
          <p:cNvPr id="11" name="Рисунок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701" y="4532535"/>
            <a:ext cx="2820118" cy="1887527"/>
          </a:xfrm>
          <a:prstGeom prst="rect">
            <a:avLst/>
          </a:prstGeom>
        </p:spPr>
      </p:pic>
      <p:pic>
        <p:nvPicPr>
          <p:cNvPr id="12" name="Рисунок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661" y="4570070"/>
            <a:ext cx="2798846" cy="1849992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9848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46501" y="362635"/>
            <a:ext cx="8292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8000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8000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800000"/>
                </a:solidFill>
                <a:latin typeface="Arial" panose="020B0604020202020204" pitchFamily="34" charset="0"/>
              </a:rPr>
              <a:t>на</a:t>
            </a:r>
            <a:r>
              <a:rPr lang="ru-RU" altLang="ru-RU" sz="3600" dirty="0">
                <a:ln>
                  <a:solidFill>
                    <a:sysClr val="windowText" lastClr="000000"/>
                  </a:solidFill>
                </a:ln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3600" b="1" dirty="0" smtClean="0">
                <a:ln w="22225">
                  <a:solidFill>
                    <a:srgbClr val="003300"/>
                  </a:solidFill>
                  <a:prstDash val="solid"/>
                </a:ln>
                <a:solidFill>
                  <a:srgbClr val="800000"/>
                </a:solidFill>
                <a:latin typeface="Arial" panose="020B0604020202020204" pitchFamily="34" charset="0"/>
              </a:rPr>
              <a:t>купальницу</a:t>
            </a:r>
            <a:r>
              <a:rPr lang="ru-RU" alt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800000"/>
                </a:solidFill>
                <a:latin typeface="Arial" panose="020B0604020202020204" pitchFamily="34" charset="0"/>
              </a:rPr>
              <a:t> (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800000"/>
                </a:solidFill>
                <a:latin typeface="Arial" panose="020B0604020202020204" pitchFamily="34" charset="0"/>
              </a:rPr>
              <a:t>жарки)</a:t>
            </a:r>
            <a:endParaRPr lang="ru-RU" altLang="ru-RU" sz="3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4567" y="1088479"/>
            <a:ext cx="110139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      Жарки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это народное название купальницы азиатской. 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Это травянистое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многолетнее растение семейства лютиковых.  Высота растения от 5 до 80 см. Цветки крупные, до 5 см в диаметре, чашелистики оранжево-красные. </a:t>
            </a:r>
          </a:p>
          <a:p>
            <a:pPr algn="just"/>
            <a:r>
              <a:rPr lang="ru-RU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     Встречаются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в лесу, на полянах и лугах, на высокогорье и на равнинных тундрах, предпочитают влажные места. Встречаются на Алтае, в Саянах, в Западно-Сибирской равнине и даже в Монголии. 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Период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цветения: конец мая-июнь.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      В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народной медицине жарки применяются как мочегонное, противовоспалительное и противоцинготное средство, а также при отёках и ушибах.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      Купальница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азиатская занесена в Красную книгу «Редкие и исчезающие растения Сибири».</a:t>
            </a:r>
            <a:endParaRPr lang="ru-RU" i="0" dirty="0">
              <a:solidFill>
                <a:srgbClr val="333333"/>
              </a:solidFill>
              <a:effectLst/>
              <a:latin typeface="YS Tex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660" y="4277757"/>
            <a:ext cx="1938696" cy="1005927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58" y="3974567"/>
            <a:ext cx="2969105" cy="1922496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881" y="3974567"/>
            <a:ext cx="2987877" cy="1922496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22564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ectangle 2466"/>
          <p:cNvSpPr>
            <a:spLocks noChangeArrowheads="1"/>
          </p:cNvSpPr>
          <p:nvPr/>
        </p:nvSpPr>
        <p:spPr bwMode="auto">
          <a:xfrm>
            <a:off x="4475095" y="1529559"/>
            <a:ext cx="485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Cyr" panose="020B0604020202020204" pitchFamily="34" charset="0"/>
                <a:cs typeface="Times New Roman" panose="02020603050405020304" pitchFamily="18" charset="0"/>
              </a:rPr>
              <a:t> </a:t>
            </a:r>
            <a:endParaRPr kumimoji="0" lang="ru-RU" altLang="ru-RU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0841" y="4609270"/>
            <a:ext cx="2729531" cy="1819687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1730" y="429453"/>
            <a:ext cx="2734071" cy="1811825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13" name="Рисунок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0841" y="2514600"/>
            <a:ext cx="2720420" cy="1821348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804" name="Прямоугольник 803"/>
          <p:cNvSpPr/>
          <p:nvPr/>
        </p:nvSpPr>
        <p:spPr>
          <a:xfrm>
            <a:off x="2723324" y="81500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0" name="Прямоугольник 809"/>
          <p:cNvSpPr/>
          <p:nvPr/>
        </p:nvSpPr>
        <p:spPr>
          <a:xfrm>
            <a:off x="3140766" y="81500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1" name="Прямоугольник 810"/>
          <p:cNvSpPr/>
          <p:nvPr/>
        </p:nvSpPr>
        <p:spPr>
          <a:xfrm>
            <a:off x="3558208" y="81500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2" name="Прямоугольник 811"/>
          <p:cNvSpPr/>
          <p:nvPr/>
        </p:nvSpPr>
        <p:spPr>
          <a:xfrm>
            <a:off x="3975650" y="81500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3" name="Прямоугольник 812"/>
          <p:cNvSpPr/>
          <p:nvPr/>
        </p:nvSpPr>
        <p:spPr>
          <a:xfrm>
            <a:off x="4393092" y="81500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4" name="Прямоугольник 813"/>
          <p:cNvSpPr/>
          <p:nvPr/>
        </p:nvSpPr>
        <p:spPr>
          <a:xfrm>
            <a:off x="4809917" y="81477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5" name="Прямоугольник 814"/>
          <p:cNvSpPr/>
          <p:nvPr/>
        </p:nvSpPr>
        <p:spPr>
          <a:xfrm>
            <a:off x="4810534" y="123245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6" name="Прямоугольник 815"/>
          <p:cNvSpPr/>
          <p:nvPr/>
        </p:nvSpPr>
        <p:spPr>
          <a:xfrm>
            <a:off x="5227359" y="123245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7" name="Прямоугольник 816"/>
          <p:cNvSpPr/>
          <p:nvPr/>
        </p:nvSpPr>
        <p:spPr>
          <a:xfrm>
            <a:off x="5644184" y="123245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8" name="Прямоугольник 827"/>
          <p:cNvSpPr/>
          <p:nvPr/>
        </p:nvSpPr>
        <p:spPr>
          <a:xfrm>
            <a:off x="2723324" y="123245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" name="Прямоугольник 828"/>
          <p:cNvSpPr/>
          <p:nvPr/>
        </p:nvSpPr>
        <p:spPr>
          <a:xfrm>
            <a:off x="3140766" y="123245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0" name="Прямоугольник 829"/>
          <p:cNvSpPr/>
          <p:nvPr/>
        </p:nvSpPr>
        <p:spPr>
          <a:xfrm>
            <a:off x="3556974" y="123245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1" name="Прямоугольник 830"/>
          <p:cNvSpPr/>
          <p:nvPr/>
        </p:nvSpPr>
        <p:spPr>
          <a:xfrm>
            <a:off x="3975033" y="123245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2" name="Прямоугольник 831"/>
          <p:cNvSpPr/>
          <p:nvPr/>
        </p:nvSpPr>
        <p:spPr>
          <a:xfrm>
            <a:off x="4393092" y="123245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3" name="Прямоугольник 832"/>
          <p:cNvSpPr/>
          <p:nvPr/>
        </p:nvSpPr>
        <p:spPr>
          <a:xfrm>
            <a:off x="3139532" y="164989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4" name="Прямоугольник 833"/>
          <p:cNvSpPr/>
          <p:nvPr/>
        </p:nvSpPr>
        <p:spPr>
          <a:xfrm>
            <a:off x="2732645" y="20673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5" name="Прямоугольник 834"/>
          <p:cNvSpPr/>
          <p:nvPr/>
        </p:nvSpPr>
        <p:spPr>
          <a:xfrm>
            <a:off x="4393092" y="206733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6" name="Прямоугольник 835"/>
          <p:cNvSpPr/>
          <p:nvPr/>
        </p:nvSpPr>
        <p:spPr>
          <a:xfrm>
            <a:off x="3138298" y="2067337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7" name="Прямоугольник 836"/>
          <p:cNvSpPr/>
          <p:nvPr/>
        </p:nvSpPr>
        <p:spPr>
          <a:xfrm>
            <a:off x="4809917" y="207230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8" name="Прямоугольник 837"/>
          <p:cNvSpPr/>
          <p:nvPr/>
        </p:nvSpPr>
        <p:spPr>
          <a:xfrm>
            <a:off x="3556357" y="20673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" name="Прямоугольник 838"/>
          <p:cNvSpPr/>
          <p:nvPr/>
        </p:nvSpPr>
        <p:spPr>
          <a:xfrm>
            <a:off x="3976263" y="207230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0" name="Прямоугольник 839"/>
          <p:cNvSpPr/>
          <p:nvPr/>
        </p:nvSpPr>
        <p:spPr>
          <a:xfrm>
            <a:off x="5227359" y="206733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1" name="Прямоугольник 840"/>
          <p:cNvSpPr/>
          <p:nvPr/>
        </p:nvSpPr>
        <p:spPr>
          <a:xfrm>
            <a:off x="2732645" y="248477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2" name="Прямоугольник 841"/>
          <p:cNvSpPr/>
          <p:nvPr/>
        </p:nvSpPr>
        <p:spPr>
          <a:xfrm>
            <a:off x="5643571" y="206733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3" name="Прямоугольник 842"/>
          <p:cNvSpPr/>
          <p:nvPr/>
        </p:nvSpPr>
        <p:spPr>
          <a:xfrm>
            <a:off x="3138298" y="248477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4" name="Прямоугольник 843"/>
          <p:cNvSpPr/>
          <p:nvPr/>
        </p:nvSpPr>
        <p:spPr>
          <a:xfrm>
            <a:off x="2312122" y="248477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5" name="Прямоугольник 844"/>
          <p:cNvSpPr/>
          <p:nvPr/>
        </p:nvSpPr>
        <p:spPr>
          <a:xfrm>
            <a:off x="3138915" y="2907183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9" name="Прямоугольник 848"/>
          <p:cNvSpPr/>
          <p:nvPr/>
        </p:nvSpPr>
        <p:spPr>
          <a:xfrm>
            <a:off x="3556357" y="248477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0" name="Прямоугольник 849"/>
          <p:cNvSpPr/>
          <p:nvPr/>
        </p:nvSpPr>
        <p:spPr>
          <a:xfrm>
            <a:off x="6059158" y="206733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1" name="Прямоугольник 850"/>
          <p:cNvSpPr/>
          <p:nvPr/>
        </p:nvSpPr>
        <p:spPr>
          <a:xfrm>
            <a:off x="1899053" y="289972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2" name="Прямоугольник 851"/>
          <p:cNvSpPr/>
          <p:nvPr/>
        </p:nvSpPr>
        <p:spPr>
          <a:xfrm>
            <a:off x="3556357" y="290718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3" name="Прямоугольник 852"/>
          <p:cNvSpPr/>
          <p:nvPr/>
        </p:nvSpPr>
        <p:spPr>
          <a:xfrm>
            <a:off x="3980039" y="289972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4" name="Прямоугольник 853"/>
          <p:cNvSpPr/>
          <p:nvPr/>
        </p:nvSpPr>
        <p:spPr>
          <a:xfrm>
            <a:off x="1484077" y="290718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5" name="Прямоугольник 854"/>
          <p:cNvSpPr/>
          <p:nvPr/>
        </p:nvSpPr>
        <p:spPr>
          <a:xfrm>
            <a:off x="1900266" y="248476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6" name="Прямоугольник 855"/>
          <p:cNvSpPr/>
          <p:nvPr/>
        </p:nvSpPr>
        <p:spPr>
          <a:xfrm>
            <a:off x="2315849" y="290718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7" name="Прямоугольник 856"/>
          <p:cNvSpPr/>
          <p:nvPr/>
        </p:nvSpPr>
        <p:spPr>
          <a:xfrm>
            <a:off x="4392475" y="290718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8" name="Прямоугольник 857"/>
          <p:cNvSpPr/>
          <p:nvPr/>
        </p:nvSpPr>
        <p:spPr>
          <a:xfrm>
            <a:off x="3138915" y="3324627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9" name="Прямоугольник 858"/>
          <p:cNvSpPr/>
          <p:nvPr/>
        </p:nvSpPr>
        <p:spPr>
          <a:xfrm>
            <a:off x="2732645" y="289972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" name="Прямоугольник 859"/>
          <p:cNvSpPr/>
          <p:nvPr/>
        </p:nvSpPr>
        <p:spPr>
          <a:xfrm>
            <a:off x="2720856" y="497944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1" name="Прямоугольник 860"/>
          <p:cNvSpPr/>
          <p:nvPr/>
        </p:nvSpPr>
        <p:spPr>
          <a:xfrm>
            <a:off x="3556357" y="374206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2" name="Прямоугольник 861"/>
          <p:cNvSpPr/>
          <p:nvPr/>
        </p:nvSpPr>
        <p:spPr>
          <a:xfrm>
            <a:off x="3138298" y="374205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3" name="Прямоугольник 862"/>
          <p:cNvSpPr/>
          <p:nvPr/>
        </p:nvSpPr>
        <p:spPr>
          <a:xfrm>
            <a:off x="3138298" y="4154537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4" name="Прямоугольник 863"/>
          <p:cNvSpPr/>
          <p:nvPr/>
        </p:nvSpPr>
        <p:spPr>
          <a:xfrm>
            <a:off x="3138298" y="457196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5" name="Прямоугольник 864"/>
          <p:cNvSpPr/>
          <p:nvPr/>
        </p:nvSpPr>
        <p:spPr>
          <a:xfrm>
            <a:off x="3138298" y="498443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6" name="Прямоугольник 865"/>
          <p:cNvSpPr/>
          <p:nvPr/>
        </p:nvSpPr>
        <p:spPr>
          <a:xfrm>
            <a:off x="4809917" y="289972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7" name="Прямоугольник 866"/>
          <p:cNvSpPr/>
          <p:nvPr/>
        </p:nvSpPr>
        <p:spPr>
          <a:xfrm>
            <a:off x="5227359" y="290718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8" name="Прямоугольник 867"/>
          <p:cNvSpPr/>
          <p:nvPr/>
        </p:nvSpPr>
        <p:spPr>
          <a:xfrm>
            <a:off x="5643571" y="290718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9" name="Прямоугольник 868"/>
          <p:cNvSpPr/>
          <p:nvPr/>
        </p:nvSpPr>
        <p:spPr>
          <a:xfrm>
            <a:off x="6059158" y="290718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0" name="Прямоугольник 869"/>
          <p:cNvSpPr/>
          <p:nvPr/>
        </p:nvSpPr>
        <p:spPr>
          <a:xfrm>
            <a:off x="3975033" y="373949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1" name="Прямоугольник 870"/>
          <p:cNvSpPr/>
          <p:nvPr/>
        </p:nvSpPr>
        <p:spPr>
          <a:xfrm>
            <a:off x="4397481" y="373949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2" name="Прямоугольник 871"/>
          <p:cNvSpPr/>
          <p:nvPr/>
        </p:nvSpPr>
        <p:spPr>
          <a:xfrm>
            <a:off x="2303414" y="497944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3" name="Прямоугольник 872"/>
          <p:cNvSpPr/>
          <p:nvPr/>
        </p:nvSpPr>
        <p:spPr>
          <a:xfrm>
            <a:off x="3559477" y="415693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6" name="Прямоугольник 875"/>
          <p:cNvSpPr/>
          <p:nvPr/>
        </p:nvSpPr>
        <p:spPr>
          <a:xfrm>
            <a:off x="4811768" y="373949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7" name="Прямоугольник 876"/>
          <p:cNvSpPr/>
          <p:nvPr/>
        </p:nvSpPr>
        <p:spPr>
          <a:xfrm>
            <a:off x="1480467" y="497925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8" name="Прямоугольник 877"/>
          <p:cNvSpPr/>
          <p:nvPr/>
        </p:nvSpPr>
        <p:spPr>
          <a:xfrm>
            <a:off x="3975033" y="415949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9" name="Прямоугольник 878"/>
          <p:cNvSpPr/>
          <p:nvPr/>
        </p:nvSpPr>
        <p:spPr>
          <a:xfrm>
            <a:off x="5227359" y="415717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0" name="Прямоугольник 879"/>
          <p:cNvSpPr/>
          <p:nvPr/>
        </p:nvSpPr>
        <p:spPr>
          <a:xfrm>
            <a:off x="4395595" y="415693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1" name="Прямоугольник 880"/>
          <p:cNvSpPr/>
          <p:nvPr/>
        </p:nvSpPr>
        <p:spPr>
          <a:xfrm>
            <a:off x="2312122" y="373701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4" name="Прямоугольник 883"/>
          <p:cNvSpPr/>
          <p:nvPr/>
        </p:nvSpPr>
        <p:spPr>
          <a:xfrm>
            <a:off x="1885972" y="497944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9" name="Прямоугольник 888"/>
          <p:cNvSpPr/>
          <p:nvPr/>
        </p:nvSpPr>
        <p:spPr>
          <a:xfrm>
            <a:off x="2313682" y="415693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1" name="Прямоугольник 890"/>
          <p:cNvSpPr/>
          <p:nvPr/>
        </p:nvSpPr>
        <p:spPr>
          <a:xfrm>
            <a:off x="4813346" y="41545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2" name="Прямоугольник 891"/>
          <p:cNvSpPr/>
          <p:nvPr/>
        </p:nvSpPr>
        <p:spPr>
          <a:xfrm>
            <a:off x="2723976" y="415944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5" name="Прямоугольник 894"/>
          <p:cNvSpPr/>
          <p:nvPr/>
        </p:nvSpPr>
        <p:spPr>
          <a:xfrm>
            <a:off x="2724593" y="373706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6" name="Прямоугольник 895"/>
          <p:cNvSpPr/>
          <p:nvPr/>
        </p:nvSpPr>
        <p:spPr>
          <a:xfrm>
            <a:off x="1894063" y="415692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5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135" y="412331"/>
            <a:ext cx="6453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</a:t>
            </a:r>
            <a:r>
              <a:rPr lang="ru-RU" altLang="ru-RU" sz="36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боярышник</a:t>
            </a:r>
            <a:endParaRPr lang="ru-RU" altLang="ru-RU" sz="3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5981" y="1058662"/>
            <a:ext cx="111715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Боярышник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род листопадных, редко полувечнозелёных высоких кустарников или небольших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деревьев. Высота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3–5 м, красновато-коричневые побеги и крепкие колючки длиной с иголку. Кора тёмно-серая, с трещинками, а у молодых ветвей гладкая.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Растёт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лесах на северо-востоке европейской части страны, в Западной и Восточной Сибири.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Цветёт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мае-июне на фоне тёмно-зелёных листьев красиво смотрятся щитки красно-белых цветков. </a:t>
            </a:r>
          </a:p>
          <a:p>
            <a:pPr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августе появляются кроваво-красные ягоды, похожие на маленькие яблочки. Они сладкие, чуть вязкие, без запаха. Созревают плоды в сентябре — октябре, привлекая своей яркой окраской птиц, которые и распространяют семена.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Боярышник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используют в качестве живой изгороди. В мае-июне из цветков и ягод готовят экстракты и настои, раньше сушёные ягоды перемалывали в муку и добавляли в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тесто.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930" y="4567315"/>
            <a:ext cx="1938696" cy="1005927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355" y="4193516"/>
            <a:ext cx="2876149" cy="1916234"/>
          </a:xfrm>
          <a:prstGeom prst="rect">
            <a:avLst/>
          </a:prstGeom>
          <a:ln w="12700">
            <a:solidFill>
              <a:srgbClr val="336600"/>
            </a:solidFill>
          </a:ln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954" y="4193516"/>
            <a:ext cx="2876149" cy="191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7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7215" y="412330"/>
            <a:ext cx="5888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</a:t>
            </a:r>
            <a:r>
              <a:rPr lang="ru-RU" altLang="ru-RU" sz="36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черешню</a:t>
            </a:r>
            <a:endParaRPr lang="ru-RU" dirty="0"/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86" y="3837199"/>
            <a:ext cx="3177208" cy="2118138"/>
          </a:xfrm>
          <a:prstGeom prst="rect">
            <a:avLst/>
          </a:prstGeom>
          <a:ln w="12700">
            <a:solidFill>
              <a:srgbClr val="336600"/>
            </a:solidFill>
          </a:ln>
        </p:spPr>
      </p:pic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057" y="3837198"/>
            <a:ext cx="3180388" cy="2118138"/>
          </a:xfrm>
          <a:prstGeom prst="rect">
            <a:avLst/>
          </a:prstGeom>
          <a:ln w="12700">
            <a:solidFill>
              <a:srgbClr val="33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227" y="4393303"/>
            <a:ext cx="1938696" cy="10059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4846" y="967004"/>
            <a:ext cx="108535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33333"/>
                </a:solidFill>
                <a:latin typeface="YS Text"/>
              </a:rPr>
              <a:t>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Черешня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древесное растение семейства Розовые.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Многолетнее растение,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 достигает 10–20 м.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молодом возрасте коричневого, красноватого или серебристого цвета, с полосами.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коротко заострённые, обратнояйцевидной, удлинённо-яйцевидной или эллиптической формы, пильчатые, слегка морщинистые.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 цвета, появляются на побегах незадолго до распускания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Плоды — настоящие костянки, с мясистым, сочным околоплодником, по форме овальные, шаровидные или сердцевидные, а по окраске от светло-жёлтых (почти белых) до тёмно-красных (почти чёрных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Черешня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растение умеренного климата южной Европы.  В диком состоянии произрастает в лиственных лесах и по опушкам.</a:t>
            </a:r>
            <a:endParaRPr lang="ru-RU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78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721" y="376828"/>
            <a:ext cx="2477489" cy="1860708"/>
          </a:xfrm>
          <a:prstGeom prst="rect">
            <a:avLst/>
          </a:prstGeom>
          <a:ln w="12700" cmpd="tri">
            <a:solidFill>
              <a:srgbClr val="336600"/>
            </a:solidFill>
          </a:ln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832" y="2454996"/>
            <a:ext cx="2477489" cy="1838677"/>
          </a:xfrm>
          <a:prstGeom prst="rect">
            <a:avLst/>
          </a:prstGeom>
          <a:ln w="12700" cmpd="thinThick">
            <a:solidFill>
              <a:schemeClr val="tx1"/>
            </a:solidFill>
          </a:ln>
        </p:spPr>
      </p:pic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943" y="4486943"/>
            <a:ext cx="2486378" cy="1864827"/>
          </a:xfrm>
          <a:prstGeom prst="rect">
            <a:avLst/>
          </a:prstGeom>
          <a:ln w="12700" cmpd="thinThick">
            <a:solidFill>
              <a:schemeClr val="tx1"/>
            </a:solidFill>
          </a:ln>
        </p:spPr>
      </p:pic>
      <p:sp>
        <p:nvSpPr>
          <p:cNvPr id="217" name="Прямоугольник 216"/>
          <p:cNvSpPr/>
          <p:nvPr/>
        </p:nvSpPr>
        <p:spPr>
          <a:xfrm>
            <a:off x="2935357" y="74518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352799" y="74518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9" name="Прямоугольник 218"/>
          <p:cNvSpPr/>
          <p:nvPr/>
        </p:nvSpPr>
        <p:spPr>
          <a:xfrm>
            <a:off x="3770241" y="74518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4187683" y="74518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Прямоугольник 220"/>
          <p:cNvSpPr/>
          <p:nvPr/>
        </p:nvSpPr>
        <p:spPr>
          <a:xfrm>
            <a:off x="4605125" y="74518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5022567" y="74518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Прямоугольник 223"/>
          <p:cNvSpPr/>
          <p:nvPr/>
        </p:nvSpPr>
        <p:spPr>
          <a:xfrm>
            <a:off x="2935357" y="199782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" name="Прямоугольник 225"/>
          <p:cNvSpPr/>
          <p:nvPr/>
        </p:nvSpPr>
        <p:spPr>
          <a:xfrm>
            <a:off x="2935357" y="116262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3352799" y="116262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3770241" y="116262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Прямоугольник 230"/>
          <p:cNvSpPr/>
          <p:nvPr/>
        </p:nvSpPr>
        <p:spPr>
          <a:xfrm>
            <a:off x="3352799" y="1580063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Прямоугольник 231"/>
          <p:cNvSpPr/>
          <p:nvPr/>
        </p:nvSpPr>
        <p:spPr>
          <a:xfrm>
            <a:off x="4187683" y="116262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4" name="Прямоугольник 233"/>
          <p:cNvSpPr/>
          <p:nvPr/>
        </p:nvSpPr>
        <p:spPr>
          <a:xfrm>
            <a:off x="3770241" y="199750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3352799" y="199750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Прямоугольник 237"/>
          <p:cNvSpPr/>
          <p:nvPr/>
        </p:nvSpPr>
        <p:spPr>
          <a:xfrm>
            <a:off x="4605125" y="116262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5022567" y="116262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4187683" y="199749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Прямоугольник 242"/>
          <p:cNvSpPr/>
          <p:nvPr/>
        </p:nvSpPr>
        <p:spPr>
          <a:xfrm>
            <a:off x="4605125" y="199749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5022567" y="199902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5440009" y="199749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5440009" y="116338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5857451" y="199825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5857451" y="116185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6274893" y="199672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3352799" y="2414936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3352799" y="283204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3352799" y="3239271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Прямоугольник 252"/>
          <p:cNvSpPr/>
          <p:nvPr/>
        </p:nvSpPr>
        <p:spPr>
          <a:xfrm>
            <a:off x="3352799" y="3646163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2935357" y="241427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2928728" y="364616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3770241" y="241427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2928728" y="283204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Прямоугольник 258"/>
          <p:cNvSpPr/>
          <p:nvPr/>
        </p:nvSpPr>
        <p:spPr>
          <a:xfrm>
            <a:off x="2097159" y="406307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2511286" y="283204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Прямоугольник 264"/>
          <p:cNvSpPr/>
          <p:nvPr/>
        </p:nvSpPr>
        <p:spPr>
          <a:xfrm>
            <a:off x="2093844" y="283204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2517915" y="406360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3770241" y="283170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8" name="Прямоугольник 267"/>
          <p:cNvSpPr/>
          <p:nvPr/>
        </p:nvSpPr>
        <p:spPr>
          <a:xfrm>
            <a:off x="3770241" y="364668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" name="Прямоугольник 269"/>
          <p:cNvSpPr/>
          <p:nvPr/>
        </p:nvSpPr>
        <p:spPr>
          <a:xfrm>
            <a:off x="4187683" y="283170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Прямоугольник 271"/>
          <p:cNvSpPr/>
          <p:nvPr/>
        </p:nvSpPr>
        <p:spPr>
          <a:xfrm>
            <a:off x="2935357" y="406950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3" name="Прямоугольник 272"/>
          <p:cNvSpPr/>
          <p:nvPr/>
        </p:nvSpPr>
        <p:spPr>
          <a:xfrm>
            <a:off x="2097159" y="241427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" name="Прямоугольник 274"/>
          <p:cNvSpPr/>
          <p:nvPr/>
        </p:nvSpPr>
        <p:spPr>
          <a:xfrm>
            <a:off x="3352799" y="406360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Прямоугольник 280"/>
          <p:cNvSpPr/>
          <p:nvPr/>
        </p:nvSpPr>
        <p:spPr>
          <a:xfrm>
            <a:off x="2511286" y="364616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Прямоугольник 282"/>
          <p:cNvSpPr/>
          <p:nvPr/>
        </p:nvSpPr>
        <p:spPr>
          <a:xfrm>
            <a:off x="2517915" y="241455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" name="Прямоугольник 284"/>
          <p:cNvSpPr/>
          <p:nvPr/>
        </p:nvSpPr>
        <p:spPr>
          <a:xfrm>
            <a:off x="3346170" y="448660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Прямоугольник 285"/>
          <p:cNvSpPr/>
          <p:nvPr/>
        </p:nvSpPr>
        <p:spPr>
          <a:xfrm>
            <a:off x="3346170" y="490405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Прямоугольник 292"/>
          <p:cNvSpPr/>
          <p:nvPr/>
        </p:nvSpPr>
        <p:spPr>
          <a:xfrm>
            <a:off x="2928728" y="490405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Прямоугольник 294"/>
          <p:cNvSpPr/>
          <p:nvPr/>
        </p:nvSpPr>
        <p:spPr>
          <a:xfrm>
            <a:off x="2511286" y="48974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Прямоугольник 295"/>
          <p:cNvSpPr/>
          <p:nvPr/>
        </p:nvSpPr>
        <p:spPr>
          <a:xfrm>
            <a:off x="2100473" y="490405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" name="Прямоугольник 296"/>
          <p:cNvSpPr/>
          <p:nvPr/>
        </p:nvSpPr>
        <p:spPr>
          <a:xfrm>
            <a:off x="1676402" y="283170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" name="Прямоугольник 297"/>
          <p:cNvSpPr/>
          <p:nvPr/>
        </p:nvSpPr>
        <p:spPr>
          <a:xfrm>
            <a:off x="4605125" y="283170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" name="Прямоугольник 300"/>
          <p:cNvSpPr/>
          <p:nvPr/>
        </p:nvSpPr>
        <p:spPr>
          <a:xfrm>
            <a:off x="3770241" y="406950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Прямоугольник 308"/>
          <p:cNvSpPr/>
          <p:nvPr/>
        </p:nvSpPr>
        <p:spPr>
          <a:xfrm>
            <a:off x="1683031" y="490405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4187683" y="364616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" name="Прямоугольник 312"/>
          <p:cNvSpPr/>
          <p:nvPr/>
        </p:nvSpPr>
        <p:spPr>
          <a:xfrm>
            <a:off x="4605125" y="365205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5022567" y="283170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6" name="Прямоугольник 315"/>
          <p:cNvSpPr/>
          <p:nvPr/>
        </p:nvSpPr>
        <p:spPr>
          <a:xfrm>
            <a:off x="5440009" y="283170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" name="Прямоугольник 316"/>
          <p:cNvSpPr/>
          <p:nvPr/>
        </p:nvSpPr>
        <p:spPr>
          <a:xfrm>
            <a:off x="5857451" y="283170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" name="Прямоугольник 317"/>
          <p:cNvSpPr/>
          <p:nvPr/>
        </p:nvSpPr>
        <p:spPr>
          <a:xfrm>
            <a:off x="6266962" y="283170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" name="Прямоугольник 318"/>
          <p:cNvSpPr/>
          <p:nvPr/>
        </p:nvSpPr>
        <p:spPr>
          <a:xfrm>
            <a:off x="5022567" y="365205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9" name="Прямоугольник 328"/>
          <p:cNvSpPr/>
          <p:nvPr/>
        </p:nvSpPr>
        <p:spPr>
          <a:xfrm>
            <a:off x="4187682" y="406950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1" name="Прямоугольник 330"/>
          <p:cNvSpPr/>
          <p:nvPr/>
        </p:nvSpPr>
        <p:spPr>
          <a:xfrm>
            <a:off x="4601810" y="406950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5019251" y="406950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5440009" y="406950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7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401" y="4256116"/>
            <a:ext cx="3833748" cy="1348609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246" y="1007227"/>
            <a:ext cx="3827877" cy="2155771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425197" y="3162998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6534" y="3162999"/>
            <a:ext cx="2129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ПОДОРОЖНИК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40" y="980441"/>
            <a:ext cx="1971190" cy="2182557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589" y="1007227"/>
            <a:ext cx="1971190" cy="2182556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620" y="4252880"/>
            <a:ext cx="3466405" cy="1351845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263580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1299" y="501783"/>
            <a:ext cx="51142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</a:t>
            </a:r>
            <a:r>
              <a:rPr lang="ru-RU" altLang="ru-RU" sz="36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орляк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261" y="1022294"/>
            <a:ext cx="110622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Орляк обыкновенный —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многолетний папоротник из семейства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многоножковых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высотой 50–100 см, с толстым длинным корневищем. Листья (вайи) кожистые, крупные, длиной до 100–200 см, в очертании овально-дельтовидные, треугольные, дважды- или трижды-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перисторассечённые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длинных толстых черешках.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Спороносит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июне-сентябре.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Орляк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съедобное и полезное растение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пищу употребляют отварные, жареные, сушёные и маринованные молодые вайи со специфическим запахом и грибным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вкусом. В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медицине отвары молодых побегов орляка применяют для лечения кашля и болей в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желудке. Однако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корневище орляка ядовито, поэтому применение его в лечебных целях возможно только после консультации с врачом.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039" y="4257879"/>
            <a:ext cx="1938696" cy="1005927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2" y="3697356"/>
            <a:ext cx="3633680" cy="2422453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4045" y="3693423"/>
            <a:ext cx="3633680" cy="242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6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431" y="4387261"/>
            <a:ext cx="1938696" cy="10059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49405" y="462026"/>
            <a:ext cx="63428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</a:t>
            </a:r>
            <a:r>
              <a:rPr lang="ru-RU" altLang="ru-RU" sz="36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3600" b="1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голокучник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1" y="3568321"/>
            <a:ext cx="3262823" cy="2447117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336" y="3568321"/>
            <a:ext cx="3262822" cy="24471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9418" y="1108357"/>
            <a:ext cx="107342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Голокучник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обыкновенный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многолетний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папоротник. Это растение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50 см высотой, с ползучим, сильно разрастающимся длинным разветвлённым корневищем. Одна особь может занимать значительную площадь. Вайи одиночные. Листья светло-зелёные, в очертании треугольные или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широкотреугольные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Распространён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 Европе, на Кавказе, в Средней Азии, Японии, Китае, Северной Америке. В России встречается в лесной полосе повсеместно. Растёт преимущественно в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тёмнохвойных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(еловых) и смешанных лесах, на небогатой и умеренно влажной почве, на скалах, каменистых склонах, осыпях.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Обладает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лечебными свойствами: противовоспалительным, антигельминтным, антисептическим,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болеутоляющим.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90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835" y="4615389"/>
            <a:ext cx="2595094" cy="1740098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473" y="2443139"/>
            <a:ext cx="2600456" cy="1796450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473" y="486682"/>
            <a:ext cx="2600456" cy="1768557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3054618" y="76025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72060" y="760254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889502" y="76025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06944" y="76025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24386" y="76025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33888" y="76025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50648" y="117769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99004" y="117769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468090" y="1177696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885532" y="117769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716446" y="117769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468090" y="1595138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468090" y="2012581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050648" y="201258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468090" y="2430023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464131" y="284746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464131" y="3264907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464131" y="368234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050648" y="243002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050648" y="284746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464131" y="409979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464131" y="4517234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464131" y="4934677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046689" y="493467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629247" y="493467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2211805" y="493467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809619" y="493467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3881562" y="409979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4295056" y="409979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701201" y="409979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5114695" y="409979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5532137" y="409979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3046678" y="409978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3885532" y="201257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4302974" y="201257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4724386" y="201257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5141828" y="201257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5559270" y="201257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5133888" y="117769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5559270" y="117769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5976712" y="117769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5976712" y="201257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6394154" y="201257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2629225" y="409978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2211778" y="409978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2633206" y="284745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2634553" y="243000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3052332" y="368231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3888864" y="284744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2217111" y="243000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2215132" y="284743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1801333" y="284743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4306944" y="284743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3890849" y="242998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4712498" y="284741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5126929" y="284741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5544371" y="284741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5958802" y="284741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3888864" y="368228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4295033" y="368221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4702583" y="368221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2634205" y="368221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5121407" y="368221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6374963" y="284741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1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7574" y="493140"/>
            <a:ext cx="5917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</a:t>
            </a:r>
            <a:r>
              <a:rPr lang="ru-RU" altLang="ru-RU" sz="3600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3600" b="1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улотрикс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6774" y="1139471"/>
            <a:ext cx="109529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Улотрикс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род многоклеточных зелёных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водорослей. Это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распространённое в мире растение, которое оказывает огромное влияние на образование ключевых экосистем. Он помогает другим видам водорослей распространяться.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Основная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обитания 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улотрикса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увлажнённые поверхности или водоёмы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основном он живёт в пресных водоёмах с быстрым течением, в частности в реках, но бывает, что находит обиталище даже на суше, в тех местах, куда достают брызги (например, около водопадов).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Внешне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улотрикс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представляет собой тину или ряску, которая располагается на разнообразных предметах под водой. 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774" y="4370410"/>
            <a:ext cx="1938696" cy="1005927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740" y="3738347"/>
            <a:ext cx="3026740" cy="2270055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18" y="3738347"/>
            <a:ext cx="3026740" cy="2235467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209816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876" y="4658634"/>
            <a:ext cx="1938696" cy="10059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84880" y="456892"/>
            <a:ext cx="7477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на хламидомонаду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890" y="4077301"/>
            <a:ext cx="3154404" cy="216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3839" y="1075381"/>
            <a:ext cx="109628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Хламидомонада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 подвижная зелёная водоросль грушевидной формы.  Размеры тела составляют 5–10 микрометров, что сопоставимо с размерами бактерий.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Распространены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хламидомонады по всему земному шару, особенно любят пресные стоячие водоёмы и влажную почву. Однако некоторые виды могут встречаться в солёной воде и даже снежном покрове.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переднем конце тела располагается два длинных жгутика, с помощью которых происходит передвижение в пространстве. Большую часть клетки занимает огромный чашеобразный хлоропласт — хроматофор. Внутри него находится хлорофилл и структуры, в которых протекают процессы фотосинтеза.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Значение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хламидомонад для природных экосистем в том, что они производят кислород для атмосферы и служат пищей для других микроорганизмов и мелких животных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155" y="3997788"/>
            <a:ext cx="3154404" cy="2142335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35726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0927" y="606286"/>
            <a:ext cx="2524536" cy="1759227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927" y="2628899"/>
            <a:ext cx="2524536" cy="1759227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7"/>
          <a:stretch/>
        </p:blipFill>
        <p:spPr>
          <a:xfrm>
            <a:off x="8420927" y="4651512"/>
            <a:ext cx="2551870" cy="1759227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853228" y="115780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0670" y="1157804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88112" y="115780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05554" y="115780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22996" y="115780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40438" y="115780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53228" y="157524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70670" y="157524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88112" y="157524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05554" y="157524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22996" y="157524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40438" y="157524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57880" y="157524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75322" y="157524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70670" y="199268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270670" y="241012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70670" y="282756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70670" y="324500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70670" y="366244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70670" y="4079876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53228" y="241012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88112" y="241012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105554" y="241011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22996" y="241011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940438" y="241011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357880" y="241011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775322" y="241011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853228" y="282755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435786" y="282755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018344" y="282755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853228" y="324497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435786" y="324494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18344" y="324492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600902" y="324492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688112" y="324492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688112" y="28274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105554" y="324474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522996" y="324456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940438" y="324439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359472" y="323851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775322" y="323851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192764" y="323851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192764" y="241011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270670" y="4497316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270670" y="4914747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270670" y="5332187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3688112" y="407986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4105554" y="407901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522996" y="407901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940438" y="407901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688112" y="449567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105554" y="449567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522996" y="449566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940438" y="449566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357880" y="449566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853228" y="407901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435786" y="4079017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270670" y="449566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2435786" y="407737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2853228" y="449523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435786" y="449523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2018344" y="449481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853228" y="533218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435786" y="533218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018344" y="533218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600902" y="533218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931" y="1036553"/>
            <a:ext cx="114001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Лиственница — род древесных растений семейства Сосновые, одна из наиболее распространённых пород хвойных деревьев в мире. Самое распространённое дерево в России. 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Лиственницу называют «солнечным деревом», потому что она любит солнечный свет и днём, благодаря ему, быстро растёт. </a:t>
            </a:r>
          </a:p>
          <a:p>
            <a:pPr lvl="0"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Живёт это дерево очень долго: по 300, 500 и даже 800 лет.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Лиственница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боится морозов и любит расти там, где холодный климат и снежные вьюги.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Ствол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лиственницы прямой, серого или коричневого цвета. </a:t>
            </a:r>
          </a:p>
          <a:p>
            <a:pPr lvl="0"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Весной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лиственницы из почек появляется светло-зелёная, мягкая хвоя. На ветке хвоинки расположены пучками, иногда поодиночке.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приходом осени иголочки у лиственницы желтеют и опадают.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Лиственница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единственное хвойное растение, которое каждый год сбрасывает на зиму все свои иголки. </a:t>
            </a:r>
          </a:p>
          <a:p>
            <a:pPr lvl="0"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Древесина лиственницы прочная, упругая, твёрдая, долговечная. Используется для подводных сооружений, в кораблестроении, в производстве мебели и как сырьё для целлюлозно-бумажного и гидролизного производства. 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89581" y="413628"/>
            <a:ext cx="6811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лиственницу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7676" y="4188137"/>
            <a:ext cx="3119230" cy="2087723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874" y="4188137"/>
            <a:ext cx="3119230" cy="2079487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042" y="4764601"/>
            <a:ext cx="1938696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625" y="4903923"/>
            <a:ext cx="1938696" cy="10059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03374" y="403688"/>
            <a:ext cx="4565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ель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892" y="4184402"/>
            <a:ext cx="2843796" cy="2054890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27" y="4184402"/>
            <a:ext cx="2843796" cy="2072416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26774" y="1004006"/>
            <a:ext cx="112610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Ель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обыкновенная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 вечнозелёное дерево семейства сосновых.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от 20 до 50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Крона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густая, конусообразная или пирамидальная, диаметром 6–8 м. Верхушка всегда заострённая, ветви мутовчатые, опущенные или распростёртые вертикально.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Ствол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ровный, достигает в диаметре до 1,2 м.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молодого растения буроватая и гладкая, позже приобретает коричневый или сероватый цвет и становится шероховатой, чешуйчатой.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Побеги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жёлтые или коричневые, гладкие или покрытые светлыми волосками.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Хвоя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насыщенно-зелёного цвета, жёсткая, короткая — 2–2,5 мм длиной, 1 мм в толщину, блестящая, сплюснуто-четырёхгранной формы. Срок жизни иголок — около 6–7 лет. </a:t>
            </a:r>
            <a:endParaRPr lang="ru-RU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Зрелые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шишки светло-бурого цвета, продолговатые, цилиндрической формы. В длину 10–15 см, 3–4 см в диаметре. Созревают в октябре, семена высыпаются зимой-весной.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Ель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обыкновенная тенелюбива, морозоустойчива. При благоприятных природных условиях продолжительность жизни — до 300–400 лет,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1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800" y="4502426"/>
            <a:ext cx="2866983" cy="1881974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864" y="2459935"/>
            <a:ext cx="2878919" cy="1884283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149" y="425257"/>
            <a:ext cx="2866982" cy="1876470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733963" y="101860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51405" y="101859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8847" y="101859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86289" y="101859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03731" y="101859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21173" y="101859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33963" y="143604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51405" y="1436041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68847" y="143604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86289" y="143604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03731" y="143603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21173" y="143603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38615" y="143603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56057" y="143603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51405" y="1853481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51405" y="227092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68847" y="227092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86289" y="227092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733963" y="227091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403731" y="227091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21173" y="227091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51405" y="268835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33963" y="268835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316521" y="268835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899079" y="268835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568847" y="268835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238615" y="227091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656057" y="227091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073499" y="227091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151405" y="3105791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733963" y="310579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316521" y="310579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899079" y="310579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481637" y="310579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568847" y="310579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86289" y="310577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403731" y="310577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821173" y="310577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238615" y="310577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656057" y="310577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073499" y="310577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151405" y="3523216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151405" y="3940648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568847" y="394064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986289" y="394064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403731" y="394064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821173" y="394064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733963" y="394064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316521" y="394064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151405" y="435807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151405" y="4775503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151405" y="519291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568847" y="435805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986289" y="435805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403731" y="435805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821173" y="435805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5238615" y="435805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2733963" y="435805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316521" y="435805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897037" y="435805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733963" y="519290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314479" y="519290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1894995" y="519286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481637" y="519286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2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0686" y="462026"/>
            <a:ext cx="6877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кукушкин лён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043" y="4559383"/>
            <a:ext cx="1938696" cy="10059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7261" y="971286"/>
            <a:ext cx="111119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Кукушкин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лён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обыкновенный —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широко распространённое многолетнее растение, произрастающее в местах с повышенной влажностью. Один из самых известных листостебельных зелёных мхов.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Имеет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стебельки, обычно возвышающиеся на 10–15 см, но иногда достигающие 40 см и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более. Стебель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может достигать в длину 30 см, содержит вытянутые мёртвые клетки, которые выполняют функцию проведения и накопления воды.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нижней части стебля имеются тонкие нитевидные выросты — ризоиды, выполняющие функцию поглощения воды и минеральных солей.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Мелкие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листочки не имеют жилок и состоят из нескольких слоёв фотосинтезирующих клеток.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Коробочки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появляющиеся на женских растениях, напоминают кукушку, сидящую на «шесте».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 встречается в северной и средней полосе, преимущественно в лесных районах. Растёт в сырых заболачиваемых таёжных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лесах,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мокрых лугах и болотах. 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955" y="4004938"/>
            <a:ext cx="2819757" cy="2114818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165" y="4005086"/>
            <a:ext cx="2819560" cy="2114670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20236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477" y="4149511"/>
            <a:ext cx="4088157" cy="1438103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404654" y="3135147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0451" y="3174922"/>
            <a:ext cx="2129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ПОДОРОЖНИК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10054" y="3150536"/>
            <a:ext cx="147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788" y="967979"/>
            <a:ext cx="2633871" cy="2182557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398" y="4149511"/>
            <a:ext cx="3662369" cy="14381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52" y="943593"/>
            <a:ext cx="1993565" cy="2206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320" y="967979"/>
            <a:ext cx="199356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7991" y="4933740"/>
            <a:ext cx="1938696" cy="10059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85930" y="4832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сфагнум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3339" y="1129533"/>
            <a:ext cx="1117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Сфагнум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 род мхов, обычный обитатель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болот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 этих растений образуется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торф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1–2 мм в год).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Это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растение с сильно ветвящимся стеблем, стебель и веточки покрыты светло-зелёными чешуйчатыми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листочками. Сфагнум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имеет корневой системы, растёт только вверх. В течение жизни нижняя часть отмирает, трансформируясь в торф.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Сфагнум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распространён в умеренной зоне Северного полушария. Наиболее видовое разнообразие в Южной Америке. В России произрастает 42 вида.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Сфагнум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 в строительном деле как изоляционный материал, в цветоводстве в качестве наполнителя при составлении земляных смесей, а также в качестве лекарственного сырья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Сфагнум способен впитывать влагу в 20–25 раз больше собственного веса.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Тело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мха содержит фенол, который является антисептиком, убивающим бактерии. 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098" y="4296008"/>
            <a:ext cx="2956991" cy="1935827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89" y="4265321"/>
            <a:ext cx="2956991" cy="1966514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24275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001" y="477078"/>
            <a:ext cx="2716371" cy="1808911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841" y="2544417"/>
            <a:ext cx="2716893" cy="1813270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841" y="4616115"/>
            <a:ext cx="2708531" cy="1807689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773724" y="117281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91166" y="1172811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08608" y="117281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26050" y="1172811"/>
            <a:ext cx="417442" cy="417444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43492" y="1172811"/>
            <a:ext cx="417442" cy="417444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934" y="1172810"/>
            <a:ext cx="417442" cy="417444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73724" y="159025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91166" y="1590254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08608" y="159025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26050" y="159025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43492" y="159025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60934" y="159025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78376" y="159025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95818" y="159025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91166" y="200769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91166" y="2425138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608608" y="242513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026050" y="242513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43492" y="24251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60934" y="24251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78376" y="24251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695818" y="242513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113260" y="242513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73724" y="242513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95818" y="242513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91166" y="2842573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608608" y="284257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773724" y="284256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356282" y="284256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38840" y="284256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191166" y="3260008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191166" y="367743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191166" y="409484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191166" y="4512273"/>
            <a:ext cx="417442" cy="41736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191166" y="4929664"/>
            <a:ext cx="417442" cy="41736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191166" y="5347028"/>
            <a:ext cx="417442" cy="41736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608608" y="325998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026050" y="325996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443492" y="325996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860934" y="325996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278376" y="325996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695818" y="325996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113260" y="325996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773724" y="325996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356282" y="325996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938840" y="325996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521398" y="325996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608608" y="409476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026050" y="409476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443492" y="409476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4860934" y="409476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608608" y="451217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4026050" y="451208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4443492" y="451208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860934" y="4511796"/>
            <a:ext cx="417442" cy="418014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278376" y="4511351"/>
            <a:ext cx="417442" cy="418014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2773724" y="534698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2773724" y="451135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2356282" y="534698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1938840" y="534698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1521398" y="534694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2356282" y="451123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938840" y="451123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2773724" y="409379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2356282" y="409373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3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557" y="4699444"/>
            <a:ext cx="1938696" cy="10059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28263" y="392453"/>
            <a:ext cx="51546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фукус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190" y="4144617"/>
            <a:ext cx="2820776" cy="2115583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7844" y="4015407"/>
            <a:ext cx="2820776" cy="2133225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06896" y="1038784"/>
            <a:ext cx="112013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Фукус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 род бурых водорослей. Представители встречаются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всему миру. Определяют облик каменистой литорали северных морей.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Использование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фукуса: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косметологии для проведения водорослевых обёртываний.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добавка к пище. Эти водоросли обеспечивают организм человека витаминами, аминокислотами, полиненасыщенными жирными кислотами.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медицине. Особую ценность представляет содержащийся в фукусе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фукоидан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проявляющий иммуномодулирующую, противовирусную и противоопухолевую активность.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Также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фукусовых водорослей разработаны биофильтры, способные эффективно и безопасно очищать морскую воду от нефтяных загрязнений.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8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018" y="4172343"/>
            <a:ext cx="1938696" cy="10059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42922" y="412331"/>
            <a:ext cx="6122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 </a:t>
            </a:r>
            <a:r>
              <a:rPr lang="ru-RU" altLang="ru-RU" sz="3600" b="1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саргассум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617" y="1058662"/>
            <a:ext cx="11022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Саргассум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 род морских бурых водорослей.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150 видов. Распространены в основном в тропических и субтропических морях. Э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оливково-коричневая морская водоросль, которую легко отличить от других своими маленькими сферическими поплавками — пузырями, за что её ещё называют «морской виноград».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Саргассумы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ризоидами прикрепляются ко дну. Будучи оторванными, образуют так называемые слоевища, которые свободно плавают и не размножаются. Распространены по берегам тёплых морей планеты. Слоевища образуют так называемые саргассовы моря («луга океана»), что затрудняет движение кораблей. Самым известным из таких морей является Саргассово море Атлантического океана.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93" y="3655492"/>
            <a:ext cx="3354456" cy="2236304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583" y="3620705"/>
            <a:ext cx="3354456" cy="2271091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35708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783" y="605009"/>
            <a:ext cx="2219366" cy="2709691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204" y="3517175"/>
            <a:ext cx="2219367" cy="2709691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8"/>
          <a:stretch/>
        </p:blipFill>
        <p:spPr>
          <a:xfrm>
            <a:off x="7023745" y="3517175"/>
            <a:ext cx="2269626" cy="2709691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2336407" y="97373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753849" y="97373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171291" y="97373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588733" y="97373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006175" y="97373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423617" y="97373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336407" y="139117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753849" y="139117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171291" y="139087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588733" y="139087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006175" y="139087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423617" y="139087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2753849" y="1808314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4841059" y="139087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5258501" y="139086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336407" y="222575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171291" y="222545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3588733" y="222393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006175" y="222393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4423617" y="222393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4841059" y="222392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5246968" y="222392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2753849" y="2641371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5664410" y="222392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2336407" y="264137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2336407" y="305698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2753849" y="3056983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3171291" y="305899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3582966" y="305698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1918965" y="305698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1501523" y="305698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084081" y="305698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1916082" y="264045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1498640" y="263953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3174174" y="264259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2756732" y="347412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3991758" y="305698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4409201" y="305698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2753849" y="388820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3174174" y="388820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3591616" y="388820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4009058" y="388820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Прямоугольник 140"/>
          <p:cNvSpPr/>
          <p:nvPr/>
        </p:nvSpPr>
        <p:spPr>
          <a:xfrm>
            <a:off x="4423617" y="388820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2756732" y="4305651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2334966" y="388589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2337849" y="430565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2753849" y="472308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Прямоугольник 153"/>
          <p:cNvSpPr/>
          <p:nvPr/>
        </p:nvSpPr>
        <p:spPr>
          <a:xfrm>
            <a:off x="3172920" y="430564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3589547" y="430564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Прямоугольник 155"/>
          <p:cNvSpPr/>
          <p:nvPr/>
        </p:nvSpPr>
        <p:spPr>
          <a:xfrm>
            <a:off x="4006175" y="430564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4423617" y="430564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2753849" y="514052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2337285" y="513455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1916082" y="513455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Прямоугольник 161"/>
          <p:cNvSpPr/>
          <p:nvPr/>
        </p:nvSpPr>
        <p:spPr>
          <a:xfrm>
            <a:off x="1498079" y="513455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1915521" y="388881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Прямоугольник 166"/>
          <p:cNvSpPr/>
          <p:nvPr/>
        </p:nvSpPr>
        <p:spPr>
          <a:xfrm>
            <a:off x="1915521" y="430625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Прямоугольник 168"/>
          <p:cNvSpPr/>
          <p:nvPr/>
        </p:nvSpPr>
        <p:spPr>
          <a:xfrm>
            <a:off x="1500082" y="429966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1078757" y="513455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Прямоугольник 170"/>
          <p:cNvSpPr/>
          <p:nvPr/>
        </p:nvSpPr>
        <p:spPr>
          <a:xfrm>
            <a:off x="2753849" y="2225605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4841059" y="430625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Прямоугольник 187"/>
          <p:cNvSpPr/>
          <p:nvPr/>
        </p:nvSpPr>
        <p:spPr>
          <a:xfrm>
            <a:off x="4829526" y="305332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>
            <a:off x="5246968" y="304967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Прямоугольник 190"/>
          <p:cNvSpPr/>
          <p:nvPr/>
        </p:nvSpPr>
        <p:spPr>
          <a:xfrm>
            <a:off x="5675943" y="304966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38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625" y="4903923"/>
            <a:ext cx="1938696" cy="10059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03374" y="403688"/>
            <a:ext cx="4565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ель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892" y="4184402"/>
            <a:ext cx="2843796" cy="2054890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027" y="4184402"/>
            <a:ext cx="2843796" cy="2072416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26774" y="1004006"/>
            <a:ext cx="112610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Ель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обыкновенная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 вечнозелёное дерево семейства сосновых.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от 20 до 50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Крона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густая, конусообразная или пирамидальная, диаметром 6–8 м. Верхушка всегда заострённая, ветви мутовчатые, опущенные или распростёртые вертикально.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Ствол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ровный, достигает в диаметре до 1,2 м.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молодого растения буроватая и гладкая, позже приобретает коричневый или сероватый цвет и становится шероховатой, чешуйчатой.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Побеги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жёлтые или коричневые, гладкие или покрытые светлыми волосками.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Хвоя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насыщенно-зелёного цвета, жёсткая, короткая — 2–2,5 мм длиной, 1 мм в толщину, блестящая, сплюснуто-четырёхгранной формы. Срок жизни иголок — около 6–7 лет. </a:t>
            </a:r>
            <a:endParaRPr lang="ru-RU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Зрелые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шишки светло-бурого цвета, продолговатые, цилиндрической формы. В длину 10–15 см, 3–4 см в диаметре. Созревают в октябре, семена высыпаются зимой-весной.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Ель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обыкновенная тенелюбива, морозоустойчива. При благоприятных природных условиях продолжительность жизни — до 300–400 лет,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5479" y="283122"/>
            <a:ext cx="7188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Ты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щёлкнул </a:t>
            </a:r>
            <a:r>
              <a:rPr lang="ru-RU" altLang="ru-RU" sz="3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на </a:t>
            </a:r>
            <a:r>
              <a:rPr lang="ru-RU" altLang="ru-RU" sz="3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Arial" panose="020B0604020202020204" pitchFamily="34" charset="0"/>
              </a:rPr>
              <a:t>можжевельник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0513" y="840001"/>
            <a:ext cx="111881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Можжевельник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 хвойное растение, родственник кипариса. Любит расти в сухих еловых и сосновых лесах. Растёт медленно, особенно в толщину. Ветви причудливо изогнуты, как будто завязаны в узлы. Поэтому и получил можжевельник своё имя — «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можжа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старорусском языке означает «узел».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Листья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 можжевельника видоизменённые, в виде иголок, которые называются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хвоинками. Ягоды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можжевельника — это на самом деле шишки, которые в зрелом состоянии становятся чёрными.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Можжевельник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долголетием, живёт до 200 лет, но некоторые экземпляры доживают и до 3000 лет.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Корни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ягоды можжевельника обладают лекарственными свойствами и служат исцелением при многих заболеваниях. Отвары из этого растения служат прекрасным средством в борьбе с простудными, вирусными и заболеваниями горла. </a:t>
            </a:r>
            <a:endParaRPr lang="ru-RU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982" y="4636889"/>
            <a:ext cx="1938696" cy="1005927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652" y="3867450"/>
            <a:ext cx="2862470" cy="2443898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461" y="3797876"/>
            <a:ext cx="2861720" cy="2443898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14369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7215" y="123214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54657" y="1232148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2099" y="123214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89541" y="123214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6983" y="123214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24425" y="123214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37215" y="164959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54657" y="164958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2099" y="164958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89541" y="164958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06983" y="164958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24425" y="164958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41867" y="164958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59309" y="164958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54657" y="206703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54657" y="2484471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72099" y="248446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89541" y="248446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06983" y="248446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24425" y="248446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41867" y="248446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759309" y="248446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37215" y="248446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341867" y="248446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76751" y="248446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254657" y="2901899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254657" y="3319333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672099" y="331931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837215" y="3319318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837215" y="290186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672099" y="290186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089541" y="331931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506983" y="331930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924425" y="331930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341867" y="331930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759309" y="331929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176751" y="331929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419773" y="331929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419773" y="290183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002331" y="290183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002331" y="3319274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584889" y="3319252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254657" y="3736737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254657" y="4154132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254657" y="4571536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672099" y="415413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089541" y="415413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506983" y="415413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924425" y="415413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672099" y="457148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089541" y="45714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506983" y="45714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924425" y="45714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341867" y="457143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837215" y="415399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837215" y="457143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419773" y="457121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254657" y="4988741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4254657" y="5405907"/>
            <a:ext cx="417442" cy="41744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837215" y="5405906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19773" y="540590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002331" y="5405659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584889" y="5405413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002331" y="4570527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837215" y="4152401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002331" y="4568935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419773" y="4149900"/>
            <a:ext cx="417442" cy="4174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69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739" y="3659108"/>
            <a:ext cx="2127688" cy="18655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6809" y="909934"/>
            <a:ext cx="781177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800" b="1" cap="none" spc="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Молодец!</a:t>
            </a:r>
            <a:endParaRPr lang="ru-RU" sz="13800" b="1" cap="none" spc="0" dirty="0">
              <a:ln w="66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418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4654" y="3135147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0451" y="3174922"/>
            <a:ext cx="2129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ПОДОРОЖНИК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10054" y="3150536"/>
            <a:ext cx="147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788" y="967979"/>
            <a:ext cx="2633871" cy="2182557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114" y="4094345"/>
            <a:ext cx="4157347" cy="1632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52" y="943593"/>
            <a:ext cx="1993565" cy="2206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320" y="967979"/>
            <a:ext cx="1993565" cy="22069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976" y="3765090"/>
            <a:ext cx="1993565" cy="220694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79680" y="6001811"/>
            <a:ext cx="1880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ПОДСОЛНУХ</a:t>
            </a:r>
          </a:p>
        </p:txBody>
      </p:sp>
    </p:spTree>
    <p:extLst>
      <p:ext uri="{BB962C8B-B14F-4D97-AF65-F5344CB8AC3E}">
        <p14:creationId xmlns:p14="http://schemas.microsoft.com/office/powerpoint/2010/main" val="87041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50136" y="3225521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6780" y="3162999"/>
            <a:ext cx="2129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ПОДОРОЖНИК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890" y="945946"/>
            <a:ext cx="1749704" cy="2182557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101" y="945946"/>
            <a:ext cx="2356041" cy="2182557"/>
          </a:xfrm>
          <a:prstGeom prst="rect">
            <a:avLst/>
          </a:prstGeom>
          <a:ln w="9525">
            <a:solidFill>
              <a:srgbClr val="336600"/>
            </a:solidFill>
            <a:prstDash val="solid"/>
          </a:ln>
        </p:spPr>
      </p:pic>
      <p:sp>
        <p:nvSpPr>
          <p:cNvPr id="12" name="Прямоугольник 11"/>
          <p:cNvSpPr/>
          <p:nvPr/>
        </p:nvSpPr>
        <p:spPr>
          <a:xfrm>
            <a:off x="8610054" y="3150536"/>
            <a:ext cx="147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827" y="980442"/>
            <a:ext cx="2681614" cy="2182557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009" y="3917798"/>
            <a:ext cx="2026919" cy="2026919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6009" y="5882195"/>
            <a:ext cx="1880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ПОДСОЛНУХ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306" y="3917798"/>
            <a:ext cx="2681614" cy="2011210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331084" y="5882195"/>
            <a:ext cx="1850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6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50136" y="3303707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6780" y="3335202"/>
            <a:ext cx="2129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ПОДОРОЖНИК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945" y="1150321"/>
            <a:ext cx="1749704" cy="2182557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229" y="1150320"/>
            <a:ext cx="2356041" cy="2182557"/>
          </a:xfrm>
          <a:prstGeom prst="rect">
            <a:avLst/>
          </a:prstGeom>
          <a:ln w="9525">
            <a:solidFill>
              <a:srgbClr val="336600"/>
            </a:solidFill>
            <a:prstDash val="solid"/>
          </a:ln>
        </p:spPr>
      </p:pic>
      <p:sp>
        <p:nvSpPr>
          <p:cNvPr id="12" name="Прямоугольник 11"/>
          <p:cNvSpPr/>
          <p:nvPr/>
        </p:nvSpPr>
        <p:spPr>
          <a:xfrm>
            <a:off x="8600115" y="3332879"/>
            <a:ext cx="16210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</a:t>
            </a:r>
            <a:endParaRPr lang="ru-RU" sz="2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850" y="1150322"/>
            <a:ext cx="2681614" cy="2182557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009" y="4072432"/>
            <a:ext cx="2026919" cy="2026919"/>
          </a:xfrm>
          <a:prstGeom prst="rect">
            <a:avLst/>
          </a:prstGeom>
          <a:ln>
            <a:solidFill>
              <a:srgbClr val="3366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6009" y="6099351"/>
            <a:ext cx="1880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ПОДСОЛНУХ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706" y="4088141"/>
            <a:ext cx="2681614" cy="2011210"/>
          </a:xfrm>
          <a:prstGeom prst="rect">
            <a:avLst/>
          </a:prstGeom>
          <a:ln w="9525">
            <a:solidFill>
              <a:srgbClr val="3366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342484" y="6099351"/>
            <a:ext cx="1850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19313" y="288545"/>
            <a:ext cx="36231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РАСТЕНИЯ</a:t>
            </a:r>
          </a:p>
        </p:txBody>
      </p:sp>
    </p:spTree>
    <p:extLst>
      <p:ext uri="{BB962C8B-B14F-4D97-AF65-F5344CB8AC3E}">
        <p14:creationId xmlns:p14="http://schemas.microsoft.com/office/powerpoint/2010/main" val="108550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72" y="656707"/>
            <a:ext cx="2362722" cy="1573008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9229" y="4736393"/>
            <a:ext cx="2371899" cy="1576073"/>
          </a:xfrm>
          <a:prstGeom prst="rect">
            <a:avLst/>
          </a:prstGeom>
          <a:noFill/>
          <a:ln>
            <a:solidFill>
              <a:srgbClr val="33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086" y="656707"/>
            <a:ext cx="2393371" cy="1595581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547" y="2725769"/>
            <a:ext cx="2391487" cy="1594325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9981" y="4716423"/>
            <a:ext cx="2463338" cy="1564654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38" y="4716423"/>
            <a:ext cx="2310938" cy="1596043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949" y="628291"/>
            <a:ext cx="2410574" cy="1601424"/>
          </a:xfrm>
          <a:prstGeom prst="rect">
            <a:avLst/>
          </a:prstGeom>
          <a:ln>
            <a:solidFill>
              <a:srgbClr val="3366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062" y="2725769"/>
            <a:ext cx="2310938" cy="1610264"/>
          </a:xfrm>
          <a:prstGeom prst="rect">
            <a:avLst/>
          </a:prstGeom>
          <a:ln>
            <a:solidFill>
              <a:srgbClr val="336600"/>
            </a:solidFill>
          </a:ln>
        </p:spPr>
      </p:pic>
    </p:spTree>
    <p:extLst>
      <p:ext uri="{BB962C8B-B14F-4D97-AF65-F5344CB8AC3E}">
        <p14:creationId xmlns:p14="http://schemas.microsoft.com/office/powerpoint/2010/main" val="626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1411</TotalTime>
  <Words>848</Words>
  <Application>Microsoft Office PowerPoint</Application>
  <PresentationFormat>Произвольный</PresentationFormat>
  <Paragraphs>626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Надежда Пронская</cp:lastModifiedBy>
  <cp:revision>186</cp:revision>
  <dcterms:created xsi:type="dcterms:W3CDTF">2024-12-20T14:35:58Z</dcterms:created>
  <dcterms:modified xsi:type="dcterms:W3CDTF">2024-12-23T08:16:01Z</dcterms:modified>
</cp:coreProperties>
</file>