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98" r:id="rId3"/>
    <p:sldId id="297" r:id="rId4"/>
    <p:sldId id="299" r:id="rId5"/>
    <p:sldId id="300" r:id="rId6"/>
    <p:sldId id="301" r:id="rId7"/>
  </p:sldIdLst>
  <p:sldSz cx="9144000" cy="6858000" type="screen4x3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056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0A13F3C7-812B-42ED-A8D8-3720BE474AA0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457200" y="83520"/>
            <a:ext cx="8228520" cy="1524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88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88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7B19B884-B489-4399-AE14-09BA9D1FA1C5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457200" y="83520"/>
            <a:ext cx="8228520" cy="1524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/>
          </p:nvPr>
        </p:nvSpPr>
        <p:spPr>
          <a:xfrm>
            <a:off x="4673880" y="1604520"/>
            <a:ext cx="4015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9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40" name="PlaceHolder 5"/>
          <p:cNvSpPr>
            <a:spLocks noGrp="1"/>
          </p:cNvSpPr>
          <p:nvPr>
            <p:ph/>
          </p:nvPr>
        </p:nvSpPr>
        <p:spPr>
          <a:xfrm>
            <a:off x="4673880" y="3682080"/>
            <a:ext cx="4015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67A26AAC-8B4B-4517-94F1-3331D075A1D6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457200" y="83520"/>
            <a:ext cx="8228520" cy="1524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4992" lnSpcReduction="10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4992" lnSpcReduction="10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4992" lnSpcReduction="10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4992" lnSpcReduction="10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46" name="PlaceHolder 6"/>
          <p:cNvSpPr>
            <a:spLocks noGrp="1"/>
          </p:cNvSpPr>
          <p:nvPr>
            <p:ph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4992" lnSpcReduction="10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47" name="PlaceHolder 7"/>
          <p:cNvSpPr>
            <a:spLocks noGrp="1"/>
          </p:cNvSpPr>
          <p:nvPr>
            <p:ph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4992" lnSpcReduction="10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2029DB72-8075-4A6F-90F4-3FDB49330055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83520"/>
            <a:ext cx="8228520" cy="1524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4FA5B8C3-D4FB-4DF6-892F-619577E2BA05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83520"/>
            <a:ext cx="8228520" cy="1524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BB1036DF-DBD8-4B0A-A266-4C97EA14DEA4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57200" y="83520"/>
            <a:ext cx="8228520" cy="1524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44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/>
          </p:nvPr>
        </p:nvSpPr>
        <p:spPr>
          <a:xfrm>
            <a:off x="4673880" y="1604520"/>
            <a:ext cx="401544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889D81B2-954A-4BC4-A296-413C92667E09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83520"/>
            <a:ext cx="8228520" cy="1524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E06756C9-2556-45CE-A5FC-A36F6EB8B8F0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subTitle"/>
          </p:nvPr>
        </p:nvSpPr>
        <p:spPr>
          <a:xfrm>
            <a:off x="457200" y="83880"/>
            <a:ext cx="8228520" cy="7065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A6939572-F9B2-4E3B-8613-27F8B61F2A46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57200" y="83520"/>
            <a:ext cx="8228520" cy="1524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4673880" y="1604520"/>
            <a:ext cx="401544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DC558988-E14C-433C-9074-B4FD632CC2E5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457200" y="83520"/>
            <a:ext cx="8228520" cy="1524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44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/>
          </p:nvPr>
        </p:nvSpPr>
        <p:spPr>
          <a:xfrm>
            <a:off x="4673880" y="1604520"/>
            <a:ext cx="4015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28" name="PlaceHolder 4"/>
          <p:cNvSpPr>
            <a:spLocks noGrp="1"/>
          </p:cNvSpPr>
          <p:nvPr>
            <p:ph/>
          </p:nvPr>
        </p:nvSpPr>
        <p:spPr>
          <a:xfrm>
            <a:off x="4673880" y="3682080"/>
            <a:ext cx="4015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2BC37DE1-2A60-444D-956B-F453C799E250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83520"/>
            <a:ext cx="8228520" cy="1524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4673880" y="1604520"/>
            <a:ext cx="4015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88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B850D85A-9923-4484-A9AB-DAD4B2C87473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3"/>
          <p:cNvSpPr/>
          <p:nvPr/>
        </p:nvSpPr>
        <p:spPr>
          <a:xfrm>
            <a:off x="228600" y="228600"/>
            <a:ext cx="8694360" cy="2467440"/>
          </a:xfrm>
          <a:prstGeom prst="roundRect">
            <a:avLst>
              <a:gd name="adj" fmla="val 3362"/>
            </a:avLst>
          </a:prstGeom>
          <a:gradFill rotWithShape="0">
            <a:gsLst>
              <a:gs pos="0">
                <a:srgbClr val="0293E0"/>
              </a:gs>
              <a:gs pos="90000">
                <a:srgbClr val="83D3FE"/>
              </a:gs>
            </a:gsLst>
            <a:lin ang="54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US" sz="1800" b="0" strike="noStrike" spc="-1">
              <a:solidFill>
                <a:schemeClr val="lt1"/>
              </a:solidFill>
              <a:latin typeface="Candara"/>
            </a:endParaRPr>
          </a:p>
        </p:txBody>
      </p:sp>
      <p:grpSp>
        <p:nvGrpSpPr>
          <p:cNvPr id="13" name="Group 15"/>
          <p:cNvGrpSpPr/>
          <p:nvPr/>
        </p:nvGrpSpPr>
        <p:grpSpPr>
          <a:xfrm>
            <a:off x="211680" y="1679400"/>
            <a:ext cx="8722080" cy="1328400"/>
            <a:chOff x="211680" y="1679400"/>
            <a:chExt cx="8722080" cy="1328400"/>
          </a:xfrm>
        </p:grpSpPr>
        <p:sp>
          <p:nvSpPr>
            <p:cNvPr id="2" name="Freeform 14"/>
            <p:cNvSpPr/>
            <p:nvPr/>
          </p:nvSpPr>
          <p:spPr>
            <a:xfrm>
              <a:off x="6047280" y="1824480"/>
              <a:ext cx="2874960" cy="712440"/>
            </a:xfrm>
            <a:custGeom>
              <a:avLst/>
              <a:gdLst>
                <a:gd name="textAreaLeft" fmla="*/ 0 w 2874960"/>
                <a:gd name="textAreaRight" fmla="*/ 2876400 w 2874960"/>
                <a:gd name="textAreaTop" fmla="*/ 0 h 712440"/>
                <a:gd name="textAreaBottom" fmla="*/ 713880 h 712440"/>
              </a:gdLst>
              <a:ahLst/>
              <a:cxnLst/>
              <a:rect l="textAreaLeft" t="textAreaTop" r="textAreaRight" b="textAreaBottom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numCol="1" spcCol="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 spc="-1">
                <a:solidFill>
                  <a:schemeClr val="dk1"/>
                </a:solidFill>
                <a:latin typeface="Candara"/>
              </a:endParaRPr>
            </a:p>
          </p:txBody>
        </p:sp>
        <p:sp>
          <p:nvSpPr>
            <p:cNvPr id="3" name="Freeform 18"/>
            <p:cNvSpPr/>
            <p:nvPr/>
          </p:nvSpPr>
          <p:spPr>
            <a:xfrm>
              <a:off x="2619360" y="1696320"/>
              <a:ext cx="5542920" cy="848520"/>
            </a:xfrm>
            <a:custGeom>
              <a:avLst/>
              <a:gdLst>
                <a:gd name="textAreaLeft" fmla="*/ 0 w 5542920"/>
                <a:gd name="textAreaRight" fmla="*/ 5544360 w 5542920"/>
                <a:gd name="textAreaTop" fmla="*/ 0 h 848520"/>
                <a:gd name="textAreaBottom" fmla="*/ 849960 h 848520"/>
              </a:gdLst>
              <a:ahLst/>
              <a:cxnLst/>
              <a:rect l="textAreaLeft" t="textAreaTop" r="textAreaRight" b="textAreaBottom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numCol="1" spcCol="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 spc="-1">
                <a:solidFill>
                  <a:schemeClr val="dk1"/>
                </a:solidFill>
                <a:latin typeface="Candara"/>
              </a:endParaRPr>
            </a:p>
          </p:txBody>
        </p:sp>
        <p:sp>
          <p:nvSpPr>
            <p:cNvPr id="4" name="Freeform 22"/>
            <p:cNvSpPr/>
            <p:nvPr/>
          </p:nvSpPr>
          <p:spPr>
            <a:xfrm>
              <a:off x="2828880" y="1708560"/>
              <a:ext cx="5466600" cy="772920"/>
            </a:xfrm>
            <a:custGeom>
              <a:avLst/>
              <a:gdLst>
                <a:gd name="textAreaLeft" fmla="*/ 0 w 5466600"/>
                <a:gd name="textAreaRight" fmla="*/ 5468040 w 5466600"/>
                <a:gd name="textAreaTop" fmla="*/ 0 h 772920"/>
                <a:gd name="textAreaBottom" fmla="*/ 774360 h 772920"/>
              </a:gdLst>
              <a:ahLst/>
              <a:cxnLst/>
              <a:rect l="textAreaLeft" t="textAreaTop" r="textAreaRight" b="textAreaBottom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numCol="1" spcCol="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 spc="-1">
                <a:solidFill>
                  <a:schemeClr val="dk1"/>
                </a:solidFill>
                <a:latin typeface="Candara"/>
              </a:endParaRPr>
            </a:p>
          </p:txBody>
        </p:sp>
        <p:sp>
          <p:nvSpPr>
            <p:cNvPr id="5" name="Freeform 26"/>
            <p:cNvSpPr/>
            <p:nvPr/>
          </p:nvSpPr>
          <p:spPr>
            <a:xfrm>
              <a:off x="5609520" y="1694880"/>
              <a:ext cx="3306600" cy="650160"/>
            </a:xfrm>
            <a:custGeom>
              <a:avLst/>
              <a:gdLst>
                <a:gd name="textAreaLeft" fmla="*/ 0 w 3306600"/>
                <a:gd name="textAreaRight" fmla="*/ 3308040 w 3306600"/>
                <a:gd name="textAreaTop" fmla="*/ 0 h 650160"/>
                <a:gd name="textAreaBottom" fmla="*/ 651600 h 650160"/>
              </a:gdLst>
              <a:ahLst/>
              <a:cxnLst/>
              <a:rect l="textAreaLeft" t="textAreaTop" r="textAreaRight" b="textAreaBottom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numCol="1" spcCol="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 spc="-1">
                <a:solidFill>
                  <a:schemeClr val="dk1"/>
                </a:solidFill>
                <a:latin typeface="Candara"/>
              </a:endParaRPr>
            </a:p>
          </p:txBody>
        </p:sp>
        <p:sp useBgFill="1">
          <p:nvSpPr>
            <p:cNvPr id="6" name="Freeform 10"/>
            <p:cNvSpPr/>
            <p:nvPr/>
          </p:nvSpPr>
          <p:spPr>
            <a:xfrm>
              <a:off x="211680" y="1679400"/>
              <a:ext cx="8722080" cy="1328400"/>
            </a:xfrm>
            <a:custGeom>
              <a:avLst/>
              <a:gdLst>
                <a:gd name="textAreaLeft" fmla="*/ 0 w 8722080"/>
                <a:gd name="textAreaRight" fmla="*/ 8723520 w 8722080"/>
                <a:gd name="textAreaTop" fmla="*/ 0 h 1328400"/>
                <a:gd name="textAreaBottom" fmla="*/ 1329840 h 1328400"/>
              </a:gdLst>
              <a:ahLst/>
              <a:cxnLst/>
              <a:rect l="textAreaLeft" t="textAreaTop" r="textAreaRight" b="textAreaBottom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numCol="1" spcCol="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 spc="-1">
                <a:solidFill>
                  <a:schemeClr val="dk1"/>
                </a:solidFill>
                <a:latin typeface="Candara"/>
              </a:endParaRPr>
            </a:p>
          </p:txBody>
        </p:sp>
      </p:grpSp>
      <p:sp>
        <p:nvSpPr>
          <p:cNvPr id="7" name="PlaceHolder 1"/>
          <p:cNvSpPr>
            <a:spLocks noGrp="1"/>
          </p:cNvSpPr>
          <p:nvPr>
            <p:ph type="ftr" idx="1"/>
          </p:nvPr>
        </p:nvSpPr>
        <p:spPr>
          <a:xfrm>
            <a:off x="193680" y="6250320"/>
            <a:ext cx="3785400" cy="3636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empora LGC Uni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empora LGC Uni"/>
              </a:rPr>
              <a:t>&lt;нижний колонтитул&gt;</a:t>
            </a:r>
          </a:p>
        </p:txBody>
      </p:sp>
      <p:sp>
        <p:nvSpPr>
          <p:cNvPr id="8" name="PlaceHolder 2"/>
          <p:cNvSpPr>
            <a:spLocks noGrp="1"/>
          </p:cNvSpPr>
          <p:nvPr>
            <p:ph type="sldNum" idx="2"/>
          </p:nvPr>
        </p:nvSpPr>
        <p:spPr>
          <a:xfrm>
            <a:off x="3990960" y="6250320"/>
            <a:ext cx="1160280" cy="3636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ru-RU" sz="1000" b="0" strike="noStrike" spc="-1">
                <a:solidFill>
                  <a:schemeClr val="dk2"/>
                </a:solidFill>
                <a:latin typeface="Candara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fld id="{776ADE51-AE99-432F-A306-F6B45F09FDC0}" type="slidenum">
              <a:rPr lang="ru-RU" sz="1000" b="0" strike="noStrike" spc="-1">
                <a:solidFill>
                  <a:schemeClr val="dk2"/>
                </a:solidFill>
                <a:latin typeface="Candara"/>
              </a:rPr>
              <a:t>‹#›</a:t>
            </a:fld>
            <a:endParaRPr lang="ru-RU" sz="1000" b="0" strike="noStrike" spc="-1">
              <a:solidFill>
                <a:srgbClr val="000000"/>
              </a:solidFill>
              <a:latin typeface="Tempora LGC Uni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dt" idx="3"/>
          </p:nvPr>
        </p:nvSpPr>
        <p:spPr>
          <a:xfrm>
            <a:off x="5163840" y="6250320"/>
            <a:ext cx="3785400" cy="3636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empora LGC Uni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empora LGC Uni"/>
              </a:rPr>
              <a:t>&lt;дата/время&gt;</a:t>
            </a:r>
          </a:p>
        </p:txBody>
      </p:sp>
      <p:sp>
        <p:nvSpPr>
          <p:cNvPr id="10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ru-RU" sz="4400" b="0" strike="noStrike" spc="-1">
                <a:solidFill>
                  <a:srgbClr val="000000"/>
                </a:solidFill>
                <a:latin typeface="Open Sans"/>
              </a:rPr>
              <a:t>Для правки текста заглавия щёлкните мышью</a:t>
            </a:r>
          </a:p>
        </p:txBody>
      </p:sp>
      <p:sp>
        <p:nvSpPr>
          <p:cNvPr id="11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solidFill>
                  <a:srgbClr val="000000"/>
                </a:solidFill>
                <a:latin typeface="Open Sans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solidFill>
                  <a:srgbClr val="000000"/>
                </a:solidFill>
                <a:latin typeface="Open Sans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solidFill>
                  <a:srgbClr val="000000"/>
                </a:solidFill>
                <a:latin typeface="Open Sans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latin typeface="Open Sans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Open Sans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Open Sans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Open Sans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457200" y="338400"/>
            <a:ext cx="8228160" cy="1368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rmAutofit fontScale="90000"/>
          </a:bodyPr>
          <a:lstStyle/>
          <a:p>
            <a:pPr indent="0" algn="ctr">
              <a:buNone/>
            </a:pPr>
            <a:endParaRPr lang="ru-RU" sz="18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/>
          </p:nvPr>
        </p:nvSpPr>
        <p:spPr>
          <a:xfrm>
            <a:off x="179512" y="260648"/>
            <a:ext cx="8964488" cy="5864056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rmAutofit/>
          </a:bodyPr>
          <a:lstStyle/>
          <a:p>
            <a:pPr indent="0" algn="ctr" defTabSz="914400">
              <a:lnSpc>
                <a:spcPct val="200000"/>
              </a:lnSpc>
              <a:spcBef>
                <a:spcPts val="961"/>
              </a:spcBef>
              <a:buNone/>
              <a:tabLst>
                <a:tab pos="0" algn="l"/>
              </a:tabLst>
            </a:pPr>
            <a:r>
              <a:rPr lang="en-US" sz="5400" b="1" strike="noStrike" spc="-1" dirty="0" smtClean="0">
                <a:solidFill>
                  <a:schemeClr val="bg1"/>
                </a:solidFill>
                <a:latin typeface="Andalus" panose="02020603050405020304" pitchFamily="18" charset="-78"/>
                <a:ea typeface="MS Mincho" panose="02020609040205080304" pitchFamily="49" charset="-128"/>
                <a:cs typeface="Andalus" panose="02020603050405020304" pitchFamily="18" charset="-78"/>
              </a:rPr>
              <a:t>English for Journalists.</a:t>
            </a:r>
          </a:p>
          <a:p>
            <a:pPr indent="0" algn="ctr" defTabSz="914400">
              <a:lnSpc>
                <a:spcPct val="200000"/>
              </a:lnSpc>
              <a:spcBef>
                <a:spcPts val="961"/>
              </a:spcBef>
              <a:buNone/>
              <a:tabLst>
                <a:tab pos="0" algn="l"/>
              </a:tabLst>
            </a:pPr>
            <a:endParaRPr lang="ru-RU" sz="5400" b="1" strike="noStrike" spc="-1" dirty="0">
              <a:solidFill>
                <a:schemeClr val="tx2">
                  <a:lumMod val="75000"/>
                </a:schemeClr>
              </a:solidFill>
              <a:latin typeface="MS Mincho" panose="02020609040205080304" pitchFamily="49" charset="-128"/>
              <a:ea typeface="MS Mincho" panose="02020609040205080304" pitchFamily="49" charset="-128"/>
              <a:cs typeface="Andalus" panose="02020603050405020304" pitchFamily="18" charset="-78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  <a14:imgEffect>
                      <a14:brightnessContrast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427" y="2241316"/>
            <a:ext cx="8676115" cy="42840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sz="2000" i="1" dirty="0" smtClean="0">
                <a:solidFill>
                  <a:schemeClr val="bg1"/>
                </a:solidFill>
              </a:rPr>
              <a:t/>
            </a:r>
            <a:br>
              <a:rPr lang="en-US" sz="2000" i="1" dirty="0" smtClean="0">
                <a:solidFill>
                  <a:schemeClr val="bg1"/>
                </a:solidFill>
              </a:rPr>
            </a:br>
            <a:r>
              <a:rPr lang="en-US" sz="2000" i="1" dirty="0" smtClean="0">
                <a:solidFill>
                  <a:schemeClr val="bg1"/>
                </a:solidFill>
              </a:rPr>
              <a:t>"Journalism largely consists of saying 'Lord Jones is Dead' to people </a:t>
            </a:r>
            <a:br>
              <a:rPr lang="en-US" sz="2000" i="1" dirty="0" smtClean="0">
                <a:solidFill>
                  <a:schemeClr val="bg1"/>
                </a:solidFill>
              </a:rPr>
            </a:br>
            <a:r>
              <a:rPr lang="en-US" sz="2000" i="1" dirty="0" smtClean="0">
                <a:solidFill>
                  <a:schemeClr val="bg1"/>
                </a:solidFill>
              </a:rPr>
              <a:t>who never knew that Lord Jones was alive."</a:t>
            </a:r>
            <a:br>
              <a:rPr lang="en-US" sz="2000" i="1" dirty="0" smtClean="0">
                <a:solidFill>
                  <a:schemeClr val="bg1"/>
                </a:solidFill>
              </a:rPr>
            </a:br>
            <a:r>
              <a:rPr lang="en-US" sz="2000" i="1" dirty="0" smtClean="0">
                <a:solidFill>
                  <a:schemeClr val="bg1"/>
                </a:solidFill>
              </a:rPr>
              <a:t>                     - Gilbert K. Chesterton</a:t>
            </a:r>
            <a:r>
              <a:rPr lang="en-US" dirty="0" smtClean="0"/>
              <a:t/>
            </a:r>
            <a:br>
              <a:rPr lang="en-US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/>
          </p:nvPr>
        </p:nvSpPr>
        <p:spPr>
          <a:xfrm>
            <a:off x="457200" y="1484784"/>
            <a:ext cx="8228880" cy="4896544"/>
          </a:xfrm>
        </p:spPr>
        <p:txBody>
          <a:bodyPr/>
          <a:lstStyle/>
          <a:p>
            <a:r>
              <a:rPr lang="en-US" sz="3200" dirty="0" smtClean="0">
                <a:solidFill>
                  <a:srgbClr val="00206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Let’s discuss the following questions:</a:t>
            </a:r>
          </a:p>
          <a:p>
            <a:endParaRPr lang="en-US" sz="3200" dirty="0" smtClean="0">
              <a:solidFill>
                <a:srgbClr val="00206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00206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What is the job of a journalist? 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00206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How do reporters investigate stories? 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00206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How do journalists use social media to gather and report news? </a:t>
            </a:r>
          </a:p>
          <a:p>
            <a:endParaRPr lang="ru-RU" sz="3200" dirty="0">
              <a:solidFill>
                <a:srgbClr val="0070C0"/>
              </a:solidFill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1091447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83520"/>
            <a:ext cx="8228520" cy="1113232"/>
          </a:xfrm>
        </p:spPr>
        <p:txBody>
          <a:bodyPr/>
          <a:lstStyle/>
          <a:p>
            <a:r>
              <a:rPr lang="en-US" sz="2800" b="1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en-US" sz="2800" b="1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   </a:t>
            </a:r>
            <a:r>
              <a:rPr lang="en-US" sz="2800" b="1" dirty="0" smtClean="0">
                <a:solidFill>
                  <a:srgbClr val="002060"/>
                </a:solidFill>
                <a:latin typeface="Aharoni" panose="02010803020104030203" pitchFamily="2" charset="-79"/>
                <a:ea typeface="MS Mincho" panose="02020609040205080304" pitchFamily="49" charset="-128"/>
                <a:cs typeface="Aharoni" panose="02010803020104030203" pitchFamily="2" charset="-79"/>
              </a:rPr>
              <a:t>Fill </a:t>
            </a:r>
            <a:r>
              <a:rPr lang="en-US" sz="2800" b="1" dirty="0" smtClean="0">
                <a:solidFill>
                  <a:srgbClr val="002060"/>
                </a:solidFill>
                <a:latin typeface="Aharoni" panose="02010803020104030203" pitchFamily="2" charset="-79"/>
                <a:ea typeface="MS Mincho" panose="02020609040205080304" pitchFamily="49" charset="-128"/>
                <a:cs typeface="Aharoni" panose="02010803020104030203" pitchFamily="2" charset="-79"/>
              </a:rPr>
              <a:t>in:</a:t>
            </a:r>
            <a:endParaRPr lang="ru-RU" sz="2800" b="1" dirty="0">
              <a:solidFill>
                <a:srgbClr val="002060"/>
              </a:solidFill>
              <a:latin typeface="MS Mincho" panose="02020609040205080304" pitchFamily="49" charset="-128"/>
              <a:ea typeface="MS Mincho" panose="02020609040205080304" pitchFamily="49" charset="-128"/>
              <a:cs typeface="Aharoni" panose="02010803020104030203" pitchFamily="2" charset="-79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051918"/>
            <a:ext cx="7200800" cy="53566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757807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/>
          </p:nvPr>
        </p:nvSpPr>
        <p:spPr>
          <a:xfrm>
            <a:off x="467544" y="980728"/>
            <a:ext cx="8218536" cy="5328592"/>
          </a:xfrm>
        </p:spPr>
        <p:txBody>
          <a:bodyPr/>
          <a:lstStyle/>
          <a:p>
            <a:r>
              <a:rPr lang="en-US" sz="3200" b="1" dirty="0" smtClean="0">
                <a:solidFill>
                  <a:srgbClr val="002060"/>
                </a:solidFill>
              </a:rPr>
              <a:t>Print Media: </a:t>
            </a:r>
            <a:r>
              <a:rPr lang="en-US" sz="3200" dirty="0" smtClean="0">
                <a:solidFill>
                  <a:srgbClr val="002060"/>
                </a:solidFill>
              </a:rPr>
              <a:t>Newspapers, Banners, Billboards, Brochures, Flyers, Magazines; </a:t>
            </a:r>
          </a:p>
          <a:p>
            <a:endParaRPr lang="en-US" sz="3200" dirty="0" smtClean="0">
              <a:solidFill>
                <a:srgbClr val="002060"/>
              </a:solidFill>
            </a:endParaRPr>
          </a:p>
          <a:p>
            <a:r>
              <a:rPr lang="en-US" sz="3200" b="1" dirty="0" smtClean="0">
                <a:solidFill>
                  <a:srgbClr val="002060"/>
                </a:solidFill>
              </a:rPr>
              <a:t>Broadcast Media: </a:t>
            </a:r>
            <a:r>
              <a:rPr lang="en-US" sz="3200" dirty="0" smtClean="0">
                <a:solidFill>
                  <a:srgbClr val="002060"/>
                </a:solidFill>
              </a:rPr>
              <a:t>Television , Radio;</a:t>
            </a:r>
          </a:p>
          <a:p>
            <a:endParaRPr lang="en-US" sz="3200" dirty="0" smtClean="0">
              <a:solidFill>
                <a:srgbClr val="002060"/>
              </a:solidFill>
            </a:endParaRPr>
          </a:p>
          <a:p>
            <a:r>
              <a:rPr lang="en-US" sz="3200" b="1" dirty="0" smtClean="0">
                <a:solidFill>
                  <a:srgbClr val="002060"/>
                </a:solidFill>
              </a:rPr>
              <a:t>Internet (Online) Media: </a:t>
            </a:r>
            <a:r>
              <a:rPr lang="en-US" sz="3200" dirty="0" smtClean="0">
                <a:solidFill>
                  <a:srgbClr val="002060"/>
                </a:solidFill>
              </a:rPr>
              <a:t>Social networks or websites (</a:t>
            </a:r>
            <a:r>
              <a:rPr lang="en-US" sz="3200" dirty="0" err="1" smtClean="0">
                <a:solidFill>
                  <a:srgbClr val="002060"/>
                </a:solidFill>
              </a:rPr>
              <a:t>Vkontakte</a:t>
            </a:r>
            <a:r>
              <a:rPr lang="en-US" sz="3200" dirty="0" smtClean="0">
                <a:solidFill>
                  <a:srgbClr val="002060"/>
                </a:solidFill>
              </a:rPr>
              <a:t>, Telegram, </a:t>
            </a:r>
            <a:r>
              <a:rPr lang="en-US" sz="3200" dirty="0" err="1" smtClean="0">
                <a:solidFill>
                  <a:srgbClr val="002060"/>
                </a:solidFill>
              </a:rPr>
              <a:t>Dzen</a:t>
            </a:r>
            <a:r>
              <a:rPr lang="en-US" sz="3200" dirty="0" smtClean="0">
                <a:solidFill>
                  <a:srgbClr val="002060"/>
                </a:solidFill>
              </a:rPr>
              <a:t>, </a:t>
            </a:r>
            <a:r>
              <a:rPr lang="en-US" sz="3200" dirty="0" err="1" smtClean="0">
                <a:solidFill>
                  <a:srgbClr val="002060"/>
                </a:solidFill>
              </a:rPr>
              <a:t>Odnoklassniki</a:t>
            </a:r>
            <a:r>
              <a:rPr lang="en-US" sz="3200" dirty="0" smtClean="0">
                <a:solidFill>
                  <a:srgbClr val="002060"/>
                </a:solidFill>
              </a:rPr>
              <a:t>  (OK.ru), RUTUBE, Yappy, </a:t>
            </a:r>
            <a:r>
              <a:rPr lang="en-US" sz="3200" dirty="0" err="1" smtClean="0">
                <a:solidFill>
                  <a:srgbClr val="002060"/>
                </a:solidFill>
              </a:rPr>
              <a:t>etc</a:t>
            </a:r>
            <a:r>
              <a:rPr lang="en-US" sz="3200" dirty="0" smtClean="0">
                <a:solidFill>
                  <a:srgbClr val="002060"/>
                </a:solidFill>
              </a:rPr>
              <a:t>), Online forums, Podcasts, AI content (Artificial Intelligence tools like </a:t>
            </a:r>
            <a:r>
              <a:rPr lang="en-US" sz="3200" dirty="0" err="1" smtClean="0">
                <a:solidFill>
                  <a:srgbClr val="002060"/>
                </a:solidFill>
              </a:rPr>
              <a:t>ChatGPT</a:t>
            </a:r>
            <a:r>
              <a:rPr lang="en-US" sz="3200" dirty="0" smtClean="0">
                <a:solidFill>
                  <a:srgbClr val="002060"/>
                </a:solidFill>
              </a:rPr>
              <a:t>).</a:t>
            </a:r>
          </a:p>
          <a:p>
            <a:endParaRPr lang="ru-RU" sz="3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89914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/>
          </p:nvPr>
        </p:nvSpPr>
        <p:spPr>
          <a:xfrm>
            <a:off x="457200" y="260648"/>
            <a:ext cx="8228880" cy="6336704"/>
          </a:xfrm>
        </p:spPr>
        <p:txBody>
          <a:bodyPr/>
          <a:lstStyle/>
          <a:p>
            <a:endParaRPr lang="en-US" sz="2400" dirty="0" smtClean="0">
              <a:solidFill>
                <a:srgbClr val="002060"/>
              </a:solidFill>
            </a:endParaRPr>
          </a:p>
          <a:p>
            <a:r>
              <a:rPr lang="en-US" sz="2400" b="1" dirty="0" smtClean="0">
                <a:solidFill>
                  <a:srgbClr val="002060"/>
                </a:solidFill>
              </a:rPr>
              <a:t>Now imagine you are journalists. You want to interview someone for a school magazine. Work in pairs. Prepare your questions and interview each other.</a:t>
            </a:r>
          </a:p>
          <a:p>
            <a:endParaRPr lang="en-US" sz="2400" b="1" dirty="0" smtClean="0">
              <a:solidFill>
                <a:srgbClr val="002060"/>
              </a:solidFill>
            </a:endParaRPr>
          </a:p>
          <a:p>
            <a:r>
              <a:rPr lang="en-US" sz="2400" b="1" dirty="0" smtClean="0">
                <a:solidFill>
                  <a:srgbClr val="002060"/>
                </a:solidFill>
              </a:rPr>
              <a:t>Examples of questions:</a:t>
            </a:r>
          </a:p>
          <a:p>
            <a:r>
              <a:rPr lang="en-US" sz="2400" b="1" i="1" dirty="0" smtClean="0">
                <a:solidFill>
                  <a:srgbClr val="002060"/>
                </a:solidFill>
              </a:rPr>
              <a:t>You</a:t>
            </a:r>
          </a:p>
          <a:p>
            <a:r>
              <a:rPr lang="en-US" sz="2400" i="1" dirty="0" smtClean="0">
                <a:solidFill>
                  <a:srgbClr val="002060"/>
                </a:solidFill>
              </a:rPr>
              <a:t>What’s your name?</a:t>
            </a:r>
          </a:p>
          <a:p>
            <a:r>
              <a:rPr lang="en-US" sz="2400" i="1" dirty="0" smtClean="0">
                <a:solidFill>
                  <a:srgbClr val="002060"/>
                </a:solidFill>
              </a:rPr>
              <a:t>How old are you?</a:t>
            </a:r>
          </a:p>
          <a:p>
            <a:r>
              <a:rPr lang="en-US" sz="2400" i="1" dirty="0" smtClean="0">
                <a:solidFill>
                  <a:srgbClr val="002060"/>
                </a:solidFill>
              </a:rPr>
              <a:t>Do you go to school?</a:t>
            </a:r>
          </a:p>
          <a:p>
            <a:r>
              <a:rPr lang="en-US" sz="2400" i="1" dirty="0" smtClean="0">
                <a:solidFill>
                  <a:srgbClr val="002060"/>
                </a:solidFill>
              </a:rPr>
              <a:t>How long have you been_____________? </a:t>
            </a:r>
          </a:p>
          <a:p>
            <a:r>
              <a:rPr lang="en-US" sz="2400" b="1" i="1" dirty="0" smtClean="0">
                <a:solidFill>
                  <a:srgbClr val="002060"/>
                </a:solidFill>
              </a:rPr>
              <a:t>Family</a:t>
            </a:r>
          </a:p>
          <a:p>
            <a:r>
              <a:rPr lang="en-US" sz="2400" i="1" dirty="0" smtClean="0">
                <a:solidFill>
                  <a:srgbClr val="002060"/>
                </a:solidFill>
              </a:rPr>
              <a:t>Is your family big or small?</a:t>
            </a:r>
          </a:p>
          <a:p>
            <a:r>
              <a:rPr lang="en-US" sz="2400" i="1" dirty="0" smtClean="0">
                <a:solidFill>
                  <a:srgbClr val="002060"/>
                </a:solidFill>
              </a:rPr>
              <a:t>Do you have any sisters or brothers? </a:t>
            </a:r>
          </a:p>
          <a:p>
            <a:r>
              <a:rPr lang="en-US" sz="2400" b="1" i="1" dirty="0" smtClean="0">
                <a:solidFill>
                  <a:srgbClr val="002060"/>
                </a:solidFill>
              </a:rPr>
              <a:t>Home</a:t>
            </a:r>
          </a:p>
          <a:p>
            <a:r>
              <a:rPr lang="en-US" sz="2400" i="1" dirty="0" smtClean="0">
                <a:solidFill>
                  <a:srgbClr val="002060"/>
                </a:solidFill>
              </a:rPr>
              <a:t>Where do you live?</a:t>
            </a:r>
          </a:p>
          <a:p>
            <a:r>
              <a:rPr lang="en-US" sz="2400" i="1" dirty="0" smtClean="0">
                <a:solidFill>
                  <a:srgbClr val="002060"/>
                </a:solidFill>
              </a:rPr>
              <a:t>How long have you lived in______?</a:t>
            </a:r>
          </a:p>
          <a:p>
            <a:r>
              <a:rPr lang="en-US" sz="2400" i="1" dirty="0" smtClean="0">
                <a:solidFill>
                  <a:srgbClr val="002060"/>
                </a:solidFill>
              </a:rPr>
              <a:t>What is your hobby?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683213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100" name="Picture 4" descr="H:\Lessons on classes\1\Journalism МЭШ\презентация 3\111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76" r="4451"/>
          <a:stretch/>
        </p:blipFill>
        <p:spPr bwMode="auto">
          <a:xfrm>
            <a:off x="179512" y="692696"/>
            <a:ext cx="8831304" cy="5472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776500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rgbClr val="000000"/>
      </a:dk1>
      <a:lt1>
        <a:srgbClr val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</a:majorFont>
      <a:minorFont>
        <a:latin typeface="Candara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</a:schemeClr>
            </a:gs>
            <a:gs pos="100000">
              <a:schemeClr val="phClr">
                <a:tint val="90000"/>
                <a:lumMod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  <a:tileRect/>
        </a:gradFill>
      </a:fillStyleLst>
      <a:lnStyleLst>
        <a:ln w="9525" cap="flat" cmpd="sng" algn="ctr">
          <a:prstDash val="solid"/>
        </a:ln>
        <a:ln w="15875" cap="flat" cmpd="sng" algn="ctr">
          <a:prstDash val="solid"/>
        </a:ln>
        <a:ln w="254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40000">
              <a:schemeClr val="phClr">
                <a:tint val="94000"/>
                <a:shade val="94000"/>
                <a:lumMod val="114000"/>
              </a:schemeClr>
            </a:gs>
            <a:gs pos="74000">
              <a:schemeClr val="phClr">
                <a:tint val="94000"/>
                <a:shade val="94000"/>
                <a:lumMod val="100000"/>
              </a:schemeClr>
            </a:gs>
            <a:gs pos="100000">
              <a:schemeClr val="phClr">
                <a:tint val="98000"/>
                <a:shade val="100000"/>
                <a:lumMod val="74000"/>
              </a:schemeClr>
            </a:gs>
          </a:gsLst>
          <a:path path="circle">
            <a:fillToRect l="20000" t="-40000" r="20000" b="140000"/>
          </a:path>
          <a:tileRect/>
        </a:gradFill>
        <a:blipFill rotWithShape="1">
          <a:blip xmlns:r="http://schemas.openxmlformats.org/officeDocument/2006/relationships" r:embed="rId1"/>
          <a:srcRect/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340</TotalTime>
  <Words>191</Words>
  <Application>Microsoft Office PowerPoint</Application>
  <PresentationFormat>Экран (4:3)</PresentationFormat>
  <Paragraphs>29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Волна</vt:lpstr>
      <vt:lpstr>Презентация PowerPoint</vt:lpstr>
      <vt:lpstr> "Journalism largely consists of saying 'Lord Jones is Dead' to people  who never knew that Lord Jones was alive."                      - Gilbert K. Chesterton </vt:lpstr>
      <vt:lpstr>    Fill in: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Пользователь</dc:creator>
  <dc:description/>
  <cp:lastModifiedBy>Пользователь</cp:lastModifiedBy>
  <cp:revision>42</cp:revision>
  <dcterms:created xsi:type="dcterms:W3CDTF">2023-09-11T17:39:15Z</dcterms:created>
  <dcterms:modified xsi:type="dcterms:W3CDTF">2024-12-22T14:44:09Z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Экран (4:3)</vt:lpwstr>
  </property>
  <property fmtid="{D5CDD505-2E9C-101B-9397-08002B2CF9AE}" pid="3" name="Slides">
    <vt:i4>26</vt:i4>
  </property>
</Properties>
</file>