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Impact" panose="020B0806030902050204" pitchFamily="34" charset="0"/>
      <p:regular r:id="rId34"/>
    </p:embeddedFont>
    <p:embeddedFont>
      <p:font typeface="Oswald" panose="020B0604020202020204" charset="-52"/>
      <p:regular r:id="rId35"/>
      <p:bold r:id="rId36"/>
    </p:embeddedFont>
    <p:embeddedFont>
      <p:font typeface="Source Code Pro" panose="020B0604020202020204" charset="0"/>
      <p:regular r:id="rId37"/>
      <p:bold r:id="rId38"/>
      <p:italic r:id="rId39"/>
      <p:boldItalic r:id="rId40"/>
    </p:embeddedFont>
    <p:embeddedFont>
      <p:font typeface="Lobster" panose="020B0604020202020204" charset="-52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16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4968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80d1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80d1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f3b2a57b6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f3b2a57b6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ddac00ff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ddac00ff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f3b2a57b6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f3b2a57b6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6f80d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6f80d1f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6f80d1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6f80d1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ddac00ff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1ddac00ff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6f80d1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6f80d1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3b2a57b6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3b2a57b6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6f80d1f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6f80d1f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6f80d1f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6f80d1f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a578e4e5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a578e4e5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f3b2a57b6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f3b2a57b6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3b2a57b6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f3b2a57b6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3b2a57b6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f3b2a57b6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1f40e996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1f40e996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f40e9962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1f40e9962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3b2a57b6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f3b2a57b6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3b2a57b6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f3b2a57b6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c6f80d1f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c6f80d1f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3b2a57b6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3b2a57b6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d4b1f563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d4b1f563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6f80d1f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6f80d1f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ddac00ffc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ddac00ffc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3b2a57b6e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f3b2a57b6e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ddac00ffc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ddac00ffc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ddac00ff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ddac00ff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39875" y="-702425"/>
            <a:ext cx="8353800" cy="34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«Современные технологии в процессе преподавания химии»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820250"/>
            <a:ext cx="7689300" cy="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 smtClean="0"/>
              <a:t> </a:t>
            </a:r>
            <a:r>
              <a:rPr lang="ru" sz="2600" dirty="0"/>
              <a:t>Гавриленко С.Н., </a:t>
            </a:r>
            <a:r>
              <a:rPr lang="ru" sz="2600" dirty="0" smtClean="0"/>
              <a:t>2024</a:t>
            </a:r>
            <a:endParaRPr sz="32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52400"/>
            <a:ext cx="4106448" cy="31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675" y="152400"/>
            <a:ext cx="4072474" cy="31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8275" y="2571750"/>
            <a:ext cx="3301709" cy="251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247650" y="3524250"/>
            <a:ext cx="2467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Source Code Pro"/>
                <a:ea typeface="Source Code Pro"/>
                <a:cs typeface="Source Code Pro"/>
                <a:sym typeface="Source Code Pro"/>
              </a:rPr>
              <a:t>Одаренные студенты активно привлекаются к помощи в проведении занятий, проверке и пояснению заданий  у менее подготовленных.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184050" y="162525"/>
            <a:ext cx="4136100" cy="45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9177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7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1400" b="1">
                <a:latin typeface="Comic Sans MS"/>
                <a:ea typeface="Comic Sans MS"/>
                <a:cs typeface="Comic Sans MS"/>
                <a:sym typeface="Comic Sans MS"/>
              </a:rPr>
              <a:t>Технология проектного обучения-</a:t>
            </a:r>
            <a:endParaRPr sz="1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одна из интегральных технологий</a:t>
            </a:r>
            <a:r>
              <a:rPr lang="ru" sz="1400" b="1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-85725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Этот метод более четко оформился в США к 1919 году. Исходный лозунг основателей системы проектного обучения – «Все из жизни, все для жизни». </a:t>
            </a:r>
            <a:endParaRPr sz="1200" b="1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1200" b="1">
                <a:latin typeface="Comic Sans MS"/>
                <a:ea typeface="Comic Sans MS"/>
                <a:cs typeface="Comic Sans MS"/>
                <a:sym typeface="Comic Sans MS"/>
              </a:rPr>
              <a:t>Цель проектного обучения</a:t>
            </a:r>
            <a:r>
              <a:rPr lang="ru" sz="12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состоит в том, чтобы создать условия, при которых учащиеся: самостоятельно и охотно приобретают недостающие знания из разных источников для решения познавательных и практических задач; приобретают коммуникативные умения, работая в различных группах; развивают у себя исследовательские умения (умения выявления проблем, сбора информации, наблюдения, проведения эксперимента, анализа, построения гипотез, обобщения); развивают системное мышление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889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050" y="710675"/>
            <a:ext cx="5013175" cy="3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2254835"/>
            <a:ext cx="4819576" cy="288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9200" y="62047"/>
            <a:ext cx="5024799" cy="297902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66675" y="695325"/>
            <a:ext cx="3829200" cy="6156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Индивидуальный проект “Определение показателей качества хлеба”</a:t>
            </a:r>
            <a:endParaRPr b="1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5476875" y="3476625"/>
            <a:ext cx="3276600" cy="14775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Выполнили:</a:t>
            </a:r>
            <a:endParaRPr b="1" dirty="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Каверина А., Вайс Р</a:t>
            </a:r>
            <a:r>
              <a:rPr lang="ru" b="1" dirty="0" smtClean="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b="1" dirty="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Участники проекта “Моя страна-моя Россия” в номинации “Научное будущее моей страны”.</a:t>
            </a:r>
            <a:endParaRPr b="1" dirty="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" name="Google Shape;195;p25"/>
          <p:cNvCxnSpPr/>
          <p:nvPr/>
        </p:nvCxnSpPr>
        <p:spPr>
          <a:xfrm>
            <a:off x="2533788" y="2275157"/>
            <a:ext cx="34089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25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25"/>
          <p:cNvSpPr txBox="1">
            <a:spLocks noGrp="1"/>
          </p:cNvSpPr>
          <p:nvPr>
            <p:ph type="body" idx="4294967295"/>
          </p:nvPr>
        </p:nvSpPr>
        <p:spPr>
          <a:xfrm>
            <a:off x="5615850" y="3724275"/>
            <a:ext cx="3080400" cy="5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9500"/>
            <a:ext cx="4548000" cy="349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000" y="0"/>
            <a:ext cx="4596000" cy="311364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162450" y="285750"/>
            <a:ext cx="3891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Индивидуальный проект</a:t>
            </a:r>
            <a:endParaRPr sz="2100" b="1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dk1"/>
                </a:solidFill>
              </a:rPr>
              <a:t>“Сравнение эффективности методов очистки воды”</a:t>
            </a:r>
            <a:endParaRPr sz="2100" b="1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4941300" y="3113650"/>
            <a:ext cx="4088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Выполнили:</a:t>
            </a:r>
            <a:endParaRPr b="1" dirty="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Матвейкина И.,Труфанова М. </a:t>
            </a:r>
            <a:endParaRPr b="1" dirty="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II место в НПК “Молодежь XXI в: проблемы, перспективы”.</a:t>
            </a:r>
            <a:endParaRPr b="1" dirty="0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314325" y="133350"/>
            <a:ext cx="3087300" cy="638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latin typeface="Comic Sans MS"/>
                <a:ea typeface="Comic Sans MS"/>
                <a:cs typeface="Comic Sans MS"/>
                <a:sym typeface="Comic Sans MS"/>
              </a:rPr>
              <a:t>Исследовательские методы.</a:t>
            </a:r>
            <a:endParaRPr sz="2700"/>
          </a:p>
        </p:txBody>
      </p:sp>
      <p:sp>
        <p:nvSpPr>
          <p:cNvPr id="207" name="Google Shape;207;p26"/>
          <p:cNvSpPr txBox="1">
            <a:spLocks noGrp="1"/>
          </p:cNvSpPr>
          <p:nvPr>
            <p:ph type="body" idx="1"/>
          </p:nvPr>
        </p:nvSpPr>
        <p:spPr>
          <a:xfrm>
            <a:off x="213100" y="1979700"/>
            <a:ext cx="3188400" cy="28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889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Учебно-исследовательская деятельность учащихся – это такая форма организации учебно- воспитательной работы, которая связана с решением учащимися творческой, исследовательской задачи с заранее неизвестным результатом. Использую при проблемном обучении и в химическом эксперименте. Предполагает</a:t>
            </a:r>
            <a:r>
              <a:rPr lang="ru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88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44600" lvl="0" indent="-406400" algn="l" rtl="0">
              <a:lnSpc>
                <a:spcPct val="1509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8" name="Google Shape;208;p26" descr="Открытый ноутбук Chromebo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975" y="697325"/>
            <a:ext cx="5591976" cy="33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 descr="Дизайн-макет приложения на экране компьютера"/>
          <p:cNvPicPr preferRelativeResize="0"/>
          <p:nvPr/>
        </p:nvPicPr>
        <p:blipFill rotWithShape="1">
          <a:blip r:embed="rId4">
            <a:alphaModFix/>
          </a:blip>
          <a:srcRect b="24800"/>
          <a:stretch/>
        </p:blipFill>
        <p:spPr>
          <a:xfrm>
            <a:off x="4131700" y="978250"/>
            <a:ext cx="4142049" cy="233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 descr="Дизайн-макет приложения на экране смартфона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9175" y="1858795"/>
            <a:ext cx="1514675" cy="269275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466725" y="674400"/>
            <a:ext cx="33195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4000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“Если человек в школе не научится творить,то и </a:t>
            </a:r>
            <a:r>
              <a:rPr lang="ru" sz="1300" b="1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в жизни </a:t>
            </a:r>
            <a:r>
              <a:rPr lang="ru" sz="13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будет подражать и копировать”.</a:t>
            </a:r>
            <a:endParaRPr sz="13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Л.Н.Толстой</a:t>
            </a:r>
            <a:endParaRPr sz="11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1356" y="18354"/>
            <a:ext cx="4688879" cy="404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3" name="Google Shape;21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78663" y="1812100"/>
            <a:ext cx="1495700" cy="25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 descr="Черный смартфон в вертикальной ориентации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88601" y="1585375"/>
            <a:ext cx="1675825" cy="3291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>
            <a:spLocks noGrp="1"/>
          </p:cNvSpPr>
          <p:nvPr>
            <p:ph type="title" idx="4294967295"/>
          </p:nvPr>
        </p:nvSpPr>
        <p:spPr>
          <a:xfrm>
            <a:off x="186725" y="254200"/>
            <a:ext cx="3638100" cy="732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Этапы:</a:t>
            </a:r>
            <a:endParaRPr/>
          </a:p>
        </p:txBody>
      </p:sp>
      <p:sp>
        <p:nvSpPr>
          <p:cNvPr id="220" name="Google Shape;220;p27"/>
          <p:cNvSpPr/>
          <p:nvPr/>
        </p:nvSpPr>
        <p:spPr>
          <a:xfrm>
            <a:off x="463900" y="2150550"/>
            <a:ext cx="533400" cy="37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7"/>
          <p:cNvSpPr/>
          <p:nvPr/>
        </p:nvSpPr>
        <p:spPr>
          <a:xfrm>
            <a:off x="463900" y="2502500"/>
            <a:ext cx="533400" cy="152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7"/>
          <p:cNvSpPr/>
          <p:nvPr/>
        </p:nvSpPr>
        <p:spPr>
          <a:xfrm>
            <a:off x="6740475" y="2046150"/>
            <a:ext cx="588000" cy="30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1841075" y="2384850"/>
            <a:ext cx="588000" cy="1621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7"/>
          <p:cNvSpPr/>
          <p:nvPr/>
        </p:nvSpPr>
        <p:spPr>
          <a:xfrm>
            <a:off x="3050163" y="1999198"/>
            <a:ext cx="639000" cy="4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3050150" y="2384850"/>
            <a:ext cx="639000" cy="163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>
            <a:off x="4310100" y="2013756"/>
            <a:ext cx="689700" cy="37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>
            <a:off x="4310238" y="2367750"/>
            <a:ext cx="689400" cy="1638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7"/>
          <p:cNvSpPr/>
          <p:nvPr/>
        </p:nvSpPr>
        <p:spPr>
          <a:xfrm>
            <a:off x="5417600" y="2384850"/>
            <a:ext cx="689700" cy="16386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7"/>
          <p:cNvSpPr/>
          <p:nvPr/>
        </p:nvSpPr>
        <p:spPr>
          <a:xfrm>
            <a:off x="5417588" y="2013756"/>
            <a:ext cx="689700" cy="37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7"/>
          <p:cNvSpPr/>
          <p:nvPr/>
        </p:nvSpPr>
        <p:spPr>
          <a:xfrm>
            <a:off x="6740175" y="2347475"/>
            <a:ext cx="588000" cy="1659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7"/>
          <p:cNvSpPr/>
          <p:nvPr/>
        </p:nvSpPr>
        <p:spPr>
          <a:xfrm>
            <a:off x="1841073" y="2013750"/>
            <a:ext cx="588000" cy="37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7"/>
          <p:cNvSpPr txBox="1"/>
          <p:nvPr/>
        </p:nvSpPr>
        <p:spPr>
          <a:xfrm>
            <a:off x="299900" y="4006350"/>
            <a:ext cx="1394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постановка проблемы</a:t>
            </a:r>
            <a:endParaRPr/>
          </a:p>
        </p:txBody>
      </p:sp>
      <p:sp>
        <p:nvSpPr>
          <p:cNvPr id="233" name="Google Shape;233;p27"/>
          <p:cNvSpPr txBox="1"/>
          <p:nvPr/>
        </p:nvSpPr>
        <p:spPr>
          <a:xfrm>
            <a:off x="1617450" y="4006350"/>
            <a:ext cx="1394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ознакомление с литературой по данной проблеме</a:t>
            </a: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3012150" y="4006350"/>
            <a:ext cx="12528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овладение методикой исследования</a:t>
            </a:r>
            <a:endParaRPr/>
          </a:p>
        </p:txBody>
      </p:sp>
      <p:sp>
        <p:nvSpPr>
          <p:cNvPr id="235" name="Google Shape;235;p27"/>
          <p:cNvSpPr txBox="1"/>
          <p:nvPr/>
        </p:nvSpPr>
        <p:spPr>
          <a:xfrm>
            <a:off x="4096450" y="3958050"/>
            <a:ext cx="1559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сбор      собственного материала</a:t>
            </a:r>
            <a:endParaRPr/>
          </a:p>
        </p:txBody>
      </p:sp>
      <p:sp>
        <p:nvSpPr>
          <p:cNvPr id="236" name="Google Shape;236;p27"/>
          <p:cNvSpPr txBox="1"/>
          <p:nvPr/>
        </p:nvSpPr>
        <p:spPr>
          <a:xfrm>
            <a:off x="5417600" y="4075850"/>
            <a:ext cx="24420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Анализ</a:t>
            </a:r>
            <a:endParaRPr dirty="0"/>
          </a:p>
        </p:txBody>
      </p:sp>
      <p:sp>
        <p:nvSpPr>
          <p:cNvPr id="237" name="Google Shape;237;p27"/>
          <p:cNvSpPr txBox="1"/>
          <p:nvPr/>
        </p:nvSpPr>
        <p:spPr>
          <a:xfrm flipH="1">
            <a:off x="6421549" y="4075850"/>
            <a:ext cx="16842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Обобщение</a:t>
            </a:r>
            <a:endParaRPr dirty="0"/>
          </a:p>
        </p:txBody>
      </p:sp>
      <p:sp>
        <p:nvSpPr>
          <p:cNvPr id="238" name="Google Shape;238;p27"/>
          <p:cNvSpPr/>
          <p:nvPr/>
        </p:nvSpPr>
        <p:spPr>
          <a:xfrm>
            <a:off x="8156300" y="2299050"/>
            <a:ext cx="639000" cy="1659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>
            <a:off x="8156300" y="2046150"/>
            <a:ext cx="639000" cy="306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 txBox="1"/>
          <p:nvPr/>
        </p:nvSpPr>
        <p:spPr>
          <a:xfrm flipH="1">
            <a:off x="7878950" y="4075850"/>
            <a:ext cx="114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выводы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193925" y="175450"/>
            <a:ext cx="4257000" cy="49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latin typeface="Comic Sans MS"/>
                <a:ea typeface="Comic Sans MS"/>
                <a:cs typeface="Comic Sans MS"/>
                <a:sym typeface="Comic Sans MS"/>
              </a:rPr>
              <a:t>Технология обучения                       в сотрудничестве (работа в группах)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  <a:p>
            <a:pPr marL="0" marR="5080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Обучение в сотрудничестве рассматривается в мировой педагогике как наиболее успешная альтернатива традиционным методам.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 u="sng">
                <a:latin typeface="Comic Sans MS"/>
                <a:ea typeface="Comic Sans MS"/>
                <a:cs typeface="Comic Sans MS"/>
                <a:sym typeface="Comic Sans MS"/>
              </a:rPr>
              <a:t>Педагогика сотрудничества</a:t>
            </a: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 - эта одна из технологий       	личностно – ориентированного обучения, которая основана на принципах: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-взаимозависимость членов группы;                                                           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- личная ответственность каждого члена группы за собственные успехи и успехи   группы;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- совместная учебно-познавательная деятельность в группе;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-   общая оценка работы группы.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Обучение в сотрудничестве рассматривается как метод обучения. Существуют несколько вариантов данного метода обучения.</a:t>
            </a:r>
            <a:endParaRPr sz="4400"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2"/>
          </p:nvPr>
        </p:nvSpPr>
        <p:spPr>
          <a:xfrm>
            <a:off x="4820300" y="136450"/>
            <a:ext cx="4048500" cy="4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chemeClr val="accent2"/>
                </a:solidFill>
              </a:rPr>
              <a:t>На занятиях по химии я активно применяю данную технологию при выполнении экспериментальных заданий  лабораторно-практических работ, в мини-проектах при изучении новой темы и в качестве домашнего задания. Мы проводим анализ, самоана лиз и оценку работы каждой группы. Студенты испытывают определенные трудности при распределении вопросов и действий,выделении смысловых частей, анализе выступлений.</a:t>
            </a:r>
            <a:endParaRPr sz="1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037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52400"/>
            <a:ext cx="4267200" cy="2248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/>
        </p:nvSpPr>
        <p:spPr>
          <a:xfrm rot="-572172">
            <a:off x="95239" y="3571827"/>
            <a:ext cx="2486257" cy="4310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Модели молекул</a:t>
            </a:r>
            <a:endParaRPr sz="16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4" name="Google Shape;254;p29"/>
          <p:cNvSpPr txBox="1"/>
          <p:nvPr/>
        </p:nvSpPr>
        <p:spPr>
          <a:xfrm rot="705550">
            <a:off x="6876009" y="1877868"/>
            <a:ext cx="2228673" cy="615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Конкурс плакатов </a:t>
            </a:r>
            <a:endParaRPr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“Химия в профессии”</a:t>
            </a:r>
            <a:endParaRPr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2710" y="2400850"/>
            <a:ext cx="3366966" cy="25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 rot="-864849">
            <a:off x="6580521" y="4429023"/>
            <a:ext cx="2371759" cy="615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Химический эксперимент в группе </a:t>
            </a:r>
            <a:endParaRPr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152400" y="4524375"/>
            <a:ext cx="3990900" cy="46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Примеры групповой работы.</a:t>
            </a:r>
            <a:endParaRPr sz="18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>
            <a:spLocks noGrp="1"/>
          </p:cNvSpPr>
          <p:nvPr>
            <p:ph type="title"/>
          </p:nvPr>
        </p:nvSpPr>
        <p:spPr>
          <a:xfrm>
            <a:off x="164250" y="190175"/>
            <a:ext cx="46209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200"/>
              <a:t>Игровые технологии</a:t>
            </a:r>
            <a:endParaRPr sz="3200"/>
          </a:p>
        </p:txBody>
      </p:sp>
      <p:sp>
        <p:nvSpPr>
          <p:cNvPr id="263" name="Google Shape;263;p30"/>
          <p:cNvSpPr txBox="1"/>
          <p:nvPr/>
        </p:nvSpPr>
        <p:spPr>
          <a:xfrm>
            <a:off x="60525" y="1011400"/>
            <a:ext cx="8730900" cy="35787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Игровые технологии занимают важное место в учебно- воспитательном процессе, так как не только способствуют воспитанию познавательных интересов и активизации деятельности учащихся, но и выполняют ряд других функций:</a:t>
            </a:r>
            <a:endParaRPr sz="1600" b="1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 правильно организованная с учётом специфики материала игра тренирует память, помогает учащимся выработать речевые умения и навыки;</a:t>
            </a:r>
            <a:endParaRPr sz="1600" b="1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101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 игра	стимулирует	умственную	деятельность  учащихся,  развивает внимание и познавательный интерес к предмету;</a:t>
            </a:r>
            <a:endParaRPr sz="1600" b="1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45909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3) игра - один из приёмов преодоления пассивности учеников.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625" y="829800"/>
            <a:ext cx="3045200" cy="38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650" y="2912175"/>
            <a:ext cx="3962402" cy="204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5075" y="36400"/>
            <a:ext cx="3103351" cy="33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8225" y="344025"/>
            <a:ext cx="2214450" cy="219796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/>
          <p:nvPr/>
        </p:nvSpPr>
        <p:spPr>
          <a:xfrm>
            <a:off x="270625" y="36400"/>
            <a:ext cx="29868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Компьютерные игры.</a:t>
            </a:r>
            <a:endParaRPr sz="1700" b="1">
              <a:solidFill>
                <a:schemeClr val="dk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340934" y="2199000"/>
            <a:ext cx="1872300" cy="7455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4294967295"/>
          </p:nvPr>
        </p:nvSpPr>
        <p:spPr>
          <a:xfrm>
            <a:off x="340923" y="2336550"/>
            <a:ext cx="14556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ОСОБЕННОСТИ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0" name="Google Shape;70;p14"/>
          <p:cNvGrpSpPr/>
          <p:nvPr/>
        </p:nvGrpSpPr>
        <p:grpSpPr>
          <a:xfrm>
            <a:off x="912820" y="1610215"/>
            <a:ext cx="198900" cy="593656"/>
            <a:chOff x="777447" y="1610215"/>
            <a:chExt cx="198900" cy="593656"/>
          </a:xfrm>
        </p:grpSpPr>
        <p:cxnSp>
          <p:nvCxnSpPr>
            <p:cNvPr id="71" name="Google Shape;71;p14"/>
            <p:cNvCxnSpPr/>
            <p:nvPr/>
          </p:nvCxnSpPr>
          <p:spPr>
            <a:xfrm>
              <a:off x="876909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2" name="Google Shape;72;p14"/>
            <p:cNvSpPr/>
            <p:nvPr/>
          </p:nvSpPr>
          <p:spPr>
            <a:xfrm>
              <a:off x="777447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395825" y="196800"/>
            <a:ext cx="2909400" cy="1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1" u="sng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Клиповое мышление</a:t>
            </a:r>
            <a:r>
              <a:rPr lang="ru" sz="1100" b="1" i="1">
                <a:solidFill>
                  <a:schemeClr val="dk1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— тип мышления, при котором человек воспринимает информацию фрагментарно, короткими кусками и яркими образами, не может сосредоточиться и постоянно перескакивает с одного на другое.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1817054" y="2199000"/>
            <a:ext cx="2051100" cy="745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4294967295"/>
          </p:nvPr>
        </p:nvSpPr>
        <p:spPr>
          <a:xfrm>
            <a:off x="2266275" y="23365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СОВРЕМЕННОГО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6" name="Google Shape;76;p14"/>
          <p:cNvGrpSpPr/>
          <p:nvPr/>
        </p:nvGrpSpPr>
        <p:grpSpPr>
          <a:xfrm>
            <a:off x="2266282" y="2938958"/>
            <a:ext cx="198900" cy="593656"/>
            <a:chOff x="2223534" y="2938958"/>
            <a:chExt cx="198900" cy="593656"/>
          </a:xfrm>
        </p:grpSpPr>
        <p:cxnSp>
          <p:nvCxnSpPr>
            <p:cNvPr id="77" name="Google Shape;77;p1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8" name="Google Shape;78;p1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4"/>
          <p:cNvSpPr txBox="1">
            <a:spLocks noGrp="1"/>
          </p:cNvSpPr>
          <p:nvPr>
            <p:ph type="body" idx="4294967295"/>
          </p:nvPr>
        </p:nvSpPr>
        <p:spPr>
          <a:xfrm>
            <a:off x="532475" y="3421450"/>
            <a:ext cx="29094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</a:t>
            </a:r>
            <a:r>
              <a:rPr lang="ru" sz="12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ошкольники и младшие школьники занимаются ментальной арифметикой, изучают языки, выполняют творческие проекты, участвуют в конкурсах, выполняют исследовательские работы.</a:t>
            </a:r>
            <a:endParaRPr sz="1900" b="1" i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3471973" y="2199000"/>
            <a:ext cx="2051100" cy="745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4294967295"/>
          </p:nvPr>
        </p:nvSpPr>
        <p:spPr>
          <a:xfrm>
            <a:off x="3994330" y="2336550"/>
            <a:ext cx="1315500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ЭТАПА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82" name="Google Shape;82;p14"/>
          <p:cNvGrpSpPr/>
          <p:nvPr/>
        </p:nvGrpSpPr>
        <p:grpSpPr>
          <a:xfrm>
            <a:off x="4058732" y="1610215"/>
            <a:ext cx="198900" cy="593656"/>
            <a:chOff x="3918084" y="1610215"/>
            <a:chExt cx="198900" cy="593656"/>
          </a:xfrm>
        </p:grpSpPr>
        <p:cxnSp>
          <p:nvCxnSpPr>
            <p:cNvPr id="83" name="Google Shape;83;p14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" name="Google Shape;84;p14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4"/>
          <p:cNvSpPr txBox="1">
            <a:spLocks noGrp="1"/>
          </p:cNvSpPr>
          <p:nvPr>
            <p:ph type="body" idx="4294967295"/>
          </p:nvPr>
        </p:nvSpPr>
        <p:spPr>
          <a:xfrm>
            <a:off x="3305225" y="152400"/>
            <a:ext cx="2495400" cy="1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Ювенелизация</a:t>
            </a:r>
            <a:r>
              <a:rPr lang="ru" sz="11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-доминирование черт незрелости (</a:t>
            </a:r>
            <a:r>
              <a:rPr lang="ru" sz="11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череп&gt;, лицевая часть &lt;)</a:t>
            </a:r>
            <a:endParaRPr sz="1100" b="1" i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2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Грацилизация</a:t>
            </a:r>
            <a:r>
              <a:rPr lang="ru" sz="11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ru" sz="11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изменяется и утончается скелет, мышцы слабеют, падает физ.активность.</a:t>
            </a:r>
            <a:endParaRPr sz="1100" b="1" i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86" name="Google Shape;86;p14"/>
          <p:cNvSpPr/>
          <p:nvPr/>
        </p:nvSpPr>
        <p:spPr>
          <a:xfrm>
            <a:off x="5126893" y="2199000"/>
            <a:ext cx="2051100" cy="745500"/>
          </a:xfrm>
          <a:prstGeom prst="chevron">
            <a:avLst>
              <a:gd name="adj" fmla="val 25194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РАЗВИТИЯ</a:t>
            </a:r>
            <a:endParaRPr sz="1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87" name="Google Shape;87;p14"/>
          <p:cNvGrpSpPr/>
          <p:nvPr/>
        </p:nvGrpSpPr>
        <p:grpSpPr>
          <a:xfrm>
            <a:off x="5973070" y="2938958"/>
            <a:ext cx="198900" cy="593656"/>
            <a:chOff x="5958946" y="2938958"/>
            <a:chExt cx="198900" cy="593656"/>
          </a:xfrm>
        </p:grpSpPr>
        <p:cxnSp>
          <p:nvCxnSpPr>
            <p:cNvPr id="88" name="Google Shape;88;p14"/>
            <p:cNvCxnSpPr/>
            <p:nvPr/>
          </p:nvCxnSpPr>
          <p:spPr>
            <a:xfrm rot="10800000">
              <a:off x="6058409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9" name="Google Shape;89;p14"/>
            <p:cNvSpPr/>
            <p:nvPr/>
          </p:nvSpPr>
          <p:spPr>
            <a:xfrm rot="10800000" flipH="1">
              <a:off x="5958946" y="3333714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14"/>
          <p:cNvSpPr txBox="1">
            <a:spLocks noGrp="1"/>
          </p:cNvSpPr>
          <p:nvPr>
            <p:ph type="body" idx="4294967295"/>
          </p:nvPr>
        </p:nvSpPr>
        <p:spPr>
          <a:xfrm>
            <a:off x="5126900" y="3700575"/>
            <a:ext cx="2909400" cy="11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Интенсивное развитие психо-социальной сферы,  мощный прирост интеллекта. Быстрое освоение новой техники и ее использование.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91" name="Google Shape;91;p14"/>
          <p:cNvSpPr/>
          <p:nvPr/>
        </p:nvSpPr>
        <p:spPr>
          <a:xfrm>
            <a:off x="6781826" y="2199000"/>
            <a:ext cx="2146800" cy="745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ДЕТЕЙ</a:t>
            </a:r>
            <a:endParaRPr sz="1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92" name="Google Shape;92;p14"/>
          <p:cNvGrpSpPr/>
          <p:nvPr/>
        </p:nvGrpSpPr>
        <p:grpSpPr>
          <a:xfrm>
            <a:off x="7669807" y="1610215"/>
            <a:ext cx="198900" cy="593656"/>
            <a:chOff x="3918084" y="1610215"/>
            <a:chExt cx="198900" cy="593656"/>
          </a:xfrm>
        </p:grpSpPr>
        <p:cxnSp>
          <p:nvCxnSpPr>
            <p:cNvPr id="93" name="Google Shape;93;p14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4" name="Google Shape;94;p14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14"/>
          <p:cNvSpPr txBox="1">
            <a:spLocks noGrp="1"/>
          </p:cNvSpPr>
          <p:nvPr>
            <p:ph type="body" idx="4294967295"/>
          </p:nvPr>
        </p:nvSpPr>
        <p:spPr>
          <a:xfrm>
            <a:off x="5902575" y="192600"/>
            <a:ext cx="3026100" cy="17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Акселерация</a:t>
            </a:r>
            <a:r>
              <a:rPr lang="ru" sz="11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1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сменяется </a:t>
            </a:r>
            <a:r>
              <a:rPr lang="ru" sz="12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децелерацией</a:t>
            </a:r>
            <a:r>
              <a:rPr lang="ru" sz="11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(замедление проц.биологического созревания)</a:t>
            </a:r>
            <a:endParaRPr sz="1100" b="1" i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1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Андрогиния</a:t>
            </a:r>
            <a:r>
              <a:rPr lang="ru" sz="11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-сглаживание половых различий (эмоциональность, раздражительность, но агрессивность &lt;.</a:t>
            </a:r>
            <a:r>
              <a:rPr lang="ru" sz="1600" b="1" i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600" b="1" i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/>
          <p:nvPr/>
        </p:nvSpPr>
        <p:spPr>
          <a:xfrm>
            <a:off x="400050" y="3479600"/>
            <a:ext cx="3143400" cy="110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Дидактические игры (игра-соревнование</a:t>
            </a:r>
            <a:endParaRPr sz="20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“Мы начинаем КВН…”)</a:t>
            </a:r>
            <a:endParaRPr sz="20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78" name="Google Shape;2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075" y="53625"/>
            <a:ext cx="3496324" cy="317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" y="415575"/>
            <a:ext cx="5335066" cy="23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2850" y="2549175"/>
            <a:ext cx="3496324" cy="259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333375" y="1133475"/>
            <a:ext cx="4010100" cy="37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219524" lvl="0" indent="0" algn="just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1400" b="1">
                <a:latin typeface="Comic Sans MS"/>
                <a:ea typeface="Comic Sans MS"/>
                <a:cs typeface="Comic Sans MS"/>
                <a:sym typeface="Comic Sans MS"/>
              </a:rPr>
              <a:t>– это использование вычислительной техники и телекоммуникационных средств для реализации информационных процессов с целью оперативной и эффективной работы с информацией на законных основаниях.</a:t>
            </a:r>
            <a:endParaRPr sz="1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219524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>
                <a:latin typeface="Comic Sans MS"/>
                <a:ea typeface="Comic Sans MS"/>
                <a:cs typeface="Comic Sans MS"/>
                <a:sym typeface="Comic Sans MS"/>
              </a:rPr>
              <a:t>Внедрение ИКТ в образовательный процесс не столько насущная необходимость, сколько осознанный процесс технологизации рутинных процессов с целью высвобождения творческой энергии личности современного общества.</a:t>
            </a:r>
            <a:endParaRPr sz="1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6" name="Google Shape;286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7" name="Google Shape;2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2525" y="578525"/>
            <a:ext cx="4791474" cy="39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95250" y="95250"/>
            <a:ext cx="43815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88900" lvl="0" indent="0" algn="just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Информационно-коммуникацио-нные технологии (ИКТ)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714375"/>
            <a:ext cx="8333575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4"/>
          <p:cNvSpPr txBox="1"/>
          <p:nvPr/>
        </p:nvSpPr>
        <p:spPr>
          <a:xfrm>
            <a:off x="1819275" y="1543050"/>
            <a:ext cx="477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/>
        </p:nvSpPr>
        <p:spPr>
          <a:xfrm>
            <a:off x="300275" y="0"/>
            <a:ext cx="8601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ИКТ в процессе преподавания химии: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50" y="3624450"/>
            <a:ext cx="2751475" cy="15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225" y="115099"/>
            <a:ext cx="2694775" cy="14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1247" y="3010525"/>
            <a:ext cx="2231675" cy="13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5700" y="1433547"/>
            <a:ext cx="2571525" cy="122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6075" y="2388350"/>
            <a:ext cx="2571525" cy="1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761675"/>
            <a:ext cx="2796957" cy="12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7597" y="4116957"/>
            <a:ext cx="2424875" cy="102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3050" y="1878062"/>
            <a:ext cx="2353025" cy="9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39295" y="3438200"/>
            <a:ext cx="1438298" cy="102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4" y="82000"/>
            <a:ext cx="3858981" cy="17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0466" y="3235663"/>
            <a:ext cx="3127009" cy="17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2025" y="1607675"/>
            <a:ext cx="2949101" cy="14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2375" y="82000"/>
            <a:ext cx="3935101" cy="29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54875"/>
            <a:ext cx="5751801" cy="21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6"/>
          <p:cNvSpPr txBox="1"/>
          <p:nvPr/>
        </p:nvSpPr>
        <p:spPr>
          <a:xfrm>
            <a:off x="77500" y="2005100"/>
            <a:ext cx="201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Примеры:</a:t>
            </a:r>
            <a:endParaRPr sz="3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/>
          <p:nvPr/>
        </p:nvSpPr>
        <p:spPr>
          <a:xfrm>
            <a:off x="495300" y="180975"/>
            <a:ext cx="847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Здоровьесберегающие технологии</a:t>
            </a:r>
            <a:endParaRPr sz="2400" b="1">
              <a:solidFill>
                <a:schemeClr val="accen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495300" y="676275"/>
            <a:ext cx="3619500" cy="4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u="sng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1.Снятие эмоционального напряжения</a:t>
            </a:r>
            <a:endParaRPr sz="1300" b="1" u="sng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Использование игровых технологий, игровых обучающих программ, оригинальных заданий и задач, введение в урок исторических экскурсов.</a:t>
            </a:r>
            <a:endParaRPr sz="1200" b="1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 b="1" u="sng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2.Создание благоприятного психологического климата на уроке</a:t>
            </a:r>
            <a:endParaRPr sz="1300" b="1" u="sng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Доброжелательная обстановка на уроке, спокойная беседа, внимание к каждому высказыванию, позитивная реакция учителя, тактичное исправление допущенных ошибок.</a:t>
            </a:r>
            <a:endParaRPr sz="1200" b="1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 b="1" u="sng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3.Охрана здоровья и пропаганда здорового образа жизни</a:t>
            </a:r>
            <a:endParaRPr sz="1300" b="1" u="sng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профилактика различных заболеваний, а также пропаганда здорового образа жизни.</a:t>
            </a:r>
            <a:endParaRPr sz="1200" b="1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chemeClr val="accent2"/>
              </a:solidFill>
              <a:highlight>
                <a:srgbClr val="FFFFFF"/>
              </a:highlight>
            </a:endParaRPr>
          </a:p>
        </p:txBody>
      </p:sp>
      <p:pic>
        <p:nvPicPr>
          <p:cNvPr id="325" name="Google Shape;3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87157">
            <a:off x="6594575" y="884854"/>
            <a:ext cx="2549425" cy="230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000" y="2824700"/>
            <a:ext cx="3400901" cy="219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8539">
            <a:off x="4146650" y="957875"/>
            <a:ext cx="2276475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356375" cy="45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/>
          <p:nvPr/>
        </p:nvSpPr>
        <p:spPr>
          <a:xfrm>
            <a:off x="7648575" y="257175"/>
            <a:ext cx="1409700" cy="3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“Ребенок не готовится к жизни, </a:t>
            </a:r>
            <a:endParaRPr sz="16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а живёт. Знания должны быть актуальны. Здесь и сейчас”.  </a:t>
            </a:r>
            <a:endParaRPr sz="16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40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Януш Корчак </a:t>
            </a:r>
            <a:endParaRPr sz="17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>
            <a:spLocks noGrp="1"/>
          </p:cNvSpPr>
          <p:nvPr>
            <p:ph type="title"/>
          </p:nvPr>
        </p:nvSpPr>
        <p:spPr>
          <a:xfrm>
            <a:off x="68275" y="1482775"/>
            <a:ext cx="3837000" cy="17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Благодарю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за внимание!</a:t>
            </a:r>
            <a:endParaRPr/>
          </a:p>
        </p:txBody>
      </p:sp>
      <p:sp>
        <p:nvSpPr>
          <p:cNvPr id="339" name="Google Shape;339;p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.</a:t>
            </a:r>
            <a:endParaRPr sz="1400"/>
          </a:p>
        </p:txBody>
      </p:sp>
      <p:pic>
        <p:nvPicPr>
          <p:cNvPr id="340" name="Google Shape;340;p39" descr="Вид на фрагмент моста Золотые Ворота снизу вверх на фоне синего неба"/>
          <p:cNvPicPr preferRelativeResize="0"/>
          <p:nvPr/>
        </p:nvPicPr>
        <p:blipFill rotWithShape="1">
          <a:blip r:embed="rId3">
            <a:alphaModFix/>
          </a:blip>
          <a:srcRect l="19071" t="9" r="4853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682" y="0"/>
            <a:ext cx="60089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200" y="2241324"/>
            <a:ext cx="4090926" cy="2636275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725" y="189989"/>
            <a:ext cx="3993874" cy="1907236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p15"/>
          <p:cNvSpPr txBox="1"/>
          <p:nvPr/>
        </p:nvSpPr>
        <p:spPr>
          <a:xfrm>
            <a:off x="152400" y="609100"/>
            <a:ext cx="4419600" cy="18009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Главная цель образования-гармонически развитая личность, способная жить в обществе и решать его задачи.</a:t>
            </a:r>
            <a:endParaRPr sz="2100" b="1">
              <a:solidFill>
                <a:schemeClr val="accen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228600" y="2895600"/>
            <a:ext cx="4267200" cy="10620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Каждый ребенок-это новый эксперимент, затеянный природой.</a:t>
            </a:r>
            <a:endParaRPr sz="1900" b="1">
              <a:solidFill>
                <a:schemeClr val="accen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441850" y="372500"/>
            <a:ext cx="83904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Технология</a:t>
            </a:r>
            <a:endParaRPr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490250" y="1212225"/>
            <a:ext cx="517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219900" y="834200"/>
            <a:ext cx="4028700" cy="40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Дословно «технология» - наука о мастерстве. </a:t>
            </a:r>
            <a:endParaRPr sz="1700" b="1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Технология классно-урочной системы на протяжении столетий была наиболее эффективной для передачи знаний, умений, навыков.</a:t>
            </a:r>
            <a:endParaRPr sz="1700" b="1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Но условия новой реальности требуют освоения новых способов образования,новых педагогических технологий, дающих возможность повышать качество образования, более эффективно использовать учебное время и снижать долю репродуктивной деятельности обучащихся.</a:t>
            </a:r>
            <a:endParaRPr sz="1600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2"/>
          </p:nvPr>
        </p:nvSpPr>
        <p:spPr>
          <a:xfrm>
            <a:off x="4803625" y="1212225"/>
            <a:ext cx="4028700" cy="3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950" y="951650"/>
            <a:ext cx="4467375" cy="402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17"/>
          <p:cNvCxnSpPr/>
          <p:nvPr/>
        </p:nvCxnSpPr>
        <p:spPr>
          <a:xfrm>
            <a:off x="-6875" y="2900700"/>
            <a:ext cx="9150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17"/>
          <p:cNvSpPr/>
          <p:nvPr/>
        </p:nvSpPr>
        <p:spPr>
          <a:xfrm>
            <a:off x="145225" y="2407001"/>
            <a:ext cx="1605900" cy="1506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275125" y="2600425"/>
            <a:ext cx="1506600" cy="13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Игровые методы</a:t>
            </a:r>
            <a:endParaRPr sz="1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2283525" y="2462873"/>
            <a:ext cx="2618400" cy="247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2115375" y="2709325"/>
            <a:ext cx="29547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Здоровьесберегающие технологии</a:t>
            </a:r>
            <a:endParaRPr sz="1700" b="1" dirty="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5295851" y="2312115"/>
            <a:ext cx="1506600" cy="1506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5403713" y="2596750"/>
            <a:ext cx="1812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Метод проектов</a:t>
            </a:r>
            <a:endParaRPr sz="1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7718425" y="2596750"/>
            <a:ext cx="10125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</a:rPr>
              <a:t>Разноуровневое обучение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</a:t>
            </a:r>
            <a:r>
              <a:rPr lang="ru" sz="1500" b="1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ИКТ</a:t>
            </a:r>
            <a:endParaRPr sz="15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4736650" y="48400"/>
            <a:ext cx="2065800" cy="201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Проблемн.  </a:t>
            </a:r>
            <a:endParaRPr sz="1800" dirty="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обучение</a:t>
            </a:r>
            <a:endParaRPr dirty="0"/>
          </a:p>
        </p:txBody>
      </p:sp>
      <p:cxnSp>
        <p:nvCxnSpPr>
          <p:cNvPr id="126" name="Google Shape;126;p17"/>
          <p:cNvCxnSpPr/>
          <p:nvPr/>
        </p:nvCxnSpPr>
        <p:spPr>
          <a:xfrm>
            <a:off x="66225" y="1093300"/>
            <a:ext cx="9150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7"/>
          <p:cNvSpPr/>
          <p:nvPr/>
        </p:nvSpPr>
        <p:spPr>
          <a:xfrm>
            <a:off x="2555912" y="172601"/>
            <a:ext cx="1605900" cy="1643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Исследов.         методы</a:t>
            </a:r>
            <a:endParaRPr sz="1300" dirty="0">
              <a:solidFill>
                <a:schemeClr val="lt1"/>
              </a:solidFill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289400" y="253475"/>
            <a:ext cx="6620000" cy="21807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сотрудничес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7471375" y="494448"/>
            <a:ext cx="1302900" cy="120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ИКТ</a:t>
            </a:r>
            <a:endParaRPr sz="18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7216625" y="2338751"/>
            <a:ext cx="1605900" cy="1643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</a:rPr>
              <a:t>Разноуровневое обучение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527575" y="549126"/>
            <a:ext cx="1605900" cy="1506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Обучение в </a:t>
            </a:r>
            <a:r>
              <a:rPr lang="ru" dirty="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сотрудничестве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924050" y="1815700"/>
            <a:ext cx="28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Развивающее        обучение</a:t>
            </a:r>
            <a:endParaRPr b="1" i="1">
              <a:solidFill>
                <a:schemeClr val="accen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4686300" y="4257675"/>
            <a:ext cx="4362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u="sng">
              <a:solidFill>
                <a:schemeClr val="accen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u="sng">
                <a:solidFill>
                  <a:schemeClr val="accent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Виды  образовательных технологий</a:t>
            </a:r>
            <a:endParaRPr sz="1700" b="1" u="sng">
              <a:solidFill>
                <a:schemeClr val="accent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129600" y="65825"/>
            <a:ext cx="4442400" cy="48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 b="1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 b="1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 u="sng">
                <a:latin typeface="Comic Sans MS"/>
                <a:ea typeface="Comic Sans MS"/>
                <a:cs typeface="Comic Sans MS"/>
                <a:sym typeface="Comic Sans MS"/>
              </a:rPr>
              <a:t>Проблемное обучение-ядро развивающего обучения.</a:t>
            </a:r>
            <a:endParaRPr sz="1400" b="1"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889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Технология проблемного обучения основывается на теоретических положениях американского философа, психолога и педагога Д. Дьюи. Сегодня под проблемным обучением понимается такая организация учебных занятий, которая предполагает создание под руководством учителя проблемных ситуаций и активную самостоятельную деятельность учащихся, в результате чего и происходит творческое овладение профессиональными знаниями, навыками, умениями и развитие мыслительных способностей.</a:t>
            </a:r>
            <a:endParaRPr sz="1400" b="1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r>
              <a:rPr lang="ru" sz="1400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В химии применяется в виде  создания проблемных вопросов, ситуаций и задач.</a:t>
            </a:r>
            <a:endParaRPr sz="4100"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2"/>
          </p:nvPr>
        </p:nvSpPr>
        <p:spPr>
          <a:xfrm>
            <a:off x="4815000" y="0"/>
            <a:ext cx="3995400" cy="21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“Расчет массовой доли растворенного вещества”. 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Задача №1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Приготовим чай. Положим в один стакан  2 чайные ложки сахара,а во второй – 2 кусочка сахара рафинада Определите, не пробуя на вкус, в каком стакане чай слаще?</a:t>
            </a:r>
            <a:endParaRPr sz="13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lang="ru" sz="1300" b="1">
                <a:latin typeface="Comic Sans MS"/>
                <a:ea typeface="Comic Sans MS"/>
                <a:cs typeface="Comic Sans MS"/>
                <a:sym typeface="Comic Sans MS"/>
              </a:rPr>
              <a:t>Студенты анализируют проблемную ситуацию, выясняют недостающие данные,решают и делают вывод.</a:t>
            </a:r>
            <a:endParaRPr sz="12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000" y="2106650"/>
            <a:ext cx="3995400" cy="301739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7610475" y="1923000"/>
            <a:ext cx="53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/>
        </p:nvSpPr>
        <p:spPr>
          <a:xfrm>
            <a:off x="0" y="0"/>
            <a:ext cx="9048900" cy="148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u="sng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Экспериментальная задача: </a:t>
            </a:r>
            <a:endParaRPr sz="1300" b="1" u="sng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даны три пробирки с веществами. Определить эти вещества наиболее коротким путем, с наименьшим числом проб.</a:t>
            </a:r>
            <a:endParaRPr sz="1300"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Иногда за урок учащиеся так и не могут разрешить проблемную ситуацию, которая возникла, тогда предлагаю им обратиться к другим источникам информации в послеурочное время</a:t>
            </a:r>
            <a:r>
              <a:rPr lang="ru" sz="1250">
                <a:solidFill>
                  <a:schemeClr val="lt1"/>
                </a:solidFill>
                <a:highlight>
                  <a:srgbClr val="FFFFFF"/>
                </a:highlight>
              </a:rPr>
              <a:t>.</a:t>
            </a:r>
            <a:endParaRPr sz="1250">
              <a:solidFill>
                <a:schemeClr val="lt1"/>
              </a:solidFill>
              <a:highlight>
                <a:srgbClr val="FFFFFF"/>
              </a:highlight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13" y="1412700"/>
            <a:ext cx="7915274" cy="35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213100" y="262600"/>
            <a:ext cx="40977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latin typeface="Comic Sans MS"/>
                <a:ea typeface="Comic Sans MS"/>
                <a:cs typeface="Comic Sans MS"/>
                <a:sym typeface="Comic Sans MS"/>
              </a:rPr>
              <a:t>Разноуровневое обучение</a:t>
            </a:r>
            <a:endParaRPr sz="19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20050" y="976075"/>
            <a:ext cx="4391700" cy="4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Разноуровневое обучение — это педагогическая технология организации учебного процесса, в рамках которого предполагается разный уровень усвоения учебного материала, то есть глубина и сложность одного и того же учебного материала различна в группах уровня А, Б, C, но не ниже </a:t>
            </a:r>
            <a:r>
              <a:rPr lang="ru" b="1" u="sng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базового</a:t>
            </a:r>
            <a:r>
              <a:rPr lang="ru" b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, в зависимости от способностей и индивидуальных особенностей личности каждого учащегося.</a:t>
            </a:r>
            <a:endParaRPr b="1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88" y="591513"/>
            <a:ext cx="4572225" cy="39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4895850" y="171450"/>
            <a:ext cx="419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      Это Саша            Это Регина</a:t>
            </a:r>
            <a:endParaRPr b="1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5133975" y="4695825"/>
            <a:ext cx="395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Академически одаренные обучающиеся</a:t>
            </a:r>
            <a:endParaRPr b="1">
              <a:solidFill>
                <a:schemeClr val="accent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58" name="Google Shape;158;p20"/>
          <p:cNvCxnSpPr/>
          <p:nvPr/>
        </p:nvCxnSpPr>
        <p:spPr>
          <a:xfrm flipH="1">
            <a:off x="5610225" y="466725"/>
            <a:ext cx="1028700" cy="1343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9" name="Google Shape;159;p20"/>
          <p:cNvCxnSpPr/>
          <p:nvPr/>
        </p:nvCxnSpPr>
        <p:spPr>
          <a:xfrm flipH="1">
            <a:off x="7419900" y="428625"/>
            <a:ext cx="466800" cy="1733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0" y="145300"/>
            <a:ext cx="4296000" cy="8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u="sng"/>
              <a:t>Разноуровневое обучение </a:t>
            </a:r>
            <a:r>
              <a:rPr lang="ru" sz="2100"/>
              <a:t>(личностно-ориентированный подход)</a:t>
            </a:r>
            <a:endParaRPr sz="2100"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5299"/>
            <a:ext cx="4161850" cy="81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688" y="1111350"/>
            <a:ext cx="3772278" cy="38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00" y="1285100"/>
            <a:ext cx="4341150" cy="33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1063</Words>
  <Application>Microsoft Office PowerPoint</Application>
  <PresentationFormat>Экран (16:9)</PresentationFormat>
  <Paragraphs>126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Comic Sans MS</vt:lpstr>
      <vt:lpstr>Impact</vt:lpstr>
      <vt:lpstr>Oswald</vt:lpstr>
      <vt:lpstr>Source Code Pro</vt:lpstr>
      <vt:lpstr>Lobster</vt:lpstr>
      <vt:lpstr>Times New Roman</vt:lpstr>
      <vt:lpstr>Modern Writer</vt:lpstr>
      <vt:lpstr> «Современные технологии в процессе преподавания химии»</vt:lpstr>
      <vt:lpstr>Презентация PowerPoint</vt:lpstr>
      <vt:lpstr>Презентация PowerPoint</vt:lpstr>
      <vt:lpstr>Технология</vt:lpstr>
      <vt:lpstr>Презентация PowerPoint</vt:lpstr>
      <vt:lpstr>   Проблемное обучение-ядро развивающего обучения. Технология проблемного обучения основывается на теоретических положениях американского философа, психолога и педагога Д. Дьюи. Сегодня под проблемным обучением понимается такая организация учебных занятий, которая предполагает создание под руководством учителя проблемных ситуаций и активную самостоятельную деятельность учащихся, в результате чего и происходит творческое овладение профессиональными знаниями, навыками, умениями и развитие мыслительных способностей. В химии применяется в виде  создания проблемных вопросов, ситуаций и задач.</vt:lpstr>
      <vt:lpstr>Презентация PowerPoint</vt:lpstr>
      <vt:lpstr>Разноуровневое обучение</vt:lpstr>
      <vt:lpstr>Разноуровневое обучение (личностно-ориентированный подход)</vt:lpstr>
      <vt:lpstr>Презентация PowerPoint</vt:lpstr>
      <vt:lpstr> Технология проектного обучения- одна из интегральных технологий.  Этот метод более четко оформился в США к 1919 году. Исходный лозунг основателей системы проектного обучения – «Все из жизни, все для жизни».  Цель проектного обучения состоит в том, чтобы создать условия, при которых учащиеся: самостоятельно и охотно приобретают недостающие знания из разных источников для решения познавательных и практических задач; приобретают коммуникативные умения, работая в различных группах; развивают у себя исследовательские умения (умения выявления проблем, сбора информации, наблюдения, проведения эксперимента, анализа, построения гипотез, обобщения); развивают системное мышление. </vt:lpstr>
      <vt:lpstr>Презентация PowerPoint</vt:lpstr>
      <vt:lpstr>Презентация PowerPoint</vt:lpstr>
      <vt:lpstr>Исследовательские методы.</vt:lpstr>
      <vt:lpstr>Этапы:</vt:lpstr>
      <vt:lpstr>Технология обучения                       в сотрудничестве (работа в группах) Обучение в сотрудничестве рассматривается в мировой педагогике как наиболее успешная альтернатива традиционным методам. Педагогика сотрудничества - эта одна из технологий        личностно – ориентированного обучения, которая основана на принципах: -взаимозависимость членов группы;                                                            - личная ответственность каждого члена группы за собственные успехи и успехи   группы; - совместная учебно-познавательная деятельность в группе; -   общая оценка работы группы. Обучение в сотрудничестве рассматривается как метод обучения. Существуют несколько вариантов данного метода обучения.</vt:lpstr>
      <vt:lpstr>Презентация PowerPoint</vt:lpstr>
      <vt:lpstr>Игровые технологии</vt:lpstr>
      <vt:lpstr>Презентация PowerPoint</vt:lpstr>
      <vt:lpstr>Презентация PowerPoint</vt:lpstr>
      <vt:lpstr>– это использование вычислительной техники и телекоммуникационных средств для реализации информационных процессов с целью оперативной и эффективной работы с информацией на законных основаниях. Внедрение ИКТ в образовательный процесс не столько насущная необходимость, сколько осознанный процесс технологизации рутинных процессов с целью высвобождения творческой энергии личности современного общества.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«Современные технологии в процессе преподавания химии»</dc:title>
  <dc:creator>Светлана</dc:creator>
  <cp:lastModifiedBy>Надежда</cp:lastModifiedBy>
  <cp:revision>7</cp:revision>
  <dcterms:modified xsi:type="dcterms:W3CDTF">2024-12-22T19:12:30Z</dcterms:modified>
</cp:coreProperties>
</file>