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Мировые производители рудничной меди в 2021г</a:t>
            </a:r>
          </a:p>
        </c:rich>
      </c:tx>
      <c:layout>
        <c:manualLayout>
          <c:xMode val="edge"/>
          <c:yMode val="edge"/>
          <c:x val="0.11915966754155731"/>
          <c:y val="8.333333333333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Лист2!$C$35:$C$41</c:f>
              <c:strCache>
                <c:ptCount val="7"/>
                <c:pt idx="0">
                  <c:v>Перу</c:v>
                </c:pt>
                <c:pt idx="1">
                  <c:v>Китай</c:v>
                </c:pt>
                <c:pt idx="2">
                  <c:v>Чили</c:v>
                </c:pt>
                <c:pt idx="3">
                  <c:v>Конго</c:v>
                </c:pt>
                <c:pt idx="4">
                  <c:v>США</c:v>
                </c:pt>
                <c:pt idx="5">
                  <c:v>Россия</c:v>
                </c:pt>
                <c:pt idx="6">
                  <c:v>Другие страны</c:v>
                </c:pt>
              </c:strCache>
            </c:strRef>
          </c:cat>
          <c:val>
            <c:numRef>
              <c:f>Лист2!$D$35:$D$41</c:f>
              <c:numCache>
                <c:formatCode>General</c:formatCode>
                <c:ptCount val="7"/>
                <c:pt idx="0">
                  <c:v>2200</c:v>
                </c:pt>
                <c:pt idx="1">
                  <c:v>1800</c:v>
                </c:pt>
                <c:pt idx="2">
                  <c:v>5600</c:v>
                </c:pt>
                <c:pt idx="3">
                  <c:v>1800</c:v>
                </c:pt>
                <c:pt idx="4">
                  <c:v>1200</c:v>
                </c:pt>
                <c:pt idx="5">
                  <c:v>820</c:v>
                </c:pt>
                <c:pt idx="6">
                  <c:v>2140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D-4699-B8EF-8DF844234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9815263"/>
        <c:axId val="799815679"/>
      </c:barChart>
      <c:catAx>
        <c:axId val="79981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815679"/>
        <c:crosses val="autoZero"/>
        <c:auto val="1"/>
        <c:lblAlgn val="ctr"/>
        <c:lblOffset val="100"/>
        <c:noMultiLvlLbl val="0"/>
      </c:catAx>
      <c:valAx>
        <c:axId val="79981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981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Список стран по производству топливного урана в 2021г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Лист2!$B$7:$B$12</c:f>
              <c:strCache>
                <c:ptCount val="6"/>
                <c:pt idx="0">
                  <c:v>Намибия</c:v>
                </c:pt>
                <c:pt idx="1">
                  <c:v>Канада</c:v>
                </c:pt>
                <c:pt idx="2">
                  <c:v>Австралия</c:v>
                </c:pt>
                <c:pt idx="3">
                  <c:v>Узбекистан</c:v>
                </c:pt>
                <c:pt idx="4">
                  <c:v>Россия</c:v>
                </c:pt>
                <c:pt idx="5">
                  <c:v>Другие страны</c:v>
                </c:pt>
              </c:strCache>
            </c:strRef>
          </c:cat>
          <c:val>
            <c:numRef>
              <c:f>Лист2!$C$7:$C$12</c:f>
              <c:numCache>
                <c:formatCode>General</c:formatCode>
                <c:ptCount val="6"/>
                <c:pt idx="0">
                  <c:v>5700</c:v>
                </c:pt>
                <c:pt idx="1">
                  <c:v>4700</c:v>
                </c:pt>
                <c:pt idx="2">
                  <c:v>4200</c:v>
                </c:pt>
                <c:pt idx="3">
                  <c:v>3500</c:v>
                </c:pt>
                <c:pt idx="4">
                  <c:v>2600</c:v>
                </c:pt>
                <c:pt idx="5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B-4D52-BE30-14E5DEA6A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9972303"/>
        <c:axId val="629962319"/>
      </c:barChart>
      <c:catAx>
        <c:axId val="62997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9962319"/>
        <c:crosses val="autoZero"/>
        <c:auto val="1"/>
        <c:lblAlgn val="ctr"/>
        <c:lblOffset val="100"/>
        <c:noMultiLvlLbl val="0"/>
      </c:catAx>
      <c:valAx>
        <c:axId val="62996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997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49284"/>
            <a:ext cx="6815669" cy="132080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4" y="1332954"/>
            <a:ext cx="4813164" cy="3317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534" y="833806"/>
            <a:ext cx="114486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27" y="1202561"/>
            <a:ext cx="3811633" cy="31691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33556" y="4181554"/>
            <a:ext cx="56143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семье трое детей. Сын Дима составил диаграмму возрастов членов семьи.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диаграмме, на сколько лет Дима младше Кати. </a:t>
            </a:r>
          </a:p>
        </p:txBody>
      </p:sp>
    </p:spTree>
    <p:extLst>
      <p:ext uri="{BB962C8B-B14F-4D97-AF65-F5344CB8AC3E}">
        <p14:creationId xmlns:p14="http://schemas.microsoft.com/office/powerpoint/2010/main" val="6480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190" y="796252"/>
            <a:ext cx="1144865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1" y="1264148"/>
            <a:ext cx="3360711" cy="357781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22" y="1170329"/>
            <a:ext cx="3322320" cy="2643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2322" y="3813834"/>
            <a:ext cx="4363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горизонтали указываются месяцы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вертикали  — температура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градусах Цельсия. Определите по диаграмме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было месяцев, когда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среднемесячная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не превышала 4 градусов Цельсия.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5840" y="1264148"/>
            <a:ext cx="282633" cy="157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68291" y="1170329"/>
            <a:ext cx="315884" cy="2511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813" y="813669"/>
            <a:ext cx="1144865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70685"/>
              </p:ext>
            </p:extLst>
          </p:nvPr>
        </p:nvGraphicFramePr>
        <p:xfrm>
          <a:off x="1039444" y="2108842"/>
          <a:ext cx="8352518" cy="568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789">
                  <a:extLst>
                    <a:ext uri="{9D8B030D-6E8A-4147-A177-3AD203B41FA5}">
                      <a16:colId xmlns:a16="http://schemas.microsoft.com/office/drawing/2014/main" val="2334227967"/>
                    </a:ext>
                  </a:extLst>
                </a:gridCol>
                <a:gridCol w="670254">
                  <a:extLst>
                    <a:ext uri="{9D8B030D-6E8A-4147-A177-3AD203B41FA5}">
                      <a16:colId xmlns:a16="http://schemas.microsoft.com/office/drawing/2014/main" val="2771564051"/>
                    </a:ext>
                  </a:extLst>
                </a:gridCol>
                <a:gridCol w="582062">
                  <a:extLst>
                    <a:ext uri="{9D8B030D-6E8A-4147-A177-3AD203B41FA5}">
                      <a16:colId xmlns:a16="http://schemas.microsoft.com/office/drawing/2014/main" val="1078862093"/>
                    </a:ext>
                  </a:extLst>
                </a:gridCol>
                <a:gridCol w="537967">
                  <a:extLst>
                    <a:ext uri="{9D8B030D-6E8A-4147-A177-3AD203B41FA5}">
                      <a16:colId xmlns:a16="http://schemas.microsoft.com/office/drawing/2014/main" val="3851117062"/>
                    </a:ext>
                  </a:extLst>
                </a:gridCol>
                <a:gridCol w="455388">
                  <a:extLst>
                    <a:ext uri="{9D8B030D-6E8A-4147-A177-3AD203B41FA5}">
                      <a16:colId xmlns:a16="http://schemas.microsoft.com/office/drawing/2014/main" val="2820293389"/>
                    </a:ext>
                  </a:extLst>
                </a:gridCol>
                <a:gridCol w="590882">
                  <a:extLst>
                    <a:ext uri="{9D8B030D-6E8A-4147-A177-3AD203B41FA5}">
                      <a16:colId xmlns:a16="http://schemas.microsoft.com/office/drawing/2014/main" val="921734659"/>
                    </a:ext>
                  </a:extLst>
                </a:gridCol>
                <a:gridCol w="695910">
                  <a:extLst>
                    <a:ext uri="{9D8B030D-6E8A-4147-A177-3AD203B41FA5}">
                      <a16:colId xmlns:a16="http://schemas.microsoft.com/office/drawing/2014/main" val="939304515"/>
                    </a:ext>
                  </a:extLst>
                </a:gridCol>
                <a:gridCol w="689496">
                  <a:extLst>
                    <a:ext uri="{9D8B030D-6E8A-4147-A177-3AD203B41FA5}">
                      <a16:colId xmlns:a16="http://schemas.microsoft.com/office/drawing/2014/main" val="1298981612"/>
                    </a:ext>
                  </a:extLst>
                </a:gridCol>
                <a:gridCol w="570036">
                  <a:extLst>
                    <a:ext uri="{9D8B030D-6E8A-4147-A177-3AD203B41FA5}">
                      <a16:colId xmlns:a16="http://schemas.microsoft.com/office/drawing/2014/main" val="3072380786"/>
                    </a:ext>
                  </a:extLst>
                </a:gridCol>
                <a:gridCol w="570036">
                  <a:extLst>
                    <a:ext uri="{9D8B030D-6E8A-4147-A177-3AD203B41FA5}">
                      <a16:colId xmlns:a16="http://schemas.microsoft.com/office/drawing/2014/main" val="2450631494"/>
                    </a:ext>
                  </a:extLst>
                </a:gridCol>
                <a:gridCol w="551597">
                  <a:extLst>
                    <a:ext uri="{9D8B030D-6E8A-4147-A177-3AD203B41FA5}">
                      <a16:colId xmlns:a16="http://schemas.microsoft.com/office/drawing/2014/main" val="479996460"/>
                    </a:ext>
                  </a:extLst>
                </a:gridCol>
                <a:gridCol w="605313">
                  <a:extLst>
                    <a:ext uri="{9D8B030D-6E8A-4147-A177-3AD203B41FA5}">
                      <a16:colId xmlns:a16="http://schemas.microsoft.com/office/drawing/2014/main" val="3372267997"/>
                    </a:ext>
                  </a:extLst>
                </a:gridCol>
                <a:gridCol w="639788">
                  <a:extLst>
                    <a:ext uri="{9D8B030D-6E8A-4147-A177-3AD203B41FA5}">
                      <a16:colId xmlns:a16="http://schemas.microsoft.com/office/drawing/2014/main" val="2397499026"/>
                    </a:ext>
                  </a:extLst>
                </a:gridCol>
              </a:tblGrid>
              <a:tr h="376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Янв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Апр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Авг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256043"/>
                  </a:ext>
                </a:extLst>
              </a:tr>
              <a:tr h="1832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Ср.темп., °C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−10,2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−9,9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−4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−2,3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−7,1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1268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7693" y="1379840"/>
            <a:ext cx="893162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таблице  приведены  показатели средней температуры в Рыбинске.  Постройте  столбиковую  диаграмму,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отражающую данные таблицы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температура была выше 10 градусов 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693" y="2760120"/>
            <a:ext cx="84142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показано количество осадков в Рыбинске в течении года (в миллиметрах). Постройте столбиковую диаграмму, отражающую месяцы когда количество осадков превысило 50 мм.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86953"/>
              </p:ext>
            </p:extLst>
          </p:nvPr>
        </p:nvGraphicFramePr>
        <p:xfrm>
          <a:off x="977693" y="3395920"/>
          <a:ext cx="8414269" cy="58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269">
                  <a:extLst>
                    <a:ext uri="{9D8B030D-6E8A-4147-A177-3AD203B41FA5}">
                      <a16:colId xmlns:a16="http://schemas.microsoft.com/office/drawing/2014/main" val="2071421659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868009552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3862128426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124174273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936375962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2529436572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2139840083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872084102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349420314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3954711348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1112711459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135864055"/>
                    </a:ext>
                  </a:extLst>
                </a:gridCol>
                <a:gridCol w="535500">
                  <a:extLst>
                    <a:ext uri="{9D8B030D-6E8A-4147-A177-3AD203B41FA5}">
                      <a16:colId xmlns:a16="http://schemas.microsoft.com/office/drawing/2014/main" val="3774801470"/>
                    </a:ext>
                  </a:extLst>
                </a:gridCol>
              </a:tblGrid>
              <a:tr h="39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Янв.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Фев.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Март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Апр.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Авг.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Сен.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Нояб.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Дек.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944752"/>
                  </a:ext>
                </a:extLst>
              </a:tr>
              <a:tr h="19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Кол-во осадков, мм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64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230" y="701431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"/>
          <a:stretch/>
        </p:blipFill>
        <p:spPr bwMode="auto">
          <a:xfrm>
            <a:off x="812230" y="1189990"/>
            <a:ext cx="2990850" cy="228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1737" y="1005170"/>
            <a:ext cx="7184572" cy="163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круговой  диаграмме  показано,  как  распределились  учащиеся  9 классов нашей школы по выбору ОГЭ в прошлом году.                                       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Используя  диаграмму,  ответьте  на  вопросы: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а) какой ОГЭ выбирали чаще всего, какой реже?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б) найдите  приближенно  количество  детей,  выбравших ОГЭ по информатике, если   всего в 9 классах 80  человек.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0" y="3730262"/>
            <a:ext cx="2876550" cy="2114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6240" y="3746409"/>
            <a:ext cx="6096000" cy="15631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круговой  диаграмме  показано,  как  распределились  учащиеся  9 классов нашей школы по выбору ОГЭ в прогнозах этого  года.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Используя  диаграмму,  ответьте  на  вопросы: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а) какой ОГЭ выбирали чаще, какой реже?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б) найдите  приближенно  количество  детей,  выбравших ОГЭ по географии, если   всего в 9 классах 76 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7052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310" y="692722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309" y="1062054"/>
            <a:ext cx="8201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первых классах  16 девочек ,во вторых 13, в третьих 16, в четвертых 15. Постройте круговую диаграмму количества девочек начальной школы по классам.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354" y="2166146"/>
            <a:ext cx="8438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в первых классах  20 мальчиков, во вторых 17, в третьих 16, в четвертых 19. Постройте круговую диаграмму количества мальчиков начальной школы по классам.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8275" y="600841"/>
            <a:ext cx="1356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6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8105178"/>
              </p:ext>
            </p:extLst>
          </p:nvPr>
        </p:nvGraphicFramePr>
        <p:xfrm>
          <a:off x="888275" y="9701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52160" y="3713373"/>
            <a:ext cx="404126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Столбиковая диаграмма отображает крупнейших мировых производителей топливного урана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тоннах) за 2021 год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этих данных постройте круговую диаграмму.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0572" y="1243038"/>
            <a:ext cx="5129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Столбиковая диаграмма отображает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крупнейших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мировых производителей рудничной меди (в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2021 год. На основании этих данных постройте круговую диаграмму.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77203083"/>
              </p:ext>
            </p:extLst>
          </p:nvPr>
        </p:nvGraphicFramePr>
        <p:xfrm>
          <a:off x="1088572" y="35113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93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058" y="61434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8057" y="905079"/>
            <a:ext cx="10892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7А класс и 7Б писали контрольную по предмету «Вероятность и статистика» и получили следующие оценки. Оценки 7А класса представлены в таблице, а оценки 7Б на диаграмме. Какой класс решил контрольную лучше?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/>
        </p:blipFill>
        <p:spPr bwMode="auto">
          <a:xfrm>
            <a:off x="726531" y="1482135"/>
            <a:ext cx="6645909" cy="117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94" y="1412467"/>
            <a:ext cx="3657600" cy="1495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6531" y="2916600"/>
            <a:ext cx="99240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7А класс и 7Б писали контрольную по предмету «Вероятность и статистика» и получили следующие оценки. Оценки 7А класса представлены в таблице, а оценки 7Б на диаграмме. Какой класс решил контрольную лучше?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1538"/>
          <a:stretch/>
        </p:blipFill>
        <p:spPr bwMode="auto">
          <a:xfrm>
            <a:off x="825272" y="3592240"/>
            <a:ext cx="6448425" cy="1101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98" y="3592240"/>
            <a:ext cx="36861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438</Words>
  <Application>Microsoft Office PowerPoint</Application>
  <PresentationFormat>Широкоэкранный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Практическая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</dc:title>
  <dc:creator>Фаязова</dc:creator>
  <cp:lastModifiedBy>Фаязова</cp:lastModifiedBy>
  <cp:revision>11</cp:revision>
  <dcterms:created xsi:type="dcterms:W3CDTF">2024-11-01T01:57:28Z</dcterms:created>
  <dcterms:modified xsi:type="dcterms:W3CDTF">2024-11-02T01:15:58Z</dcterms:modified>
</cp:coreProperties>
</file>