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4" r:id="rId11"/>
    <p:sldId id="263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3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4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86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04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86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3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8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1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02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6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0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88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6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04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2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967A93-FD27-4A0D-9AE5-C96A9DAB7DF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92BE03-737F-4D5A-824D-1A1BA1AD9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8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535DD-DD5D-8C56-2C46-08D3039D3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481" y="1050587"/>
            <a:ext cx="10800873" cy="338632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Столбиковые диаграммы (гистограммы)</a:t>
            </a:r>
          </a:p>
        </p:txBody>
      </p:sp>
    </p:spTree>
    <p:extLst>
      <p:ext uri="{BB962C8B-B14F-4D97-AF65-F5344CB8AC3E}">
        <p14:creationId xmlns:p14="http://schemas.microsoft.com/office/powerpoint/2010/main" val="272394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82D20676-6DB0-B0F1-2D4B-6D8FA1FAC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16" y="1493529"/>
            <a:ext cx="7908387" cy="4486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5BD8F-869A-F2D5-A71F-A10B29B72D4C}"/>
              </a:ext>
            </a:extLst>
          </p:cNvPr>
          <p:cNvSpPr txBox="1"/>
          <p:nvPr/>
        </p:nvSpPr>
        <p:spPr>
          <a:xfrm>
            <a:off x="2221191" y="756138"/>
            <a:ext cx="792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13B1AD"/>
                </a:solidFill>
              </a:rPr>
              <a:t>Построение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39949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DFD35469-38AB-1E7D-7EA3-8BD02974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22" y="1076145"/>
            <a:ext cx="9663976" cy="4850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4F0D0D-6A08-63BE-181B-68479792BB23}"/>
              </a:ext>
            </a:extLst>
          </p:cNvPr>
          <p:cNvSpPr txBox="1"/>
          <p:nvPr/>
        </p:nvSpPr>
        <p:spPr>
          <a:xfrm>
            <a:off x="2694561" y="429814"/>
            <a:ext cx="687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13B1AD"/>
                </a:solidFill>
              </a:rPr>
              <a:t>Дополнительные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13B1AD"/>
                </a:solidFill>
              </a:rPr>
              <a:t>задания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69131B-1D18-47ED-FB49-D90BF3C8B834}"/>
              </a:ext>
            </a:extLst>
          </p:cNvPr>
          <p:cNvSpPr/>
          <p:nvPr/>
        </p:nvSpPr>
        <p:spPr>
          <a:xfrm>
            <a:off x="2548646" y="958915"/>
            <a:ext cx="145915" cy="234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6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17F02-7E92-DA0D-2D74-A07618AC5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62698C-F7B7-9F7A-0319-4C9C5E22E4F7}"/>
              </a:ext>
            </a:extLst>
          </p:cNvPr>
          <p:cNvSpPr txBox="1"/>
          <p:nvPr/>
        </p:nvSpPr>
        <p:spPr>
          <a:xfrm>
            <a:off x="2693252" y="686856"/>
            <a:ext cx="687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13B1AD"/>
                </a:solidFill>
              </a:rPr>
              <a:t>Дополнительные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13B1AD"/>
                </a:solidFill>
              </a:rPr>
              <a:t>задания</a:t>
            </a:r>
          </a:p>
        </p:txBody>
      </p:sp>
      <p:pic>
        <p:nvPicPr>
          <p:cNvPr id="5" name="Рисунок 4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D6570231-E603-F821-FBE8-1622EF81E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64" y="1700783"/>
            <a:ext cx="10044030" cy="23852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CA4978-C679-CA6C-BE13-871936551FDD}"/>
              </a:ext>
            </a:extLst>
          </p:cNvPr>
          <p:cNvSpPr/>
          <p:nvPr/>
        </p:nvSpPr>
        <p:spPr>
          <a:xfrm>
            <a:off x="2101174" y="1215957"/>
            <a:ext cx="145915" cy="234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2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99FE1-70C7-51CE-D846-D7F49EEC0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2DB8D3-A3FD-1BF8-BC76-9D2A292F9B65}"/>
              </a:ext>
            </a:extLst>
          </p:cNvPr>
          <p:cNvSpPr txBox="1"/>
          <p:nvPr/>
        </p:nvSpPr>
        <p:spPr>
          <a:xfrm>
            <a:off x="2596537" y="528287"/>
            <a:ext cx="687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13B1AD"/>
                </a:solidFill>
              </a:rPr>
              <a:t>Домашнее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13B1AD"/>
                </a:solidFill>
              </a:rPr>
              <a:t>задание</a:t>
            </a:r>
          </a:p>
        </p:txBody>
      </p:sp>
      <p:pic>
        <p:nvPicPr>
          <p:cNvPr id="8" name="Рисунок 7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8EC15436-F842-52C6-3950-2F2D5B28F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69" y="1056369"/>
            <a:ext cx="7898859" cy="5132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40C57F-0DAE-7F80-8868-3E78CB04361E}"/>
              </a:ext>
            </a:extLst>
          </p:cNvPr>
          <p:cNvSpPr txBox="1"/>
          <p:nvPr/>
        </p:nvSpPr>
        <p:spPr>
          <a:xfrm>
            <a:off x="9348282" y="1789889"/>
            <a:ext cx="200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№ 27, 28 стр. 25</a:t>
            </a:r>
          </a:p>
        </p:txBody>
      </p:sp>
    </p:spTree>
    <p:extLst>
      <p:ext uri="{BB962C8B-B14F-4D97-AF65-F5344CB8AC3E}">
        <p14:creationId xmlns:p14="http://schemas.microsoft.com/office/powerpoint/2010/main" val="109522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3B97E-A3CE-7330-590D-E59A8CAA2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DD7A05-4C72-37E0-10EC-AFD58B25E324}"/>
              </a:ext>
            </a:extLst>
          </p:cNvPr>
          <p:cNvSpPr txBox="1"/>
          <p:nvPr/>
        </p:nvSpPr>
        <p:spPr>
          <a:xfrm>
            <a:off x="2614122" y="633795"/>
            <a:ext cx="687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13B1AD"/>
                </a:solidFill>
              </a:rPr>
              <a:t>Домашнее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13B1AD"/>
                </a:solidFill>
              </a:rPr>
              <a:t>задание (творческое)</a:t>
            </a:r>
          </a:p>
        </p:txBody>
      </p:sp>
      <p:pic>
        <p:nvPicPr>
          <p:cNvPr id="3" name="Рисунок 2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79CF7668-DC87-550E-DDC5-44121A4F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64" y="1795597"/>
            <a:ext cx="8631413" cy="30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54BCF-79F7-B1BB-B57C-F4DD78CAC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300" y="804863"/>
            <a:ext cx="8713177" cy="1049337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6ABA4"/>
                </a:solidFill>
                <a:latin typeface="LabGrotesque-Black"/>
              </a:rPr>
              <a:t>Чтение и построение диаграмм</a:t>
            </a:r>
            <a:r>
              <a:rPr lang="ru-RU" sz="4000" dirty="0">
                <a:solidFill>
                  <a:srgbClr val="06ABA4"/>
                </a:solidFill>
                <a:latin typeface="LabGrotesque-Black"/>
              </a:rPr>
              <a:t/>
            </a:r>
            <a:br>
              <a:rPr lang="ru-RU" sz="4000" dirty="0">
                <a:solidFill>
                  <a:srgbClr val="06ABA4"/>
                </a:solidFill>
                <a:latin typeface="LabGrotesque-Black"/>
              </a:rPr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70AE5-87C6-AFF0-25C3-727B37FE3C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58380" y="2030396"/>
            <a:ext cx="8570912" cy="34496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CambriaMath"/>
              </a:rPr>
              <a:t>Данные удобно собирать и записывать в таблицу. Но если данных много, работать с такой таблицей затруднительно. Часто используют другие виды представления данных, такие как диаграммы. Диаграммы встречаются в Интернете, в учебниках, научных и газетных статьях для иллюстрации соотношения различных величин. Т.е. используются для наглядного, запоминающегося изображения и для сопоставления данных.</a:t>
            </a:r>
          </a:p>
          <a:p>
            <a:pPr marL="0" indent="0" algn="l">
              <a:buNone/>
            </a:pPr>
            <a:r>
              <a:rPr lang="ru-RU" sz="1800" b="1" i="0" u="none" strike="noStrike" baseline="0" dirty="0">
                <a:solidFill>
                  <a:srgbClr val="06ABA4"/>
                </a:solidFill>
                <a:latin typeface="LabGrotesque-Bold"/>
              </a:rPr>
              <a:t>Диаграмма это графическое представление данных, которое используется для наглядного, запоминающегося отображения и сопоставления данных.</a:t>
            </a:r>
            <a:endParaRPr lang="ru-RU" dirty="0"/>
          </a:p>
        </p:txBody>
      </p:sp>
      <p:pic>
        <p:nvPicPr>
          <p:cNvPr id="7" name="Рисунок 6" descr="Изображение выглядит как текст, диаграмма, График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A88D2288-FBC5-786B-71B1-818CBAAEC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412">
            <a:off x="9486843" y="357794"/>
            <a:ext cx="2434948" cy="1410341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диаграмма, Красочность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DEC7C8C-13B4-FC46-FF9A-2435A9130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5" y="2487665"/>
            <a:ext cx="2031651" cy="25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8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38E33-38DD-60E1-1290-1BE440E615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705" y="448027"/>
            <a:ext cx="11658600" cy="89535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13B1AD"/>
                </a:solidFill>
              </a:rPr>
              <a:t>Чтение и построение столбиковых диаграмм</a:t>
            </a:r>
          </a:p>
        </p:txBody>
      </p:sp>
      <p:pic>
        <p:nvPicPr>
          <p:cNvPr id="5" name="Объект 4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2A0A1E3B-8AAE-1B8B-1357-230E9567A6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6" y="1151467"/>
            <a:ext cx="9689570" cy="4659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2929B-B668-6E72-FBCC-243A20694584}"/>
              </a:ext>
            </a:extLst>
          </p:cNvPr>
          <p:cNvSpPr txBox="1"/>
          <p:nvPr/>
        </p:nvSpPr>
        <p:spPr>
          <a:xfrm>
            <a:off x="2013438" y="5810780"/>
            <a:ext cx="804945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3B1AD"/>
                </a:solidFill>
              </a:rPr>
              <a:t>Высоты столбиков наглядно отражают соотношение между величинами</a:t>
            </a:r>
          </a:p>
        </p:txBody>
      </p:sp>
    </p:spTree>
    <p:extLst>
      <p:ext uri="{BB962C8B-B14F-4D97-AF65-F5344CB8AC3E}">
        <p14:creationId xmlns:p14="http://schemas.microsoft.com/office/powerpoint/2010/main" val="6225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E235C0-F4EF-E0B5-7B7E-2DE9F0DD7889}"/>
              </a:ext>
            </a:extLst>
          </p:cNvPr>
          <p:cNvSpPr txBox="1"/>
          <p:nvPr/>
        </p:nvSpPr>
        <p:spPr>
          <a:xfrm>
            <a:off x="1663430" y="553361"/>
            <a:ext cx="84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13B1AD"/>
                </a:solidFill>
              </a:rPr>
              <a:t>Задание из банка ВПР</a:t>
            </a:r>
          </a:p>
        </p:txBody>
      </p:sp>
      <p:pic>
        <p:nvPicPr>
          <p:cNvPr id="6" name="Рисунок 5" descr="Изображение выглядит как текст, снимок экран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F7C0266-FC57-D359-A549-84C8744C2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8" y="1138136"/>
            <a:ext cx="10489224" cy="443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377B38-96A1-4A7C-260B-22B32339CC39}"/>
              </a:ext>
            </a:extLst>
          </p:cNvPr>
          <p:cNvSpPr txBox="1"/>
          <p:nvPr/>
        </p:nvSpPr>
        <p:spPr>
          <a:xfrm>
            <a:off x="1021404" y="5719864"/>
            <a:ext cx="286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25</a:t>
            </a:r>
          </a:p>
        </p:txBody>
      </p:sp>
    </p:spTree>
    <p:extLst>
      <p:ext uri="{BB962C8B-B14F-4D97-AF65-F5344CB8AC3E}">
        <p14:creationId xmlns:p14="http://schemas.microsoft.com/office/powerpoint/2010/main" val="16218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4AE12-D1D8-5C78-4D2C-E806AC80E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DD9A89-5B7D-C67A-9FE8-6EB98C122F5A}"/>
              </a:ext>
            </a:extLst>
          </p:cNvPr>
          <p:cNvSpPr txBox="1"/>
          <p:nvPr/>
        </p:nvSpPr>
        <p:spPr>
          <a:xfrm>
            <a:off x="1681015" y="546432"/>
            <a:ext cx="84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13B1AD"/>
                </a:solidFill>
              </a:rPr>
              <a:t>Задание из банка ВПР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24952-F8C8-F44D-FF29-1CC952B836BF}"/>
              </a:ext>
            </a:extLst>
          </p:cNvPr>
          <p:cNvSpPr txBox="1"/>
          <p:nvPr/>
        </p:nvSpPr>
        <p:spPr>
          <a:xfrm>
            <a:off x="1021404" y="5719864"/>
            <a:ext cx="286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 6</a:t>
            </a:r>
          </a:p>
        </p:txBody>
      </p:sp>
      <p:pic>
        <p:nvPicPr>
          <p:cNvPr id="3" name="Рисунок 2" descr="Изображение выглядит как текст, снимок экрана,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82DEDDD-018A-6012-4B24-88E543856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79" y="1204833"/>
            <a:ext cx="9202366" cy="46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4DDD5-876B-0384-E64C-DF8CA424C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32F3B-A257-D3CB-4999-E0E6256FF307}"/>
              </a:ext>
            </a:extLst>
          </p:cNvPr>
          <p:cNvSpPr txBox="1"/>
          <p:nvPr/>
        </p:nvSpPr>
        <p:spPr>
          <a:xfrm>
            <a:off x="1786522" y="748654"/>
            <a:ext cx="84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13B1AD"/>
                </a:solidFill>
              </a:rPr>
              <a:t>Задание из банка ВПР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17075-8531-F754-C496-1A72AA883D98}"/>
              </a:ext>
            </a:extLst>
          </p:cNvPr>
          <p:cNvSpPr txBox="1"/>
          <p:nvPr/>
        </p:nvSpPr>
        <p:spPr>
          <a:xfrm>
            <a:off x="1021404" y="5719864"/>
            <a:ext cx="286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 июль</a:t>
            </a:r>
          </a:p>
        </p:txBody>
      </p:sp>
      <p:pic>
        <p:nvPicPr>
          <p:cNvPr id="5" name="Рисунок 4" descr="Изображение выглядит как текст, снимок экран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CFB9C6E-558E-4FB2-5BD1-1BC6523A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80" y="1435156"/>
            <a:ext cx="9943640" cy="38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88C6CF51-B04D-5E15-3D46-12F3CEDC9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5" y="1326309"/>
            <a:ext cx="10395073" cy="36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8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EE5300B-CDC9-EBB9-260C-3CC698D3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3" y="1448604"/>
            <a:ext cx="10520081" cy="2778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1C6C04-557E-6FB0-0A47-8FF54FCD8252}"/>
              </a:ext>
            </a:extLst>
          </p:cNvPr>
          <p:cNvSpPr txBox="1"/>
          <p:nvPr/>
        </p:nvSpPr>
        <p:spPr>
          <a:xfrm>
            <a:off x="953311" y="4387174"/>
            <a:ext cx="919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Вариант данного задания: предварительно или прямо уроке провести в классе опрос и построить диаграмму по данным полученным в классе.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F26FD-4AE3-6EB4-6504-80042C9248A8}"/>
              </a:ext>
            </a:extLst>
          </p:cNvPr>
          <p:cNvSpPr txBox="1"/>
          <p:nvPr/>
        </p:nvSpPr>
        <p:spPr>
          <a:xfrm>
            <a:off x="2147905" y="722055"/>
            <a:ext cx="792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13B1AD"/>
                </a:solidFill>
              </a:rPr>
              <a:t>Построение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182150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089A784D-9B66-390F-0619-7662B00E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18" y="650630"/>
            <a:ext cx="7986267" cy="48326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9FD9D2-D3DD-1183-6923-F7E8DB24F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33" y="5430101"/>
            <a:ext cx="6977163" cy="7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82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163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CambriaMath</vt:lpstr>
      <vt:lpstr>Garamond</vt:lpstr>
      <vt:lpstr>LabGrotesque-Black</vt:lpstr>
      <vt:lpstr>LabGrotesque-Bold</vt:lpstr>
      <vt:lpstr>Натуральные материалы</vt:lpstr>
      <vt:lpstr>Столбиковые диаграммы (гистограммы)</vt:lpstr>
      <vt:lpstr>Чтение и построение диаграмм </vt:lpstr>
      <vt:lpstr>Чтение и построение столбиковых диаграмм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Столбиковые диаграммы (гистограммы)</dc:title>
  <dc:creator>мама</dc:creator>
  <cp:lastModifiedBy>Фаязова</cp:lastModifiedBy>
  <cp:revision>12</cp:revision>
  <dcterms:created xsi:type="dcterms:W3CDTF">2024-10-30T12:26:07Z</dcterms:created>
  <dcterms:modified xsi:type="dcterms:W3CDTF">2024-11-02T01:50:51Z</dcterms:modified>
</cp:coreProperties>
</file>