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8" r:id="rId3"/>
    <p:sldId id="257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B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BC3FE43-C8CD-4CB9-99DD-133F924DED7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78EE940-6C6B-43E7-A99F-DF803CB23E4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78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FE43-C8CD-4CB9-99DD-133F924DED7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E940-6C6B-43E7-A99F-DF803CB23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7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FE43-C8CD-4CB9-99DD-133F924DED7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E940-6C6B-43E7-A99F-DF803CB23E4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156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FE43-C8CD-4CB9-99DD-133F924DED7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E940-6C6B-43E7-A99F-DF803CB23E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256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FE43-C8CD-4CB9-99DD-133F924DED7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E940-6C6B-43E7-A99F-DF803CB23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20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FE43-C8CD-4CB9-99DD-133F924DED7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E940-6C6B-43E7-A99F-DF803CB23E4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34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FE43-C8CD-4CB9-99DD-133F924DED7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E940-6C6B-43E7-A99F-DF803CB23E4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216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FE43-C8CD-4CB9-99DD-133F924DED7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E940-6C6B-43E7-A99F-DF803CB23E4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086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FE43-C8CD-4CB9-99DD-133F924DED7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E940-6C6B-43E7-A99F-DF803CB23E4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13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FE43-C8CD-4CB9-99DD-133F924DED7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E940-6C6B-43E7-A99F-DF803CB23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05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FE43-C8CD-4CB9-99DD-133F924DED7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E940-6C6B-43E7-A99F-DF803CB23E4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04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FE43-C8CD-4CB9-99DD-133F924DED7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E940-6C6B-43E7-A99F-DF803CB23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46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FE43-C8CD-4CB9-99DD-133F924DED7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E940-6C6B-43E7-A99F-DF803CB23E4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37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FE43-C8CD-4CB9-99DD-133F924DED7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E940-6C6B-43E7-A99F-DF803CB23E4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84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FE43-C8CD-4CB9-99DD-133F924DED7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E940-6C6B-43E7-A99F-DF803CB23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44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FE43-C8CD-4CB9-99DD-133F924DED7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E940-6C6B-43E7-A99F-DF803CB23E4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42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FE43-C8CD-4CB9-99DD-133F924DED7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E940-6C6B-43E7-A99F-DF803CB23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3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3FE43-C8CD-4CB9-99DD-133F924DED7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8EE940-6C6B-43E7-A99F-DF803CB23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85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0826" y="642026"/>
            <a:ext cx="7037241" cy="3745147"/>
          </a:xfrm>
        </p:spPr>
        <p:txBody>
          <a:bodyPr/>
          <a:lstStyle/>
          <a:p>
            <a:pPr algn="ctr"/>
            <a:r>
              <a:rPr lang="ru-RU" b="1" dirty="0"/>
              <a:t>Практические вычисления по табличным данным</a:t>
            </a:r>
          </a:p>
        </p:txBody>
      </p:sp>
    </p:spTree>
    <p:extLst>
      <p:ext uri="{BB962C8B-B14F-4D97-AF65-F5344CB8AC3E}">
        <p14:creationId xmlns:p14="http://schemas.microsoft.com/office/powerpoint/2010/main" val="28294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5C195-F967-1D16-38C2-1F3C5EEF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0044"/>
            <a:ext cx="10058400" cy="1065542"/>
          </a:xfrm>
        </p:spPr>
        <p:txBody>
          <a:bodyPr/>
          <a:lstStyle/>
          <a:p>
            <a:pPr algn="ctr"/>
            <a:r>
              <a:rPr lang="ru-RU" b="1" dirty="0"/>
              <a:t>Задачи из банка ВПР</a:t>
            </a:r>
          </a:p>
        </p:txBody>
      </p:sp>
      <p:pic>
        <p:nvPicPr>
          <p:cNvPr id="4" name="Рисунок 3" descr="Изображение выглядит как текст, Шрифт, число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37780DBE-899E-4BFD-A115-F6B13ADF4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12" y="1828800"/>
            <a:ext cx="9630382" cy="34432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4C3E58-68A6-0BF6-369C-23E80B0A36C4}"/>
              </a:ext>
            </a:extLst>
          </p:cNvPr>
          <p:cNvSpPr txBox="1"/>
          <p:nvPr/>
        </p:nvSpPr>
        <p:spPr>
          <a:xfrm>
            <a:off x="2316014" y="5505853"/>
            <a:ext cx="264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Ответ: 1975</a:t>
            </a:r>
          </a:p>
        </p:txBody>
      </p:sp>
    </p:spTree>
    <p:extLst>
      <p:ext uri="{BB962C8B-B14F-4D97-AF65-F5344CB8AC3E}">
        <p14:creationId xmlns:p14="http://schemas.microsoft.com/office/powerpoint/2010/main" val="202889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16020-0247-45E2-5E86-81F248FFA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E068A-2E31-4363-2819-2714FCB21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0044"/>
            <a:ext cx="10058400" cy="1065542"/>
          </a:xfrm>
        </p:spPr>
        <p:txBody>
          <a:bodyPr/>
          <a:lstStyle/>
          <a:p>
            <a:pPr algn="ctr"/>
            <a:r>
              <a:rPr lang="ru-RU" b="1" dirty="0"/>
              <a:t>Задачи из банка ВПР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416E8-F777-8E96-BFA6-FF03B759400E}"/>
              </a:ext>
            </a:extLst>
          </p:cNvPr>
          <p:cNvSpPr txBox="1"/>
          <p:nvPr/>
        </p:nvSpPr>
        <p:spPr>
          <a:xfrm>
            <a:off x="2316014" y="5505853"/>
            <a:ext cx="264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Ответ:  0 ч 37 мин</a:t>
            </a:r>
          </a:p>
        </p:txBody>
      </p:sp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A3CA45FD-F3CF-2EF9-7D65-5A00F4703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85" y="1770435"/>
            <a:ext cx="9821198" cy="3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0E449-9842-961C-D80A-D7DF6CDC2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A3FBC-2317-18D4-9B75-047011C1D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8424"/>
            <a:ext cx="10058400" cy="1065542"/>
          </a:xfrm>
        </p:spPr>
        <p:txBody>
          <a:bodyPr/>
          <a:lstStyle/>
          <a:p>
            <a:pPr algn="ctr"/>
            <a:r>
              <a:rPr lang="ru-RU" b="1" dirty="0"/>
              <a:t>Задачи из банка ВПР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91319-0D9B-13A1-9612-077B8D555091}"/>
              </a:ext>
            </a:extLst>
          </p:cNvPr>
          <p:cNvSpPr txBox="1"/>
          <p:nvPr/>
        </p:nvSpPr>
        <p:spPr>
          <a:xfrm>
            <a:off x="2316014" y="5505853"/>
            <a:ext cx="264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Ответ:  630 </a:t>
            </a:r>
          </a:p>
        </p:txBody>
      </p:sp>
      <p:pic>
        <p:nvPicPr>
          <p:cNvPr id="4" name="Рисунок 3" descr="Изображение выглядит как текст, снимок экрана, число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DF2BDCE2-173D-06BA-3C1D-6D598BE68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26" y="1827100"/>
            <a:ext cx="9396919" cy="37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64B98-7E53-9425-335E-E3210B220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35269"/>
            <a:ext cx="10058400" cy="939082"/>
          </a:xfrm>
        </p:spPr>
        <p:txBody>
          <a:bodyPr/>
          <a:lstStyle/>
          <a:p>
            <a:pPr algn="ctr"/>
            <a:r>
              <a:rPr lang="ru-RU" b="1" dirty="0"/>
              <a:t>Дополнительные задания</a:t>
            </a:r>
          </a:p>
        </p:txBody>
      </p:sp>
      <p:pic>
        <p:nvPicPr>
          <p:cNvPr id="3" name="Рисунок 2" descr="Изображение выглядит как текст, Шрифт, снимок экрана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36A8C9A0-DEA2-F99A-32FD-6D2C76B6F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8" y="1624655"/>
            <a:ext cx="10135478" cy="432853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AFABAD-4E80-A8C7-2DB2-37ACE6EF9F70}"/>
              </a:ext>
            </a:extLst>
          </p:cNvPr>
          <p:cNvSpPr/>
          <p:nvPr/>
        </p:nvSpPr>
        <p:spPr>
          <a:xfrm>
            <a:off x="1544320" y="1838960"/>
            <a:ext cx="193040" cy="2133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8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9F107-C087-5B30-279C-B37636087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9B67F-82B2-DD65-39AE-292F33B39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0044"/>
            <a:ext cx="10058400" cy="1065542"/>
          </a:xfrm>
        </p:spPr>
        <p:txBody>
          <a:bodyPr/>
          <a:lstStyle/>
          <a:p>
            <a:pPr algn="ctr"/>
            <a:r>
              <a:rPr lang="ru-RU" b="1" dirty="0"/>
              <a:t>Задача из банка ФИПИ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0FAB18-ED75-F822-4D03-9B55C7E935BC}"/>
              </a:ext>
            </a:extLst>
          </p:cNvPr>
          <p:cNvSpPr txBox="1"/>
          <p:nvPr/>
        </p:nvSpPr>
        <p:spPr>
          <a:xfrm>
            <a:off x="1167319" y="5505853"/>
            <a:ext cx="379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Ответ: 438  </a:t>
            </a:r>
          </a:p>
        </p:txBody>
      </p:sp>
      <p:pic>
        <p:nvPicPr>
          <p:cNvPr id="6" name="Рисунок 5" descr="Изображение выглядит как текст, снимок экрана, линия, чек&#10;&#10;Автоматически созданное описание">
            <a:extLst>
              <a:ext uri="{FF2B5EF4-FFF2-40B4-BE49-F238E27FC236}">
                <a16:creationId xmlns:a16="http://schemas.microsoft.com/office/drawing/2014/main" id="{2468F569-52EF-3A90-9A7F-7C5771D91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47" y="1855333"/>
            <a:ext cx="10786470" cy="32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8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8791182-E203-A795-91A1-256ECB1A3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20423"/>
            <a:ext cx="9601196" cy="1303867"/>
          </a:xfrm>
        </p:spPr>
        <p:txBody>
          <a:bodyPr/>
          <a:lstStyle/>
          <a:p>
            <a:pPr algn="ctr"/>
            <a:r>
              <a:rPr lang="ru-RU" b="1" u="sng" dirty="0"/>
              <a:t>Домашняя работа</a:t>
            </a:r>
          </a:p>
        </p:txBody>
      </p:sp>
      <p:pic>
        <p:nvPicPr>
          <p:cNvPr id="5" name="Рисунок 4" descr="Изображение выглядит как текст, снимок экрана, Шрифт, информация&#10;&#10;Автоматически созданное описание">
            <a:extLst>
              <a:ext uri="{FF2B5EF4-FFF2-40B4-BE49-F238E27FC236}">
                <a16:creationId xmlns:a16="http://schemas.microsoft.com/office/drawing/2014/main" id="{63496BD5-B7F6-0527-E56C-43F88DF60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77" y="2480552"/>
            <a:ext cx="10350046" cy="29380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61A1F7-26FA-D8B6-454E-0D659726FA51}"/>
              </a:ext>
            </a:extLst>
          </p:cNvPr>
          <p:cNvSpPr txBox="1"/>
          <p:nvPr/>
        </p:nvSpPr>
        <p:spPr>
          <a:xfrm>
            <a:off x="1449421" y="1924290"/>
            <a:ext cx="586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Вариант творческого домашнего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3235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42E89-53BF-72CC-B306-FD610DAC3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DD825E8-079F-5F8E-AA88-14BE750DA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20423"/>
            <a:ext cx="9601196" cy="1303867"/>
          </a:xfrm>
        </p:spPr>
        <p:txBody>
          <a:bodyPr/>
          <a:lstStyle/>
          <a:p>
            <a:pPr algn="ctr"/>
            <a:r>
              <a:rPr lang="ru-RU" b="1" u="sng" dirty="0"/>
              <a:t>Домашняя работа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842CED-78CC-942B-F418-DB3C127DCAE0}"/>
              </a:ext>
            </a:extLst>
          </p:cNvPr>
          <p:cNvSpPr txBox="1"/>
          <p:nvPr/>
        </p:nvSpPr>
        <p:spPr>
          <a:xfrm>
            <a:off x="1449421" y="1924290"/>
            <a:ext cx="586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Вариант стандартного домашнего задания</a:t>
            </a:r>
          </a:p>
        </p:txBody>
      </p:sp>
      <p:pic>
        <p:nvPicPr>
          <p:cNvPr id="4" name="Рисунок 3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FA79729C-1900-06F4-3717-9404F6AB7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6" y="2480552"/>
            <a:ext cx="5488343" cy="224053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снимок экрана, че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440200E3-2AC6-CB79-8A04-71CC8737B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24290"/>
            <a:ext cx="5639241" cy="37852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588B30-96AB-DED4-9B97-A898EBBC0686}"/>
              </a:ext>
            </a:extLst>
          </p:cNvPr>
          <p:cNvSpPr txBox="1"/>
          <p:nvPr/>
        </p:nvSpPr>
        <p:spPr>
          <a:xfrm>
            <a:off x="894522" y="5137246"/>
            <a:ext cx="242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№ 15, 23 стр. 16,17 </a:t>
            </a:r>
          </a:p>
        </p:txBody>
      </p:sp>
    </p:spTree>
    <p:extLst>
      <p:ext uri="{BB962C8B-B14F-4D97-AF65-F5344CB8AC3E}">
        <p14:creationId xmlns:p14="http://schemas.microsoft.com/office/powerpoint/2010/main" val="10349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904" y="691049"/>
            <a:ext cx="10058400" cy="794851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Проверка домашней работы</a:t>
            </a:r>
          </a:p>
        </p:txBody>
      </p:sp>
      <p:pic>
        <p:nvPicPr>
          <p:cNvPr id="4" name="Объект 4" descr="Изображение выглядит как текст, снимок экрана, число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9DC79B1-1175-EC21-7BD3-17CFBEA32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766" y="1826033"/>
            <a:ext cx="5173044" cy="4107839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29" y="2395821"/>
            <a:ext cx="5716295" cy="115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468" y="818010"/>
            <a:ext cx="10058400" cy="1212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Подсчёты в таблице. Группировка данных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424354"/>
            <a:ext cx="10058400" cy="4444740"/>
          </a:xfrm>
        </p:spPr>
        <p:txBody>
          <a:bodyPr/>
          <a:lstStyle/>
          <a:p>
            <a:r>
              <a:rPr lang="ru-RU" dirty="0"/>
              <a:t>Ручная обработка статистических сведений</a:t>
            </a: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97" y="2160254"/>
            <a:ext cx="10055469" cy="399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9EB0CA07-92F2-3853-DFBB-FF850B9EC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81" y="812801"/>
            <a:ext cx="10800251" cy="438177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2D05AA1-286F-B2E2-69CA-3950BB0B1D50}"/>
              </a:ext>
            </a:extLst>
          </p:cNvPr>
          <p:cNvSpPr/>
          <p:nvPr/>
        </p:nvSpPr>
        <p:spPr>
          <a:xfrm>
            <a:off x="1712068" y="868356"/>
            <a:ext cx="223304" cy="264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69D62AB-C874-16CD-9147-CBCDEEE396E7}"/>
              </a:ext>
            </a:extLst>
          </p:cNvPr>
          <p:cNvSpPr/>
          <p:nvPr/>
        </p:nvSpPr>
        <p:spPr>
          <a:xfrm>
            <a:off x="638781" y="2181157"/>
            <a:ext cx="3320375" cy="264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5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768" y="899446"/>
            <a:ext cx="10902462" cy="101465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Подсчёты в таблице. </a:t>
            </a:r>
            <a:br>
              <a:rPr lang="ru-RU" b="1" dirty="0"/>
            </a:br>
            <a:r>
              <a:rPr lang="ru-RU" b="1" dirty="0"/>
              <a:t>Группировка данных</a:t>
            </a:r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79" y="2159542"/>
            <a:ext cx="8563649" cy="3647704"/>
          </a:xfrm>
        </p:spPr>
      </p:pic>
    </p:spTree>
    <p:extLst>
      <p:ext uri="{BB962C8B-B14F-4D97-AF65-F5344CB8AC3E}">
        <p14:creationId xmlns:p14="http://schemas.microsoft.com/office/powerpoint/2010/main" val="204750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560" y="500611"/>
            <a:ext cx="10088880" cy="786059"/>
          </a:xfrm>
        </p:spPr>
        <p:txBody>
          <a:bodyPr/>
          <a:lstStyle/>
          <a:p>
            <a:pPr algn="ctr"/>
            <a:r>
              <a:rPr lang="ru-RU" b="1" dirty="0"/>
              <a:t>Вычисления в таблицах. Сметы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560" y="1159966"/>
            <a:ext cx="10058400" cy="782515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/>
              <a:t>Смета</a:t>
            </a:r>
            <a:r>
              <a:rPr lang="ru-RU" dirty="0"/>
              <a:t> – это таблица со списком или планом расходов. В смете указывают нужные товары, цену и итоговую стоимость</a:t>
            </a:r>
          </a:p>
          <a:p>
            <a:endParaRPr lang="ru-RU" dirty="0"/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472" y="1785548"/>
            <a:ext cx="7893982" cy="446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31" y="778574"/>
            <a:ext cx="9317828" cy="3811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3146" y="4739054"/>
            <a:ext cx="9425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 таблицы видно, что общая сумма превысила запланированную на 1000 рублей. </a:t>
            </a:r>
          </a:p>
          <a:p>
            <a:r>
              <a:rPr lang="ru-RU" dirty="0"/>
              <a:t>Что можно сделать, чтобы уложиться в выделенную сумму?</a:t>
            </a:r>
          </a:p>
        </p:txBody>
      </p:sp>
    </p:spTree>
    <p:extLst>
      <p:ext uri="{BB962C8B-B14F-4D97-AF65-F5344CB8AC3E}">
        <p14:creationId xmlns:p14="http://schemas.microsoft.com/office/powerpoint/2010/main" val="423746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57A76-0399-C13B-54E3-F92605AF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46086"/>
          </a:xfrm>
        </p:spPr>
        <p:txBody>
          <a:bodyPr/>
          <a:lstStyle/>
          <a:p>
            <a:pPr algn="ctr"/>
            <a:r>
              <a:rPr lang="ru-RU" b="1" dirty="0"/>
              <a:t>Доли и проценты в таблицах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8E97BF-A170-490C-24A3-9593F3E21941}"/>
              </a:ext>
            </a:extLst>
          </p:cNvPr>
          <p:cNvSpPr txBox="1"/>
          <p:nvPr/>
        </p:nvSpPr>
        <p:spPr>
          <a:xfrm>
            <a:off x="69715" y="1327415"/>
            <a:ext cx="12052570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Население Приморского края мужского и женского пола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(по данным Росстата) в 1990 году и 2006 гг.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E29F2E5-23DF-F546-BF94-F99587FF7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317933"/>
              </p:ext>
            </p:extLst>
          </p:nvPr>
        </p:nvGraphicFramePr>
        <p:xfrm>
          <a:off x="1097280" y="2350837"/>
          <a:ext cx="10290245" cy="26556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3645">
                  <a:extLst>
                    <a:ext uri="{9D8B030D-6E8A-4147-A177-3AD203B41FA5}">
                      <a16:colId xmlns:a16="http://schemas.microsoft.com/office/drawing/2014/main" val="2436567399"/>
                    </a:ext>
                  </a:extLst>
                </a:gridCol>
                <a:gridCol w="3162941">
                  <a:extLst>
                    <a:ext uri="{9D8B030D-6E8A-4147-A177-3AD203B41FA5}">
                      <a16:colId xmlns:a16="http://schemas.microsoft.com/office/drawing/2014/main" val="2078018824"/>
                    </a:ext>
                  </a:extLst>
                </a:gridCol>
                <a:gridCol w="3020132">
                  <a:extLst>
                    <a:ext uri="{9D8B030D-6E8A-4147-A177-3AD203B41FA5}">
                      <a16:colId xmlns:a16="http://schemas.microsoft.com/office/drawing/2014/main" val="1833320637"/>
                    </a:ext>
                  </a:extLst>
                </a:gridCol>
                <a:gridCol w="2803527">
                  <a:extLst>
                    <a:ext uri="{9D8B030D-6E8A-4147-A177-3AD203B41FA5}">
                      <a16:colId xmlns:a16="http://schemas.microsoft.com/office/drawing/2014/main" val="3596380105"/>
                    </a:ext>
                  </a:extLst>
                </a:gridCol>
              </a:tblGrid>
              <a:tr h="1283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 </a:t>
                      </a:r>
                      <a:endParaRPr lang="ru-RU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Мужчины,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тыс. чел</a:t>
                      </a:r>
                      <a:endParaRPr lang="ru-RU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Женщины,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тыс. чел</a:t>
                      </a:r>
                      <a:endParaRPr lang="ru-RU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Общая численность населения, тыс. чел</a:t>
                      </a:r>
                      <a:endParaRPr lang="ru-RU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4255866"/>
                  </a:ext>
                </a:extLst>
              </a:tr>
              <a:tr h="6860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>
                          <a:effectLst/>
                        </a:rPr>
                        <a:t>1990</a:t>
                      </a:r>
                      <a:endParaRPr lang="ru-RU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>
                          <a:effectLst/>
                        </a:rPr>
                        <a:t>1152</a:t>
                      </a:r>
                      <a:endParaRPr lang="ru-RU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1157</a:t>
                      </a:r>
                      <a:endParaRPr lang="ru-RU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>
                          <a:effectLst/>
                        </a:rPr>
                        <a:t>2309</a:t>
                      </a:r>
                      <a:endParaRPr lang="ru-RU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5519397"/>
                  </a:ext>
                </a:extLst>
              </a:tr>
              <a:tr h="6860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>
                          <a:effectLst/>
                        </a:rPr>
                        <a:t>2006</a:t>
                      </a:r>
                      <a:endParaRPr lang="ru-RU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962</a:t>
                      </a:r>
                      <a:endParaRPr lang="ru-RU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1044</a:t>
                      </a:r>
                      <a:endParaRPr lang="ru-RU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2006</a:t>
                      </a:r>
                      <a:endParaRPr lang="ru-RU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072487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3FD5A77-A996-AF99-601E-7D0D3401E6AA}"/>
              </a:ext>
            </a:extLst>
          </p:cNvPr>
          <p:cNvSpPr txBox="1"/>
          <p:nvPr/>
        </p:nvSpPr>
        <p:spPr>
          <a:xfrm>
            <a:off x="1036969" y="5101305"/>
            <a:ext cx="10290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Данные нельзя считать совершенно точными, более того абсолютные значения мало говорят о том, как изменилась ситуация.  Можно лишь заметить, что численность населения, при этом как мужского, так и женского сократилась. Нагляднее выразить данные числа в процентах от общего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40445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B03BD-802B-2FFA-EE35-1517AF89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26631"/>
          </a:xfrm>
        </p:spPr>
        <p:txBody>
          <a:bodyPr/>
          <a:lstStyle/>
          <a:p>
            <a:pPr algn="ctr"/>
            <a:r>
              <a:rPr lang="ru-RU" b="1" dirty="0"/>
              <a:t>Доли и проценты в таблицах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E1956-521E-F9E3-D173-636C7A617F01}"/>
              </a:ext>
            </a:extLst>
          </p:cNvPr>
          <p:cNvSpPr txBox="1"/>
          <p:nvPr/>
        </p:nvSpPr>
        <p:spPr>
          <a:xfrm>
            <a:off x="1134731" y="1313234"/>
            <a:ext cx="9983497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Население Приморского края мужского и женского пола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(по данным Росстата) в 1990 году и 2006 гг.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ED96B3F-D128-F8FE-1672-E85E6C6FD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037556"/>
              </p:ext>
            </p:extLst>
          </p:nvPr>
        </p:nvGraphicFramePr>
        <p:xfrm>
          <a:off x="1050587" y="2412460"/>
          <a:ext cx="10105093" cy="2613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6747">
                  <a:extLst>
                    <a:ext uri="{9D8B030D-6E8A-4147-A177-3AD203B41FA5}">
                      <a16:colId xmlns:a16="http://schemas.microsoft.com/office/drawing/2014/main" val="4141817931"/>
                    </a:ext>
                  </a:extLst>
                </a:gridCol>
                <a:gridCol w="1934404">
                  <a:extLst>
                    <a:ext uri="{9D8B030D-6E8A-4147-A177-3AD203B41FA5}">
                      <a16:colId xmlns:a16="http://schemas.microsoft.com/office/drawing/2014/main" val="4228255464"/>
                    </a:ext>
                  </a:extLst>
                </a:gridCol>
                <a:gridCol w="1645687">
                  <a:extLst>
                    <a:ext uri="{9D8B030D-6E8A-4147-A177-3AD203B41FA5}">
                      <a16:colId xmlns:a16="http://schemas.microsoft.com/office/drawing/2014/main" val="3887147465"/>
                    </a:ext>
                  </a:extLst>
                </a:gridCol>
                <a:gridCol w="1919027">
                  <a:extLst>
                    <a:ext uri="{9D8B030D-6E8A-4147-A177-3AD203B41FA5}">
                      <a16:colId xmlns:a16="http://schemas.microsoft.com/office/drawing/2014/main" val="584018628"/>
                    </a:ext>
                  </a:extLst>
                </a:gridCol>
                <a:gridCol w="1564324">
                  <a:extLst>
                    <a:ext uri="{9D8B030D-6E8A-4147-A177-3AD203B41FA5}">
                      <a16:colId xmlns:a16="http://schemas.microsoft.com/office/drawing/2014/main" val="20431275"/>
                    </a:ext>
                  </a:extLst>
                </a:gridCol>
                <a:gridCol w="1934904">
                  <a:extLst>
                    <a:ext uri="{9D8B030D-6E8A-4147-A177-3AD203B41FA5}">
                      <a16:colId xmlns:a16="http://schemas.microsoft.com/office/drawing/2014/main" val="553961884"/>
                    </a:ext>
                  </a:extLst>
                </a:gridCol>
              </a:tblGrid>
              <a:tr h="64056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 </a:t>
                      </a:r>
                      <a:endParaRPr lang="ru-RU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>
                          <a:effectLst/>
                        </a:rPr>
                        <a:t>Мужчины</a:t>
                      </a:r>
                      <a:endParaRPr lang="ru-RU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Женщины</a:t>
                      </a:r>
                      <a:endParaRPr lang="ru-RU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>
                          <a:effectLst/>
                        </a:rPr>
                        <a:t>Общая численность населения, тыс. чел</a:t>
                      </a:r>
                      <a:endParaRPr lang="ru-RU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698457"/>
                  </a:ext>
                </a:extLst>
              </a:tr>
              <a:tr h="1015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Количество,  тыс. чел</a:t>
                      </a:r>
                      <a:endParaRPr lang="ru-RU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>
                          <a:effectLst/>
                        </a:rPr>
                        <a:t>Доля, %</a:t>
                      </a:r>
                      <a:endParaRPr lang="ru-RU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Количество,  тыс. чел</a:t>
                      </a:r>
                      <a:endParaRPr lang="ru-RU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>
                          <a:effectLst/>
                        </a:rPr>
                        <a:t>Доля, %</a:t>
                      </a:r>
                      <a:endParaRPr lang="ru-RU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63369"/>
                  </a:ext>
                </a:extLst>
              </a:tr>
              <a:tr h="4657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>
                          <a:effectLst/>
                        </a:rPr>
                        <a:t>1990</a:t>
                      </a:r>
                      <a:endParaRPr lang="ru-RU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>
                          <a:effectLst/>
                        </a:rPr>
                        <a:t>1152</a:t>
                      </a:r>
                      <a:endParaRPr lang="ru-RU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>
                          <a:effectLst/>
                        </a:rPr>
                        <a:t>49,9 %</a:t>
                      </a:r>
                      <a:endParaRPr lang="ru-RU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>
                          <a:effectLst/>
                        </a:rPr>
                        <a:t>1157</a:t>
                      </a:r>
                      <a:endParaRPr lang="ru-RU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>
                          <a:effectLst/>
                        </a:rPr>
                        <a:t>50,1%</a:t>
                      </a:r>
                      <a:endParaRPr lang="ru-RU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>
                          <a:effectLst/>
                        </a:rPr>
                        <a:t>2309</a:t>
                      </a:r>
                      <a:endParaRPr lang="ru-RU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4076175"/>
                  </a:ext>
                </a:extLst>
              </a:tr>
              <a:tr h="4657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>
                          <a:effectLst/>
                        </a:rPr>
                        <a:t>2006</a:t>
                      </a:r>
                      <a:endParaRPr lang="ru-RU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>
                          <a:effectLst/>
                        </a:rPr>
                        <a:t>962</a:t>
                      </a:r>
                      <a:endParaRPr lang="ru-RU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>
                          <a:effectLst/>
                        </a:rPr>
                        <a:t>47,9%</a:t>
                      </a:r>
                      <a:endParaRPr lang="ru-RU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1044</a:t>
                      </a:r>
                      <a:endParaRPr lang="ru-RU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52,1%</a:t>
                      </a:r>
                      <a:endParaRPr lang="ru-RU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2006</a:t>
                      </a:r>
                      <a:endParaRPr lang="ru-RU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190646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CF35647-5089-664F-72DD-F47E552D8529}"/>
              </a:ext>
            </a:extLst>
          </p:cNvPr>
          <p:cNvSpPr txBox="1"/>
          <p:nvPr/>
        </p:nvSpPr>
        <p:spPr>
          <a:xfrm>
            <a:off x="1043453" y="5080593"/>
            <a:ext cx="1010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Теперь видно, что доля мужчин стала меньше на 2 процента, соответственно доля женщин возросла на столько же процентов.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C0119-50B3-41BA-5BAD-12A55BDEDC98}"/>
              </a:ext>
            </a:extLst>
          </p:cNvPr>
          <p:cNvSpPr txBox="1"/>
          <p:nvPr/>
        </p:nvSpPr>
        <p:spPr>
          <a:xfrm>
            <a:off x="1134730" y="5802728"/>
            <a:ext cx="1002094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Таблицы удобны тем, что прямо в них можно проводить вычисления, дополняя имеющиеся данные</a:t>
            </a:r>
          </a:p>
        </p:txBody>
      </p:sp>
    </p:spTree>
    <p:extLst>
      <p:ext uri="{BB962C8B-B14F-4D97-AF65-F5344CB8AC3E}">
        <p14:creationId xmlns:p14="http://schemas.microsoft.com/office/powerpoint/2010/main" val="29348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553</TotalTime>
  <Words>320</Words>
  <Application>Microsoft Office PowerPoint</Application>
  <PresentationFormat>Широкоэкранный</PresentationFormat>
  <Paragraphs>68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Aptos</vt:lpstr>
      <vt:lpstr>Arial</vt:lpstr>
      <vt:lpstr>Garamond</vt:lpstr>
      <vt:lpstr>Times New Roman</vt:lpstr>
      <vt:lpstr>Натуральные материалы</vt:lpstr>
      <vt:lpstr>Практические вычисления по табличным данным</vt:lpstr>
      <vt:lpstr>Проверка домашней работы</vt:lpstr>
      <vt:lpstr>Подсчёты в таблице. Группировка данных </vt:lpstr>
      <vt:lpstr>Презентация PowerPoint</vt:lpstr>
      <vt:lpstr>Подсчёты в таблице.  Группировка данных</vt:lpstr>
      <vt:lpstr>Вычисления в таблицах. Сметы</vt:lpstr>
      <vt:lpstr>Презентация PowerPoint</vt:lpstr>
      <vt:lpstr>Доли и проценты в таблицах</vt:lpstr>
      <vt:lpstr>Доли и проценты в таблицах</vt:lpstr>
      <vt:lpstr>Задачи из банка ВПР</vt:lpstr>
      <vt:lpstr>Задачи из банка ВПР</vt:lpstr>
      <vt:lpstr>Задачи из банка ВПР</vt:lpstr>
      <vt:lpstr>Дополнительные задания</vt:lpstr>
      <vt:lpstr>Задача из банка ФИПИ</vt:lpstr>
      <vt:lpstr>Домашняя работа</vt:lpstr>
      <vt:lpstr>Домашняя работа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Практические вычисления по табличным данным</dc:title>
  <dc:creator>Руденко</dc:creator>
  <cp:lastModifiedBy>ПК</cp:lastModifiedBy>
  <cp:revision>27</cp:revision>
  <dcterms:created xsi:type="dcterms:W3CDTF">2024-10-29T23:40:57Z</dcterms:created>
  <dcterms:modified xsi:type="dcterms:W3CDTF">2024-11-07T10:26:44Z</dcterms:modified>
</cp:coreProperties>
</file>