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3" r:id="rId2"/>
    <p:sldId id="266" r:id="rId3"/>
    <p:sldId id="285" r:id="rId4"/>
    <p:sldId id="262" r:id="rId5"/>
    <p:sldId id="281" r:id="rId6"/>
    <p:sldId id="282" r:id="rId7"/>
    <p:sldId id="288" r:id="rId8"/>
    <p:sldId id="261" r:id="rId9"/>
    <p:sldId id="276" r:id="rId10"/>
    <p:sldId id="278" r:id="rId11"/>
    <p:sldId id="267" r:id="rId12"/>
    <p:sldId id="274" r:id="rId13"/>
    <p:sldId id="270" r:id="rId14"/>
    <p:sldId id="272" r:id="rId15"/>
    <p:sldId id="286" r:id="rId16"/>
    <p:sldId id="269" r:id="rId17"/>
    <p:sldId id="279" r:id="rId18"/>
    <p:sldId id="264" r:id="rId19"/>
    <p:sldId id="280" r:id="rId20"/>
    <p:sldId id="28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E75A168-8665-4264-B125-75441DE8A683}">
          <p14:sldIdLst>
            <p14:sldId id="263"/>
            <p14:sldId id="266"/>
            <p14:sldId id="285"/>
          </p14:sldIdLst>
        </p14:section>
        <p14:section name="Раздел без заголовка" id="{AFCD339D-47C2-4725-BA80-ACA32D41C57F}">
          <p14:sldIdLst>
            <p14:sldId id="262"/>
            <p14:sldId id="281"/>
            <p14:sldId id="282"/>
            <p14:sldId id="288"/>
            <p14:sldId id="261"/>
            <p14:sldId id="276"/>
            <p14:sldId id="278"/>
            <p14:sldId id="267"/>
            <p14:sldId id="274"/>
            <p14:sldId id="270"/>
            <p14:sldId id="272"/>
            <p14:sldId id="286"/>
            <p14:sldId id="269"/>
            <p14:sldId id="279"/>
            <p14:sldId id="264"/>
            <p14:sldId id="280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241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96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43CB-F36B-4B90-A339-F8B114DADF8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EA45-1D82-4F01-B3DE-550D1216D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4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43CB-F36B-4B90-A339-F8B114DADF8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EA45-1D82-4F01-B3DE-550D1216D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46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43CB-F36B-4B90-A339-F8B114DADF8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EA45-1D82-4F01-B3DE-550D1216D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62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43CB-F36B-4B90-A339-F8B114DADF8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EA45-1D82-4F01-B3DE-550D1216D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27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43CB-F36B-4B90-A339-F8B114DADF8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EA45-1D82-4F01-B3DE-550D1216D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931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43CB-F36B-4B90-A339-F8B114DADF8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EA45-1D82-4F01-B3DE-550D1216D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679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43CB-F36B-4B90-A339-F8B114DADF8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EA45-1D82-4F01-B3DE-550D1216D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22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43CB-F36B-4B90-A339-F8B114DADF8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EA45-1D82-4F01-B3DE-550D1216D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2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43CB-F36B-4B90-A339-F8B114DADF8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EA45-1D82-4F01-B3DE-550D1216D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43CB-F36B-4B90-A339-F8B114DADF8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EA45-1D82-4F01-B3DE-550D1216D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95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43CB-F36B-4B90-A339-F8B114DADF8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EA45-1D82-4F01-B3DE-550D1216D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03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743CB-F36B-4B90-A339-F8B114DADF85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CEA45-1D82-4F01-B3DE-550D1216D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98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34" y="1815153"/>
            <a:ext cx="6905766" cy="301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335" y="4627027"/>
            <a:ext cx="3236912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5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881ef255-4c11-583b-b8cf-b413df62bc69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109276"/>
              </p:ext>
            </p:extLst>
          </p:nvPr>
        </p:nvGraphicFramePr>
        <p:xfrm>
          <a:off x="810883" y="3804251"/>
          <a:ext cx="5822829" cy="276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981"/>
                <a:gridCol w="646981"/>
                <a:gridCol w="646981"/>
                <a:gridCol w="646981"/>
                <a:gridCol w="646981"/>
                <a:gridCol w="646981"/>
                <a:gridCol w="646981"/>
                <a:gridCol w="646981"/>
                <a:gridCol w="646981"/>
              </a:tblGrid>
              <a:tr h="55209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209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209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209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209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08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97c49166b9a5be6f60b2e48ac5c33d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066429"/>
              </p:ext>
            </p:extLst>
          </p:nvPr>
        </p:nvGraphicFramePr>
        <p:xfrm>
          <a:off x="1250830" y="719666"/>
          <a:ext cx="5840086" cy="2334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4298"/>
                <a:gridCol w="834298"/>
                <a:gridCol w="834298"/>
                <a:gridCol w="834298"/>
                <a:gridCol w="834298"/>
                <a:gridCol w="834298"/>
                <a:gridCol w="834298"/>
              </a:tblGrid>
              <a:tr h="583521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352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352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352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21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97c49166b9a5be6f60b2e48ac5c33d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568264"/>
              </p:ext>
            </p:extLst>
          </p:nvPr>
        </p:nvGraphicFramePr>
        <p:xfrm>
          <a:off x="1250830" y="719666"/>
          <a:ext cx="5840086" cy="2334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4298"/>
                <a:gridCol w="834298"/>
                <a:gridCol w="834298"/>
                <a:gridCol w="834298"/>
                <a:gridCol w="834298"/>
                <a:gridCol w="834298"/>
                <a:gridCol w="834298"/>
              </a:tblGrid>
              <a:tr h="583521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352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352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352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3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Школа ОВЗ №3\Downloads\scale_1200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730402"/>
              </p:ext>
            </p:extLst>
          </p:nvPr>
        </p:nvGraphicFramePr>
        <p:xfrm>
          <a:off x="310556" y="310549"/>
          <a:ext cx="5641671" cy="2777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953"/>
                <a:gridCol w="805953"/>
                <a:gridCol w="805953"/>
                <a:gridCol w="805953"/>
                <a:gridCol w="805953"/>
                <a:gridCol w="805953"/>
                <a:gridCol w="805953"/>
              </a:tblGrid>
              <a:tr h="694427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442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442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442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98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Школа ОВЗ №3\Downloads\scale_1200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767306"/>
              </p:ext>
            </p:extLst>
          </p:nvPr>
        </p:nvGraphicFramePr>
        <p:xfrm>
          <a:off x="310556" y="310549"/>
          <a:ext cx="5641671" cy="2777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953"/>
                <a:gridCol w="805953"/>
                <a:gridCol w="805953"/>
                <a:gridCol w="805953"/>
                <a:gridCol w="805953"/>
                <a:gridCol w="805953"/>
                <a:gridCol w="805953"/>
              </a:tblGrid>
              <a:tr h="694427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442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442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442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29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7c09eb35-7129-5237-82d6-5b5405d6e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3321" y="1052623"/>
            <a:ext cx="734709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Динамическая пауза.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Мы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зимой в снежки играем, мы играем, мы играем.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 сугробам мы шагаем, мы шагаем, мы шагаем.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 на лыжах мы бежим, мы бежим, мы бежим.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 коньках по льду летим, мы летим, мы летим.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 снегурку лепим мы, лепим мы, лепим мы.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Гостью-зиму любим мы, любим мы, любим мы.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Дети </a:t>
            </a:r>
            <a:r>
              <a:rPr lang="ru-RU" sz="24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показывают движениями, что они делают</a:t>
            </a:r>
            <a:r>
              <a:rPr lang="ru-RU" sz="2400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152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 ОВЗ №3\Downloads\32cc63bfbea89c56374b8a06b72f47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751" y="1345693"/>
            <a:ext cx="4720237" cy="53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3581" y="1119117"/>
            <a:ext cx="69467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Два Мороза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  Наступила зима. Вышли два Мороза, старый и молодой, попугать людей. Дунул Мороз и ударили первые   за____</a:t>
            </a:r>
            <a:r>
              <a:rPr lang="ru-RU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ки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 </a:t>
            </a:r>
            <a:endParaRPr lang="ru-RU" sz="24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 _____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ко нарисовал на окнах   _____</a:t>
            </a:r>
            <a:r>
              <a:rPr lang="ru-RU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ные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узоры. Стукнул своим ледяным посохом Мороз и  </a:t>
            </a:r>
            <a:r>
              <a:rPr lang="ru-RU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за____ил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все реки и озёра. </a:t>
            </a:r>
            <a:endParaRPr lang="ru-RU" sz="24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 _____</a:t>
            </a:r>
            <a:r>
              <a:rPr lang="ru-RU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ец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защипал щёки прохожих, </a:t>
            </a:r>
            <a:r>
              <a:rPr lang="ru-RU" sz="24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от_____ил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им носы. Смеются Морозы, радуются, что напугали людей.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6536" y="-2"/>
            <a:ext cx="1089546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Прочитать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сказку, вставить вместо пропусков корни слов в однокоренные слова.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28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Школа ОВЗ №3\Downloads\32cc63bfbea89c56374b8a06b72f47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08694" y="621792"/>
            <a:ext cx="747162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Два Мороза.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Наступила зима. Вышли два Мороза, старый и молодой, попугать людей. Дунул Мороз и ударили первые   заморозки. 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Морозко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нарисовал на окнах   морозные узоры. Стукнул своим ледяным посохом Мороз и  заморозил все реки и озёра.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Морозец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защипал щёки прохожих, отморозил   им носы. Смеются Морозы, радуются, что напугали людей.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7036"/>
            <a:ext cx="12192000" cy="69517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65944" y="265814"/>
            <a:ext cx="3530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загадку.</a:t>
            </a:r>
          </a:p>
          <a:p>
            <a:pPr lvl="0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огне не горит,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воде не тонет. </a:t>
            </a:r>
          </a:p>
        </p:txBody>
      </p:sp>
    </p:spTree>
    <p:extLst>
      <p:ext uri="{BB962C8B-B14F-4D97-AF65-F5344CB8AC3E}">
        <p14:creationId xmlns:p14="http://schemas.microsoft.com/office/powerpoint/2010/main" val="404641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Школа ОВЗ №3\Downloads\tmb_59497_1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85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8587" y="765544"/>
            <a:ext cx="9586026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               Корень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этого слова равен самому слову. </a:t>
            </a:r>
            <a:endParaRPr lang="ru-RU" sz="24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Отгадайте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слова, которые являются однокоренными слову «лёд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».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Замёрзшая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 затвердевшая вода на дороге, когда люди и машины скользят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2. Время, когда земля покрыта слоем льда без снега, а также сама такая поверхность. </a:t>
            </a:r>
            <a:endParaRPr lang="ru-RU" sz="24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3. Очень холодный. </a:t>
            </a:r>
            <a:endParaRPr lang="ru-RU" sz="24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4. Кусочек 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льда.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520" y="76200"/>
            <a:ext cx="340042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365125"/>
            <a:ext cx="18589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248" y="3429000"/>
            <a:ext cx="3614611" cy="30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93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60717"/>
            <a:ext cx="12191999" cy="741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81887" y="2432648"/>
            <a:ext cx="5167222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Ребята, 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нам в гости сегодня пришла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Седая хозяйка.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lvl="0" indent="-22860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Кто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это? Угадай-ка!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Тряхнёт перинки – 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Над миром пушинки.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2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023582"/>
            <a:ext cx="12192000" cy="3562066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О Л О Д Ц Ы !</a:t>
            </a:r>
            <a:endParaRPr lang="ru-RU" sz="8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95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65278" y="1733266"/>
            <a:ext cx="8734567" cy="189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 принесла в своих волшебных рукавах много новых зимних слов. Но чтобы зима подарила нам эти слова, мы должны постараться и отгадать их. 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33516" y="3698543"/>
            <a:ext cx="8229599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поможет в этом корень слова.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Вспомните, что вы знаете о нём?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 называются однокоренными?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3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72332" y="1528549"/>
            <a:ext cx="367588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Снежная сказка.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Поплясали по снегам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Снежные метели.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Снегири снеговикам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Песню просвистели.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 заснеженной реки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снежном переулке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Звонко носятся снежки,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Режут лёд снегурки.         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С. Погорельский)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4393" y="5773004"/>
            <a:ext cx="7274257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Найдите однокоренные слова, выделите в них корень. </a:t>
            </a:r>
            <a:endParaRPr lang="ru-RU" sz="24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Объясните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слова: снегири, снегурки.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91471" y="966158"/>
            <a:ext cx="5143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</a:rPr>
              <a:t>Зима принесла нам снежную сказку.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2"/>
            <a:ext cx="12192001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81150" y="228601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зимушка добиралась к нам, а путь её был нелёгкий, слова в её волшебных рукавах перепутались. Вам нужно распределить однокоренные слова в три столбика: предмет, действие, признак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метелица                     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вьюга                        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отморозить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морозный                    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холодный                 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вьюжный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завьюжило                  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метёт                         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похолодало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холод                              заморозки                    метельный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58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Школа ОВЗ №3\Downloads\winter-dream-1158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016031"/>
              </p:ext>
            </p:extLst>
          </p:nvPr>
        </p:nvGraphicFramePr>
        <p:xfrm>
          <a:off x="1295400" y="2247899"/>
          <a:ext cx="9591675" cy="3057525"/>
        </p:xfrm>
        <a:graphic>
          <a:graphicData uri="http://schemas.openxmlformats.org/drawingml/2006/table">
            <a:tbl>
              <a:tblPr firstRow="1" firstCol="1" bandRow="1"/>
              <a:tblGrid>
                <a:gridCol w="3197225"/>
                <a:gridCol w="3197225"/>
                <a:gridCol w="3197225"/>
              </a:tblGrid>
              <a:tr h="611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Действие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Признак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метелица</a:t>
                      </a:r>
                      <a:endParaRPr lang="ru-RU" sz="18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метёт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метельный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заморозки</a:t>
                      </a:r>
                      <a:endParaRPr lang="ru-RU" sz="18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отморозить</a:t>
                      </a:r>
                      <a:endParaRPr lang="ru-RU" sz="18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морозный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вьюга</a:t>
                      </a:r>
                      <a:endParaRPr lang="ru-RU" sz="18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завьюжило</a:t>
                      </a:r>
                      <a:endParaRPr lang="ru-RU" sz="18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вьюжный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холод</a:t>
                      </a:r>
                      <a:endParaRPr lang="ru-RU" sz="18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похолодало</a:t>
                      </a:r>
                      <a:endParaRPr lang="ru-RU" sz="1800" b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холодный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себя!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 ОВЗ №3\Downloads\43af9b28e1368a94c3a9c7ede75bf4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344"/>
            <a:ext cx="12192000" cy="694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83680" y="207265"/>
            <a:ext cx="5474208" cy="685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два, три, четыре, </a:t>
            </a:r>
            <a:endParaRPr lang="ru-RU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(загибать пальчики)</a:t>
            </a:r>
            <a:endParaRPr lang="ru-RU" sz="16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тобой снежок слепили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(лепить, меняя положение ладоней)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Круглый, крепкий, очень гладкий.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(показывают круг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гладят ладони друг о друга)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совсем-совсем не сладкий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(грозят пальчиком)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 – подбросим,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("подбросить", посмотреть вверх)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 – поймаем,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хлопнуть в ладоши)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 – уроним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ручки в стороны)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… сломаем!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(хлопнуть ладонями по столу)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2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Школа ОВЗ №3\Downloads\snowflakes-christmas-background-slid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475" y="846161"/>
            <a:ext cx="4995082" cy="489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40740" y="627797"/>
            <a:ext cx="6732724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Прочитайте предложения, вместо точек вставьте подходящие по смыслу слова. Выделите корень в этих словах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Бабушка накинула на плечи    …..  платок.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…..   снег покрыл всю землю белым ковром. (пушистый, пуховый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Самый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холодный период года – это    …..  месяцы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002060"/>
                </a:solidFill>
                <a:ea typeface="Calibri"/>
                <a:cs typeface="Times New Roman"/>
              </a:rPr>
              <a:t>   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….. 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птицы прилетают к кормушкам. (зимние, зимующие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Папа подарил мне на праздник  …..  коньки. На ветвях деревьев блестит  ….. иней. </a:t>
            </a:r>
            <a:endParaRPr lang="ru-RU" sz="24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серебристый, серебряный)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371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881ef255-4c11-583b-b8cf-b413df62bc69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64154"/>
              </p:ext>
            </p:extLst>
          </p:nvPr>
        </p:nvGraphicFramePr>
        <p:xfrm>
          <a:off x="810883" y="3804251"/>
          <a:ext cx="5822829" cy="276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981"/>
                <a:gridCol w="646981"/>
                <a:gridCol w="646981"/>
                <a:gridCol w="646981"/>
                <a:gridCol w="646981"/>
                <a:gridCol w="646981"/>
                <a:gridCol w="646981"/>
                <a:gridCol w="646981"/>
                <a:gridCol w="646981"/>
              </a:tblGrid>
              <a:tr h="55209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209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209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209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209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407434" y="370936"/>
            <a:ext cx="8307238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Много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зимних игр и забав подарила нам зима. Вот построила она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горку. Но забраться на эту горку и прокатиться с неё может только тот,   кто впишет недостающие буквы в пустые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клеточки так,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чтобы получились однокоренные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слова.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060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</TotalTime>
  <Words>714</Words>
  <Application>Microsoft Office PowerPoint</Application>
  <PresentationFormat>Широкоэкранный</PresentationFormat>
  <Paragraphs>233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Проверь себя!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 О Л О Д Ц Ы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Логопедическое занятие  для детей с нарушением интеллекта  «Однокоренные слова» на материале  лексической темы «Зима».</dc:title>
  <dc:creator>1</dc:creator>
  <cp:lastModifiedBy>1</cp:lastModifiedBy>
  <cp:revision>44</cp:revision>
  <dcterms:created xsi:type="dcterms:W3CDTF">2024-12-15T12:36:50Z</dcterms:created>
  <dcterms:modified xsi:type="dcterms:W3CDTF">2024-12-19T16:27:06Z</dcterms:modified>
</cp:coreProperties>
</file>