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8" r:id="rId2"/>
    <p:sldId id="257" r:id="rId3"/>
    <p:sldId id="282" r:id="rId4"/>
    <p:sldId id="259" r:id="rId5"/>
    <p:sldId id="260" r:id="rId6"/>
    <p:sldId id="283" r:id="rId7"/>
    <p:sldId id="284" r:id="rId8"/>
    <p:sldId id="286" r:id="rId9"/>
    <p:sldId id="287" r:id="rId10"/>
    <p:sldId id="269" r:id="rId11"/>
    <p:sldId id="270" r:id="rId12"/>
    <p:sldId id="289" r:id="rId13"/>
    <p:sldId id="278" r:id="rId14"/>
  </p:sldIdLst>
  <p:sldSz cx="11880850" cy="756126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38" d="100"/>
          <a:sy n="38" d="100"/>
        </p:scale>
        <p:origin x="1122" y="42"/>
      </p:cViewPr>
      <p:guideLst>
        <p:guide orient="horz" pos="2382"/>
        <p:guide pos="37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C49B4-6FE1-4ED6-B47A-DD4541923D4D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857250"/>
            <a:ext cx="3635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78266-C795-4688-B49B-18509520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001643" y="5665765"/>
            <a:ext cx="2087064" cy="168159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02334" y="855896"/>
            <a:ext cx="10476187" cy="162077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02334" y="2481039"/>
            <a:ext cx="10476187" cy="1932322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782128" y="6629235"/>
            <a:ext cx="7524538" cy="402568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782128" y="6230166"/>
            <a:ext cx="7524538" cy="402568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904095" y="6342188"/>
            <a:ext cx="653447" cy="402568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1633" y="420070"/>
            <a:ext cx="2475177" cy="604901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420070"/>
            <a:ext cx="8118580" cy="604901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94925"/>
            <a:ext cx="10692765" cy="154249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6" y="2075883"/>
            <a:ext cx="10692765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25566" y="7144553"/>
            <a:ext cx="2772198" cy="332696"/>
          </a:xfrm>
        </p:spPr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043" y="7145572"/>
            <a:ext cx="553511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140" y="7758"/>
            <a:ext cx="11862572" cy="753799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001643" y="213901"/>
            <a:ext cx="2087064" cy="168159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37492" y="7141193"/>
            <a:ext cx="2772198" cy="336056"/>
          </a:xfrm>
        </p:spPr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03371" y="7145572"/>
            <a:ext cx="553511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80506" y="892650"/>
            <a:ext cx="653447" cy="331680"/>
          </a:xfrm>
        </p:spPr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404943" y="10343"/>
            <a:ext cx="3472863" cy="209506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9"/>
            <a:ext cx="11871710" cy="754575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39" y="299305"/>
            <a:ext cx="9405673" cy="1501751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38" y="1801050"/>
            <a:ext cx="5049361" cy="2520421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899070"/>
            <a:ext cx="5247376" cy="49900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3" y="1899070"/>
            <a:ext cx="5247376" cy="49900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25566" y="7145569"/>
            <a:ext cx="2772198" cy="332696"/>
          </a:xfrm>
        </p:spPr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043" y="7145569"/>
            <a:ext cx="5535114" cy="3326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61107" y="7145569"/>
            <a:ext cx="653447" cy="332696"/>
          </a:xfrm>
        </p:spPr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87" y="320546"/>
            <a:ext cx="1386099" cy="6784973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3560" y="320546"/>
            <a:ext cx="754928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773560" y="3778564"/>
            <a:ext cx="754928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27495" y="320546"/>
            <a:ext cx="8910638" cy="332695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27495" y="3778564"/>
            <a:ext cx="8910638" cy="3326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25567" y="7145569"/>
            <a:ext cx="2768239" cy="332696"/>
          </a:xfrm>
        </p:spPr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4043" y="7145569"/>
            <a:ext cx="5536476" cy="3326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861107" y="7147914"/>
            <a:ext cx="653447" cy="332696"/>
          </a:xfrm>
        </p:spPr>
        <p:txBody>
          <a:bodyPr/>
          <a:lstStyle>
            <a:lvl1pPr algn="ctr">
              <a:defRPr/>
            </a:lvl1pPr>
          </a:lstStyle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25566" y="7145569"/>
            <a:ext cx="2772198" cy="332696"/>
          </a:xfrm>
        </p:spPr>
        <p:txBody>
          <a:bodyPr/>
          <a:lstStyle/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94043" y="7146587"/>
            <a:ext cx="5535114" cy="33168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61107" y="7145569"/>
            <a:ext cx="653447" cy="332696"/>
          </a:xfrm>
        </p:spPr>
        <p:txBody>
          <a:bodyPr/>
          <a:lstStyle/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43" y="405367"/>
            <a:ext cx="1188085" cy="655309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75824" y="405367"/>
            <a:ext cx="3168227" cy="655309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44091" y="352860"/>
            <a:ext cx="6855251" cy="6603503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58308" y="7228568"/>
            <a:ext cx="2772198" cy="332696"/>
          </a:xfrm>
        </p:spPr>
        <p:txBody>
          <a:bodyPr/>
          <a:lstStyle>
            <a:lvl1pPr>
              <a:defRPr sz="900"/>
            </a:lvl1pPr>
          </a:lstStyle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75824" y="7228568"/>
            <a:ext cx="6682484" cy="33269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27910" y="7228568"/>
            <a:ext cx="653447" cy="332696"/>
          </a:xfrm>
        </p:spPr>
        <p:txBody>
          <a:bodyPr/>
          <a:lstStyle>
            <a:lvl1pPr>
              <a:defRPr sz="900"/>
            </a:lvl1pPr>
          </a:lstStyle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43" y="166371"/>
            <a:ext cx="1188085" cy="7057178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78918" y="412315"/>
            <a:ext cx="9528442" cy="604901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107" y="6469080"/>
            <a:ext cx="9528442" cy="756127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936410" y="7228568"/>
            <a:ext cx="2732595" cy="332696"/>
          </a:xfrm>
        </p:spPr>
        <p:txBody>
          <a:bodyPr/>
          <a:lstStyle>
            <a:lvl1pPr>
              <a:defRPr sz="900"/>
            </a:lvl1pPr>
          </a:lstStyle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0749" y="7229583"/>
            <a:ext cx="6429058" cy="33269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76645" y="7228568"/>
            <a:ext cx="475235" cy="332696"/>
          </a:xfrm>
        </p:spPr>
        <p:txBody>
          <a:bodyPr/>
          <a:lstStyle>
            <a:lvl1pPr algn="ctr">
              <a:defRPr sz="900"/>
            </a:lvl1pPr>
          </a:lstStyle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140" y="15514"/>
            <a:ext cx="11862572" cy="7537998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9"/>
            <a:ext cx="11871710" cy="754575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404943" y="5455852"/>
            <a:ext cx="3472863" cy="209506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94046" y="294925"/>
            <a:ext cx="10692765" cy="154249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94046" y="2075883"/>
            <a:ext cx="10692765" cy="504084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225566" y="7145569"/>
            <a:ext cx="2772198" cy="33269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ABFBB99-5898-45E8-B6B9-DF7B48B8800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94043" y="7146587"/>
            <a:ext cx="5535114" cy="33168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861107" y="7145569"/>
            <a:ext cx="653447" cy="33269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2320D0-246B-422A-A22F-8149021A0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Уральский политехнический колледж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6" y="2124165"/>
            <a:ext cx="10692765" cy="504084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3600" dirty="0" smtClean="0"/>
              <a:t>Открытый урок по предмету « Охрана труда»</a:t>
            </a:r>
          </a:p>
          <a:p>
            <a:pPr marL="64008" indent="0" algn="ctr">
              <a:buNone/>
            </a:pPr>
            <a:r>
              <a:rPr lang="ru-RU" sz="3600" dirty="0" smtClean="0"/>
              <a:t>Тема « Производственные травмы и несчастные случаи на предприятиях»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marL="64008" indent="0" algn="r">
              <a:buNone/>
            </a:pPr>
            <a:r>
              <a:rPr lang="ru-RU" sz="3200" dirty="0" smtClean="0">
                <a:solidFill>
                  <a:schemeClr val="accent5"/>
                </a:solidFill>
              </a:rPr>
              <a:t>Разработала преподаватель</a:t>
            </a:r>
          </a:p>
          <a:p>
            <a:pPr marL="64008" indent="0" algn="r">
              <a:buNone/>
            </a:pPr>
            <a:r>
              <a:rPr lang="ru-RU" sz="3200" dirty="0" err="1" smtClean="0">
                <a:solidFill>
                  <a:schemeClr val="accent5"/>
                </a:solidFill>
              </a:rPr>
              <a:t>Вильданова</a:t>
            </a:r>
            <a:r>
              <a:rPr lang="ru-RU" sz="3200" dirty="0" smtClean="0">
                <a:solidFill>
                  <a:schemeClr val="accent5"/>
                </a:solidFill>
              </a:rPr>
              <a:t> В.А.</a:t>
            </a:r>
            <a:endParaRPr lang="ru-RU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94925"/>
            <a:ext cx="10692765" cy="468805"/>
          </a:xfrm>
        </p:spPr>
        <p:txBody>
          <a:bodyPr>
            <a:noAutofit/>
          </a:bodyPr>
          <a:lstStyle/>
          <a:p>
            <a:r>
              <a:rPr lang="ru-RU" b="1" dirty="0">
                <a:effectLst/>
              </a:rPr>
              <a:t>Предотвращение травм на работе</a:t>
            </a:r>
            <a:endParaRPr lang="ru-RU" dirty="0">
              <a:effectLst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594046" y="922514"/>
            <a:ext cx="10692765" cy="6430765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ru-RU" b="1" dirty="0"/>
              <a:t>Чтобы избежать производственного травматизма и заболеваний на предприятии, в первую очередь, необходимо нанять грамотного специалиста по охране труда.</a:t>
            </a:r>
            <a:br>
              <a:rPr lang="ru-RU" b="1" dirty="0"/>
            </a:br>
            <a:r>
              <a:rPr lang="ru-RU" b="1" dirty="0"/>
              <a:t>Профессионал сможет грамотно оценить «вредность» производства и разработать план мероприятий по предотвращению несчастных случаев, подходящий конкретно для этой компании.</a:t>
            </a:r>
            <a:br>
              <a:rPr lang="ru-RU" b="1" dirty="0"/>
            </a:br>
            <a:r>
              <a:rPr lang="ru-RU" b="1" dirty="0"/>
              <a:t>В такую программу может входить:</a:t>
            </a:r>
          </a:p>
          <a:p>
            <a:r>
              <a:rPr lang="ru-RU" dirty="0"/>
              <a:t>Создание системы управления охраной труда (СУОТ);</a:t>
            </a:r>
          </a:p>
          <a:p>
            <a:r>
              <a:rPr lang="ru-RU" dirty="0"/>
              <a:t>Оценка профессиональных рисков;</a:t>
            </a:r>
          </a:p>
          <a:p>
            <a:r>
              <a:rPr lang="ru-RU" dirty="0"/>
              <a:t>Обучение сотрудников нормам безопасного выполнения работ;</a:t>
            </a:r>
          </a:p>
          <a:p>
            <a:r>
              <a:rPr lang="ru-RU" dirty="0"/>
              <a:t>Проведение медосмотров;</a:t>
            </a:r>
          </a:p>
          <a:p>
            <a:r>
              <a:rPr lang="ru-RU" dirty="0"/>
              <a:t>Контроль за качеством и порядком выдачи средств индивидуальной защиты (СИЗ);</a:t>
            </a:r>
          </a:p>
          <a:p>
            <a:r>
              <a:rPr lang="ru-RU" dirty="0"/>
              <a:t>Проверка качества и исправности оборудования;</a:t>
            </a:r>
          </a:p>
          <a:p>
            <a:r>
              <a:rPr lang="ru-RU" dirty="0"/>
              <a:t>Создание режима труда и отдыха;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6252" y="972319"/>
            <a:ext cx="10692765" cy="561662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i="1" dirty="0" smtClean="0"/>
              <a:t>Задача </a:t>
            </a:r>
            <a:r>
              <a:rPr lang="ru-RU" i="1" dirty="0"/>
              <a:t>компаний – свести все возможные риски получения увечий к минимуму. В этом помогают четко продуманные должностные инструкции и хорошо визуализированные пути эвакуации. Обозначить последние на предприятии можно специальными лентами - фотолюминесцентными и </a:t>
            </a:r>
            <a:r>
              <a:rPr lang="ru-RU" i="1" dirty="0" err="1"/>
              <a:t>световозвращающими</a:t>
            </a:r>
            <a:r>
              <a:rPr lang="ru-RU" i="1" dirty="0"/>
              <a:t>. Они отчетливо видны при задымлении и отключении света, что помогает эвакуироваться при пожарах. Люди гораздо меньше поддаются панике, когда точно видно и понятно, куда идти. Четко обозначенные пути и выходы из помещений помогают избежать суеты и сопутствующих ей </a:t>
            </a:r>
            <a:r>
              <a:rPr lang="ru-RU" i="1" dirty="0" smtClean="0"/>
              <a:t>травм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заводе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Уфанефтехим» от 16.07.2016 года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9" y="1837423"/>
            <a:ext cx="3528392" cy="3415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81" y="1837422"/>
            <a:ext cx="3312368" cy="3415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49" y="1837423"/>
            <a:ext cx="3528392" cy="3415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93" y="5364807"/>
            <a:ext cx="610226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1880850" cy="75612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 algn="ctr">
              <a:buNone/>
            </a:pPr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64008" indent="0" algn="ctr">
              <a:buNone/>
            </a:pP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334" y="604949"/>
            <a:ext cx="10476187" cy="3969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</a:rPr>
              <a:t>Актуальность темы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6803" y="1001908"/>
            <a:ext cx="11227247" cy="3016902"/>
          </a:xfrm>
        </p:spPr>
        <p:txBody>
          <a:bodyPr>
            <a:normAutofit lnSpcReduction="10000"/>
          </a:bodyPr>
          <a:lstStyle/>
          <a:p>
            <a:pPr indent="536575" algn="just"/>
            <a:r>
              <a:rPr lang="ru-RU" b="1" dirty="0">
                <a:solidFill>
                  <a:schemeClr val="tx1"/>
                </a:solidFill>
              </a:rPr>
              <a:t>Две трети своей жизни человек проводит на работе (а то и больше). В связи с этим, наиболее частым видом получаемых травм являются производственные. От чего это зависит? И какие мероприятия помогут предотвратить получение профессиональных травм и </a:t>
            </a:r>
            <a:r>
              <a:rPr lang="ru-RU" b="1" dirty="0" smtClean="0">
                <a:solidFill>
                  <a:schemeClr val="tx1"/>
                </a:solidFill>
              </a:rPr>
              <a:t>заболеваний? На этот вопрос мы и постараемся дать сегодня ответ.</a:t>
            </a:r>
            <a:endParaRPr lang="ru-RU" b="1" dirty="0">
              <a:solidFill>
                <a:schemeClr val="tx1"/>
              </a:solidFill>
            </a:endParaRPr>
          </a:p>
          <a:p>
            <a:pPr indent="536575" algn="just"/>
            <a:endParaRPr lang="ru-RU" dirty="0"/>
          </a:p>
        </p:txBody>
      </p:sp>
      <p:pic>
        <p:nvPicPr>
          <p:cNvPr id="7" name="Рисунок 6" descr="в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255" y="4018810"/>
            <a:ext cx="10150642" cy="41406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6169" y="396255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учебной деятельности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922" y="1044327"/>
            <a:ext cx="88312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колледжа Вы будете работать руководителями среднего звена на нефтеперерабатывающем заводе  (начальниками подразделений, начальниками смены, операторами 6 разряда).А каждый руководитель несет ответственность за здоровье своих подчиненных.  В этом плане Вам необходимо конкретно знать какие меры предпринимать при возникновении  несчастных случаев и производственного травматизма.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45" y="5004767"/>
            <a:ext cx="5364596" cy="2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-539849"/>
            <a:ext cx="10692765" cy="2377272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323825"/>
            <a:ext cx="10530962" cy="6892399"/>
          </a:xfrm>
        </p:spPr>
        <p:txBody>
          <a:bodyPr>
            <a:normAutofit fontScale="85000" lnSpcReduction="20000"/>
          </a:bodyPr>
          <a:lstStyle/>
          <a:p>
            <a:endParaRPr lang="ru-RU" sz="2600" dirty="0" smtClean="0"/>
          </a:p>
          <a:p>
            <a:pPr marL="64008" indent="0" algn="ctr">
              <a:buNone/>
            </a:pPr>
            <a:r>
              <a:rPr lang="ru-RU" sz="4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производственных травм</a:t>
            </a:r>
            <a:endParaRPr lang="ru-RU" sz="4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/>
          </a:p>
          <a:p>
            <a:pPr marL="64008" indent="0">
              <a:buNone/>
            </a:pPr>
            <a:r>
              <a:rPr lang="ru-RU" sz="3100" b="1" dirty="0" smtClean="0"/>
              <a:t>1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пострадавших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 человек);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(два и более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Тяжести полученного вреда: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легкая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(синяк, царапина),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тяжелая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(перелом, вывих, грыжа),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летальная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(привела к смерти).</a:t>
            </a:r>
          </a:p>
          <a:p>
            <a:pPr marL="6400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механическая;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химическая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термическая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электрическая;</a:t>
            </a:r>
          </a:p>
          <a:p>
            <a:pPr marL="6400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психофизиологические и другие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87" y="2340471"/>
            <a:ext cx="4716100" cy="493512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604948"/>
            <a:ext cx="5247376" cy="674833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объективным причинам производственных травм и заболеваний можно отнести: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1129754"/>
              </p:ext>
            </p:extLst>
          </p:nvPr>
        </p:nvGraphicFramePr>
        <p:xfrm>
          <a:off x="6127750" y="3773488"/>
          <a:ext cx="52466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Объект упаковщика для оболочки" showAsIcon="1" r:id="rId3" imgW="6074280" imgH="488520" progId="Package">
                  <p:embed/>
                </p:oleObj>
              </mc:Choice>
              <mc:Fallback>
                <p:oleObj name="Объект упаковщика для оболочки" showAsIcon="1" r:id="rId3" imgW="6074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0" y="3773488"/>
                        <a:ext cx="52466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55127"/>
              </p:ext>
            </p:extLst>
          </p:nvPr>
        </p:nvGraphicFramePr>
        <p:xfrm>
          <a:off x="5841419" y="1939970"/>
          <a:ext cx="5859646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Документ" r:id="rId5" imgW="5944043" imgH="4077506" progId="Word.Document.12">
                  <p:embed/>
                </p:oleObj>
              </mc:Choice>
              <mc:Fallback>
                <p:oleObj name="Документ" r:id="rId5" imgW="5944043" imgH="4077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1419" y="1939970"/>
                        <a:ext cx="5859646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учшение&#10;санитарно-бытовых&#10;условий Обеспечение безопасности&#10;технологических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324247"/>
            <a:ext cx="10729192" cy="7237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ВОПРОСЫ ДЛЯ КОМАНДНОЙ ИГРЫ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6" y="1548383"/>
            <a:ext cx="10692765" cy="5568342"/>
          </a:xfrm>
        </p:spPr>
        <p:txBody>
          <a:bodyPr>
            <a:normAutofit fontScale="25000" lnSpcReduction="20000"/>
          </a:bodyPr>
          <a:lstStyle/>
          <a:p>
            <a:r>
              <a:rPr lang="ru-RU" sz="10400" b="1" dirty="0">
                <a:latin typeface="+mj-lt"/>
                <a:cs typeface="Times New Roman" panose="02020603050405020304" pitchFamily="18" charset="0"/>
              </a:rPr>
              <a:t>Вопрос 1. </a:t>
            </a:r>
            <a:r>
              <a:rPr lang="ru-RU" sz="10400" dirty="0">
                <a:latin typeface="+mj-lt"/>
                <a:cs typeface="Times New Roman" panose="02020603050405020304" pitchFamily="18" charset="0"/>
              </a:rPr>
              <a:t>Перечислите виды инструктажей на </a:t>
            </a:r>
            <a:r>
              <a:rPr lang="ru-RU" sz="10400" dirty="0" smtClean="0">
                <a:latin typeface="+mj-lt"/>
                <a:cs typeface="Times New Roman" panose="02020603050405020304" pitchFamily="18" charset="0"/>
              </a:rPr>
              <a:t>предприятии</a:t>
            </a:r>
            <a:endParaRPr lang="ru-RU" sz="104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10400" b="1" dirty="0" smtClean="0"/>
              <a:t>Вопрос </a:t>
            </a:r>
            <a:r>
              <a:rPr lang="ru-RU" sz="10400" b="1" dirty="0"/>
              <a:t>2. </a:t>
            </a:r>
            <a:r>
              <a:rPr lang="ru-RU" sz="10400" dirty="0"/>
              <a:t>Группа студентов Уральского политехнического колледжа пришли на НПЗ на экскурсию, какой вид инструктажа с ними должны провести?</a:t>
            </a:r>
          </a:p>
          <a:p>
            <a:r>
              <a:rPr lang="ru-RU" sz="10400" b="1" dirty="0" smtClean="0"/>
              <a:t>Вопрос </a:t>
            </a:r>
            <a:r>
              <a:rPr lang="ru-RU" sz="10400" b="1" dirty="0"/>
              <a:t>3.</a:t>
            </a:r>
            <a:r>
              <a:rPr lang="ru-RU" sz="10400" dirty="0"/>
              <a:t> Кто является ответственным за обеспечение работающих средствами индивидуальной защиты?</a:t>
            </a:r>
          </a:p>
          <a:p>
            <a:r>
              <a:rPr lang="ru-RU" sz="10400" b="1" dirty="0" smtClean="0"/>
              <a:t>Вопрос </a:t>
            </a:r>
            <a:r>
              <a:rPr lang="ru-RU" sz="10400" b="1" dirty="0"/>
              <a:t>4.</a:t>
            </a:r>
            <a:r>
              <a:rPr lang="ru-RU" sz="10400" dirty="0"/>
              <a:t> Группу работающих на установке направили на уборку территории. Какай вид инструктажа с ними должны провести?</a:t>
            </a:r>
          </a:p>
          <a:p>
            <a:r>
              <a:rPr lang="ru-RU" sz="10400" b="1" dirty="0" smtClean="0"/>
              <a:t>Вопрос </a:t>
            </a:r>
            <a:r>
              <a:rPr lang="ru-RU" sz="10400" b="1" dirty="0"/>
              <a:t>5. </a:t>
            </a:r>
            <a:r>
              <a:rPr lang="ru-RU" sz="10400" dirty="0"/>
              <a:t>Молодой человек после окончания колледжа приходит устраиваться на завод. Какой вид инструктажа должны с ним провести?</a:t>
            </a:r>
          </a:p>
          <a:p>
            <a:r>
              <a:rPr lang="ru-RU" sz="10400" b="1" dirty="0" smtClean="0"/>
              <a:t>Вопрос </a:t>
            </a:r>
            <a:r>
              <a:rPr lang="ru-RU" sz="10400" b="1" dirty="0"/>
              <a:t>6.</a:t>
            </a:r>
            <a:r>
              <a:rPr lang="ru-RU" sz="10400" dirty="0"/>
              <a:t> Оператор 3 разряда, работающий на НПЗ, получил травму и 1,5 месяца находился на больничном. Какой вид инструктажа проведут с ним при выходе на работу?</a:t>
            </a:r>
          </a:p>
          <a:p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16166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работников при несчастном случае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извещать руководителя о несчастном случае на производстве, производственной травме или об ухудшении о состоянии здоровья, в том числе и о проявлении признаков острого профессионального заболевания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Порядок извещения о несчастном случае на производстве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Работодатель информировать в течении суток:</a:t>
            </a:r>
          </a:p>
          <a:p>
            <a:r>
              <a:rPr lang="ru-RU" sz="2800" dirty="0" smtClean="0"/>
              <a:t>О каждом несчастном случае ( страховом)направлять в исполнительный орган страховщика сообщения о несчастном случае.</a:t>
            </a:r>
          </a:p>
          <a:p>
            <a:r>
              <a:rPr lang="ru-RU" sz="2800" dirty="0" smtClean="0"/>
              <a:t>О случаях острого отравления сообщать в соответствующий орган </a:t>
            </a:r>
            <a:r>
              <a:rPr lang="ru-RU" sz="2800" dirty="0" err="1" smtClean="0"/>
              <a:t>Роспотребнадзора</a:t>
            </a:r>
            <a:endParaRPr lang="ru-RU" sz="2800" dirty="0" smtClean="0"/>
          </a:p>
          <a:p>
            <a:r>
              <a:rPr lang="ru-RU" sz="2800" dirty="0" smtClean="0"/>
              <a:t>О групповом случае, о тяжелом несчастном случае или несчастном случае со смертельным исходом направить извещения:</a:t>
            </a:r>
          </a:p>
          <a:p>
            <a:r>
              <a:rPr lang="ru-RU" sz="2800" dirty="0" smtClean="0"/>
              <a:t>- в соответствующую </a:t>
            </a:r>
            <a:r>
              <a:rPr lang="ru-RU" sz="2800" dirty="0" err="1" smtClean="0"/>
              <a:t>госинспекцию</a:t>
            </a:r>
            <a:r>
              <a:rPr lang="ru-RU" sz="2800" dirty="0" smtClean="0"/>
              <a:t> труда;</a:t>
            </a:r>
          </a:p>
          <a:p>
            <a:r>
              <a:rPr lang="ru-RU" sz="2800" dirty="0" smtClean="0"/>
              <a:t>- в орган исполнительной власти;</a:t>
            </a:r>
          </a:p>
          <a:p>
            <a:r>
              <a:rPr lang="ru-RU" sz="2800" dirty="0" smtClean="0"/>
              <a:t>- в соответствующую организацию профсоюзов</a:t>
            </a:r>
          </a:p>
        </p:txBody>
      </p:sp>
    </p:spTree>
    <p:extLst>
      <p:ext uri="{BB962C8B-B14F-4D97-AF65-F5344CB8AC3E}">
        <p14:creationId xmlns:p14="http://schemas.microsoft.com/office/powerpoint/2010/main" val="17106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1672</TotalTime>
  <Words>437</Words>
  <Application>Microsoft Office PowerPoint</Application>
  <PresentationFormat>Произвольный</PresentationFormat>
  <Paragraphs>65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Century Gothic</vt:lpstr>
      <vt:lpstr>Times New Roman</vt:lpstr>
      <vt:lpstr>Verdana</vt:lpstr>
      <vt:lpstr>Wingdings 2</vt:lpstr>
      <vt:lpstr>Яркая</vt:lpstr>
      <vt:lpstr>Объект упаковщика для оболочки</vt:lpstr>
      <vt:lpstr>Документ</vt:lpstr>
      <vt:lpstr>Автономная некоммерческая организация Уральский политехнический колледж </vt:lpstr>
      <vt:lpstr>Актуальность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КОМАНДНОЙ ИГРЫ</vt:lpstr>
      <vt:lpstr>Обязанности работников при несчастном случае </vt:lpstr>
      <vt:lpstr>Порядок извещения о несчастном случае на производстве</vt:lpstr>
      <vt:lpstr>Предотвращение травм на работе</vt:lpstr>
      <vt:lpstr>Презентация PowerPoint</vt:lpstr>
      <vt:lpstr>Авария на заводе «Башнефть – Уфанефтехим» от 16.07.2016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Шилова</dc:creator>
  <cp:lastModifiedBy>Valentina</cp:lastModifiedBy>
  <cp:revision>138</cp:revision>
  <dcterms:created xsi:type="dcterms:W3CDTF">2022-06-01T16:47:16Z</dcterms:created>
  <dcterms:modified xsi:type="dcterms:W3CDTF">2024-12-17T08:51:10Z</dcterms:modified>
</cp:coreProperties>
</file>