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3"/>
    <p:sldId id="266" r:id="rId4"/>
    <p:sldId id="259" r:id="rId5"/>
    <p:sldId id="260" r:id="rId6"/>
    <p:sldId id="261" r:id="rId7"/>
    <p:sldId id="262" r:id="rId8"/>
    <p:sldId id="265" r:id="rId9"/>
    <p:sldId id="277" r:id="rId10"/>
    <p:sldId id="278" r:id="rId11"/>
    <p:sldId id="263" r:id="rId12"/>
    <p:sldId id="264" r:id="rId13"/>
    <p:sldId id="267" r:id="rId14"/>
    <p:sldId id="26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7" Type="http://schemas.openxmlformats.org/officeDocument/2006/relationships/image" Target="../media/image9.wmf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569D49-E90E-4056-8813-6AC7647432E4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CF075-F744-4BAE-9282-C1BCAF255488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C261-12CB-49B3-A10D-0EF6726A5B4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4ED49-3CB3-40A1-BA25-07061E14BD4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C261-12CB-49B3-A10D-0EF6726A5B4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4ED49-3CB3-40A1-BA25-07061E14BD4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C261-12CB-49B3-A10D-0EF6726A5B4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4ED49-3CB3-40A1-BA25-07061E14BD4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C261-12CB-49B3-A10D-0EF6726A5B4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4ED49-3CB3-40A1-BA25-07061E14BD4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C261-12CB-49B3-A10D-0EF6726A5B4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4ED49-3CB3-40A1-BA25-07061E14BD4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C261-12CB-49B3-A10D-0EF6726A5B4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4ED49-3CB3-40A1-BA25-07061E14BD4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C261-12CB-49B3-A10D-0EF6726A5B43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4ED49-3CB3-40A1-BA25-07061E14BD4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C261-12CB-49B3-A10D-0EF6726A5B43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4ED49-3CB3-40A1-BA25-07061E14BD4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C261-12CB-49B3-A10D-0EF6726A5B43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4ED49-3CB3-40A1-BA25-07061E14BD4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C261-12CB-49B3-A10D-0EF6726A5B4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4ED49-3CB3-40A1-BA25-07061E14BD4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C261-12CB-49B3-A10D-0EF6726A5B4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4ED49-3CB3-40A1-BA25-07061E14BD4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4C261-12CB-49B3-A10D-0EF6726A5B4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4ED49-3CB3-40A1-BA25-07061E14BD4C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5.bin"/><Relationship Id="rId8" Type="http://schemas.openxmlformats.org/officeDocument/2006/relationships/image" Target="../media/image6.wmf"/><Relationship Id="rId7" Type="http://schemas.openxmlformats.org/officeDocument/2006/relationships/oleObject" Target="../embeddings/oleObject4.bin"/><Relationship Id="rId6" Type="http://schemas.openxmlformats.org/officeDocument/2006/relationships/image" Target="../media/image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.wmf"/><Relationship Id="rId3" Type="http://schemas.openxmlformats.org/officeDocument/2006/relationships/oleObject" Target="../embeddings/oleObject2.bin"/><Relationship Id="rId2" Type="http://schemas.openxmlformats.org/officeDocument/2006/relationships/image" Target="../media/image3.wmf"/><Relationship Id="rId18" Type="http://schemas.openxmlformats.org/officeDocument/2006/relationships/vmlDrawing" Target="../drawings/vmlDrawing1.vml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10.wmf"/><Relationship Id="rId15" Type="http://schemas.openxmlformats.org/officeDocument/2006/relationships/oleObject" Target="../embeddings/oleObject8.bin"/><Relationship Id="rId14" Type="http://schemas.openxmlformats.org/officeDocument/2006/relationships/image" Target="../media/image9.wmf"/><Relationship Id="rId13" Type="http://schemas.openxmlformats.org/officeDocument/2006/relationships/oleObject" Target="../embeddings/oleObject7.bin"/><Relationship Id="rId12" Type="http://schemas.openxmlformats.org/officeDocument/2006/relationships/image" Target="../media/image8.wmf"/><Relationship Id="rId11" Type="http://schemas.openxmlformats.org/officeDocument/2006/relationships/oleObject" Target="../embeddings/oleObject6.bin"/><Relationship Id="rId10" Type="http://schemas.openxmlformats.org/officeDocument/2006/relationships/image" Target="../media/image7.wmf"/><Relationship Id="rId1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Простые и составные числа.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1764537" cy="80762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7356" y="1683834"/>
            <a:ext cx="72383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Математика  5 класс.</a:t>
            </a:r>
            <a:endParaRPr lang="ru-RU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0247" y="6164240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70247" y="437987"/>
            <a:ext cx="82604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>
                <a:solidFill>
                  <a:srgbClr val="1D1D1B"/>
                </a:solidFill>
                <a:latin typeface="robotoregular"/>
              </a:rPr>
              <a:t>во II веке до н.э. Эратосфен</a:t>
            </a:r>
            <a:endParaRPr lang="ru-RU" sz="4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64653" y="2207369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robotoregular"/>
              </a:rPr>
              <a:t>алгоритм нахождения простых чисел до некоторого целого числа.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06528" y="4508969"/>
            <a:ext cx="53110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robotoregular"/>
              </a:rPr>
              <a:t>«решето Эратосфена»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20024" y="1632699"/>
            <a:ext cx="3533775" cy="476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9549" y="841643"/>
            <a:ext cx="11516630" cy="58118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34096" y="1584101"/>
            <a:ext cx="991673" cy="450761"/>
          </a:xfrm>
          <a:prstGeom prst="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4096512" y="1691228"/>
            <a:ext cx="914400" cy="241524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/>
          <p:cNvSpPr/>
          <p:nvPr/>
        </p:nvSpPr>
        <p:spPr>
          <a:xfrm>
            <a:off x="1984420" y="1428973"/>
            <a:ext cx="667340" cy="635510"/>
          </a:xfrm>
          <a:prstGeom prst="ellipse">
            <a:avLst/>
          </a:prstGeom>
          <a:solidFill>
            <a:schemeClr val="accent1">
              <a:alpha val="4000"/>
            </a:schemeClr>
          </a:solidFill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6283000" y="1678865"/>
            <a:ext cx="914400" cy="241524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8469488" y="1674120"/>
            <a:ext cx="914400" cy="241524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10783158" y="1704323"/>
            <a:ext cx="914400" cy="241524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1860890" y="2240350"/>
            <a:ext cx="914400" cy="241524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/>
          <p:cNvSpPr/>
          <p:nvPr/>
        </p:nvSpPr>
        <p:spPr>
          <a:xfrm>
            <a:off x="3130640" y="1468602"/>
            <a:ext cx="667340" cy="635510"/>
          </a:xfrm>
          <a:prstGeom prst="ellipse">
            <a:avLst/>
          </a:prstGeom>
          <a:solidFill>
            <a:srgbClr val="00B050">
              <a:alpha val="4000"/>
            </a:srgbClr>
          </a:solidFill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9682226" y="1674120"/>
            <a:ext cx="914400" cy="241524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5171186" y="2167206"/>
            <a:ext cx="914400" cy="241524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/>
          <p:cNvSpPr/>
          <p:nvPr/>
        </p:nvSpPr>
        <p:spPr>
          <a:xfrm>
            <a:off x="5216577" y="1386568"/>
            <a:ext cx="667340" cy="635510"/>
          </a:xfrm>
          <a:prstGeom prst="ellipse">
            <a:avLst/>
          </a:prstGeom>
          <a:solidFill>
            <a:srgbClr val="00B050">
              <a:alpha val="4000"/>
            </a:srgbClr>
          </a:solidFill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10810590" y="2180841"/>
            <a:ext cx="914400" cy="241524"/>
          </a:xfrm>
          <a:prstGeom prst="line">
            <a:avLst/>
          </a:prstGeom>
          <a:ln w="349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3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8808" y="365125"/>
            <a:ext cx="7652466" cy="5763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9549" y="841643"/>
            <a:ext cx="11516630" cy="58118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34096" y="1584101"/>
            <a:ext cx="991673" cy="450761"/>
          </a:xfrm>
          <a:prstGeom prst="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4096512" y="1691228"/>
            <a:ext cx="914400" cy="241524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/>
          <p:cNvSpPr/>
          <p:nvPr/>
        </p:nvSpPr>
        <p:spPr>
          <a:xfrm>
            <a:off x="1984420" y="1428973"/>
            <a:ext cx="667340" cy="635510"/>
          </a:xfrm>
          <a:prstGeom prst="ellipse">
            <a:avLst/>
          </a:prstGeom>
          <a:solidFill>
            <a:schemeClr val="accent1">
              <a:alpha val="4000"/>
            </a:schemeClr>
          </a:solidFill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6283000" y="1678865"/>
            <a:ext cx="914400" cy="241524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8469488" y="1674120"/>
            <a:ext cx="914400" cy="241524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10783158" y="1704323"/>
            <a:ext cx="914400" cy="241524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1860890" y="2240350"/>
            <a:ext cx="914400" cy="241524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/>
          <p:cNvSpPr/>
          <p:nvPr/>
        </p:nvSpPr>
        <p:spPr>
          <a:xfrm>
            <a:off x="3130640" y="1468602"/>
            <a:ext cx="667340" cy="635510"/>
          </a:xfrm>
          <a:prstGeom prst="ellipse">
            <a:avLst/>
          </a:prstGeom>
          <a:solidFill>
            <a:srgbClr val="00B050">
              <a:alpha val="4000"/>
            </a:srgbClr>
          </a:solidFill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9682226" y="1674120"/>
            <a:ext cx="914400" cy="241524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5171186" y="2167206"/>
            <a:ext cx="914400" cy="241524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/>
          <p:cNvSpPr/>
          <p:nvPr/>
        </p:nvSpPr>
        <p:spPr>
          <a:xfrm>
            <a:off x="5216577" y="1386568"/>
            <a:ext cx="667340" cy="635510"/>
          </a:xfrm>
          <a:prstGeom prst="ellipse">
            <a:avLst/>
          </a:prstGeom>
          <a:solidFill>
            <a:srgbClr val="00B050">
              <a:alpha val="4000"/>
            </a:srgbClr>
          </a:solidFill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10810590" y="2180841"/>
            <a:ext cx="914400" cy="241524"/>
          </a:xfrm>
          <a:prstGeom prst="line">
            <a:avLst/>
          </a:prstGeom>
          <a:ln w="349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7416426" y="1481190"/>
            <a:ext cx="667340" cy="635510"/>
          </a:xfrm>
          <a:prstGeom prst="ellipse">
            <a:avLst/>
          </a:prstGeom>
          <a:noFill/>
          <a:ln w="412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6286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         </a:t>
            </a:r>
            <a:r>
              <a:rPr lang="ru-RU" sz="6000" b="1" dirty="0" smtClean="0"/>
              <a:t>Разминка . </a:t>
            </a:r>
            <a:br>
              <a:rPr lang="ru-RU" sz="6000" b="1" dirty="0" smtClean="0"/>
            </a:br>
            <a:r>
              <a:rPr lang="ru-RU" sz="6000" b="1" dirty="0" smtClean="0">
                <a:solidFill>
                  <a:srgbClr val="0070C0"/>
                </a:solidFill>
              </a:rPr>
              <a:t>Отгадайте слово из  7 букв. </a:t>
            </a:r>
            <a:endParaRPr lang="ru-RU" sz="60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1415" y="3294680"/>
            <a:ext cx="4073949" cy="28822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7000" y="445407"/>
            <a:ext cx="6367346" cy="437763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Отгадайте слово: (7 букв)</a:t>
            </a:r>
            <a:endParaRPr lang="ru-RU" b="1" i="1" dirty="0">
              <a:solidFill>
                <a:srgbClr val="00206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592873" y="5338259"/>
          <a:ext cx="10515600" cy="12103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051560"/>
                <a:gridCol w="1051560"/>
                <a:gridCol w="1051560"/>
                <a:gridCol w="1051560"/>
                <a:gridCol w="1051560"/>
                <a:gridCol w="1051560"/>
                <a:gridCol w="1051560"/>
                <a:gridCol w="1051560"/>
                <a:gridCol w="1051560"/>
                <a:gridCol w="1051560"/>
              </a:tblGrid>
              <a:tr h="570300">
                <a:tc>
                  <a:txBody>
                    <a:bodyPr/>
                    <a:lstStyle/>
                    <a:p>
                      <a:r>
                        <a:rPr lang="ru-RU" dirty="0" smtClean="0"/>
                        <a:t>  </a:t>
                      </a:r>
                      <a:r>
                        <a:rPr lang="ru-RU" sz="2800" dirty="0" smtClean="0"/>
                        <a:t>225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</a:t>
                      </a:r>
                      <a:r>
                        <a:rPr lang="ru-RU" sz="2800" dirty="0" smtClean="0"/>
                        <a:t>5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</a:t>
                      </a:r>
                      <a:r>
                        <a:rPr lang="ru-RU" sz="2800" dirty="0" smtClean="0"/>
                        <a:t>19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</a:t>
                      </a:r>
                      <a:r>
                        <a:rPr lang="ru-RU" sz="2800" dirty="0" smtClean="0"/>
                        <a:t>20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 154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  40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  11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</a:t>
                      </a:r>
                      <a:r>
                        <a:rPr lang="ru-RU" sz="2800" dirty="0" smtClean="0"/>
                        <a:t>3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</a:t>
                      </a:r>
                      <a:r>
                        <a:rPr lang="ru-RU" sz="2800" dirty="0" smtClean="0"/>
                        <a:t>2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171</a:t>
                      </a:r>
                      <a:endParaRPr lang="ru-RU" sz="2800" dirty="0"/>
                    </a:p>
                  </a:txBody>
                  <a:tcPr/>
                </a:tc>
              </a:tr>
              <a:tr h="570300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rgbClr val="C00000"/>
                          </a:solidFill>
                        </a:rPr>
                        <a:t>   р</a:t>
                      </a:r>
                      <a:endParaRPr lang="ru-RU" sz="3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rgbClr val="C00000"/>
                          </a:solidFill>
                        </a:rPr>
                        <a:t>  к</a:t>
                      </a:r>
                      <a:endParaRPr lang="ru-RU" sz="3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rgbClr val="C00000"/>
                          </a:solidFill>
                        </a:rPr>
                        <a:t>   и</a:t>
                      </a:r>
                      <a:endParaRPr lang="ru-RU" sz="3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rgbClr val="C00000"/>
                          </a:solidFill>
                        </a:rPr>
                        <a:t>  е</a:t>
                      </a:r>
                      <a:endParaRPr lang="ru-RU" sz="3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</a:t>
                      </a:r>
                      <a:r>
                        <a:rPr lang="ru-RU" sz="3600" b="1" dirty="0" smtClean="0">
                          <a:solidFill>
                            <a:srgbClr val="C00000"/>
                          </a:solidFill>
                        </a:rPr>
                        <a:t>л</a:t>
                      </a:r>
                      <a:endParaRPr lang="ru-RU" sz="3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rgbClr val="C00000"/>
                          </a:solidFill>
                        </a:rPr>
                        <a:t>   с</a:t>
                      </a:r>
                      <a:endParaRPr lang="ru-RU" sz="3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</a:t>
                      </a:r>
                      <a:r>
                        <a:rPr lang="ru-RU" sz="3600" b="1" dirty="0" smtClean="0">
                          <a:solidFill>
                            <a:srgbClr val="C00000"/>
                          </a:solidFill>
                        </a:rPr>
                        <a:t>т</a:t>
                      </a:r>
                      <a:endParaRPr lang="ru-RU" sz="3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rgbClr val="C00000"/>
                          </a:solidFill>
                        </a:rPr>
                        <a:t>  э</a:t>
                      </a:r>
                      <a:endParaRPr lang="ru-RU" sz="3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</a:t>
                      </a:r>
                      <a:r>
                        <a:rPr lang="ru-RU" sz="3600" b="1" dirty="0" smtClean="0">
                          <a:solidFill>
                            <a:srgbClr val="C00000"/>
                          </a:solidFill>
                        </a:rPr>
                        <a:t>д</a:t>
                      </a:r>
                      <a:endParaRPr lang="ru-RU" sz="3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smtClean="0">
                          <a:solidFill>
                            <a:srgbClr val="C00000"/>
                          </a:solidFill>
                        </a:rPr>
                        <a:t>  о</a:t>
                      </a:r>
                      <a:endParaRPr lang="ru-RU" sz="3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/>
        </p:nvGraphicFramePr>
        <p:xfrm>
          <a:off x="592873" y="1156901"/>
          <a:ext cx="2368874" cy="639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" name="Уравнение" r:id="rId1" imgW="19202400" imgH="5181600" progId="Equation.3">
                  <p:embed/>
                </p:oleObj>
              </mc:Choice>
              <mc:Fallback>
                <p:oleObj name="Уравнение" r:id="rId1" imgW="19202400" imgH="5181600" progId="Equation.3">
                  <p:embed/>
                  <p:pic>
                    <p:nvPicPr>
                      <p:cNvPr id="0" name="Объект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92873" y="1156901"/>
                        <a:ext cx="2368874" cy="639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609600" y="1979613"/>
          <a:ext cx="2484438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name="Уравнение" r:id="rId3" imgW="21640800" imgH="5181600" progId="Equation.3">
                  <p:embed/>
                </p:oleObj>
              </mc:Choice>
              <mc:Fallback>
                <p:oleObj name="Уравнение" r:id="rId3" imgW="21640800" imgH="5181600" progId="Equation.3">
                  <p:embed/>
                  <p:pic>
                    <p:nvPicPr>
                      <p:cNvPr id="0" name="Объект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" y="1979613"/>
                        <a:ext cx="2484438" cy="593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/>
        </p:nvGraphicFramePr>
        <p:xfrm>
          <a:off x="592873" y="2757176"/>
          <a:ext cx="3384675" cy="661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" name="Уравнение" r:id="rId5" imgW="26517600" imgH="5181600" progId="Equation.3">
                  <p:embed/>
                </p:oleObj>
              </mc:Choice>
              <mc:Fallback>
                <p:oleObj name="Уравнение" r:id="rId5" imgW="26517600" imgH="5181600" progId="Equation.3">
                  <p:embed/>
                  <p:pic>
                    <p:nvPicPr>
                      <p:cNvPr id="0" name="Объект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2873" y="2757176"/>
                        <a:ext cx="3384675" cy="6613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/>
        </p:nvGraphicFramePr>
        <p:xfrm>
          <a:off x="592873" y="3715830"/>
          <a:ext cx="2659572" cy="57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" name="Уравнение" r:id="rId7" imgW="24079200" imgH="5181600" progId="Equation.3">
                  <p:embed/>
                </p:oleObj>
              </mc:Choice>
              <mc:Fallback>
                <p:oleObj name="Уравнение" r:id="rId7" imgW="24079200" imgH="5181600" progId="Equation.3">
                  <p:embed/>
                  <p:pic>
                    <p:nvPicPr>
                      <p:cNvPr id="0" name="Объект 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92873" y="3715830"/>
                        <a:ext cx="2659572" cy="572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/>
        </p:nvGraphicFramePr>
        <p:xfrm>
          <a:off x="7623718" y="1367223"/>
          <a:ext cx="1560513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name="Уравнение" r:id="rId9" imgW="14630400" imgH="5181600" progId="Equation.3">
                  <p:embed/>
                </p:oleObj>
              </mc:Choice>
              <mc:Fallback>
                <p:oleObj name="Уравнение" r:id="rId9" imgW="14630400" imgH="5181600" progId="Equation.3">
                  <p:embed/>
                  <p:pic>
                    <p:nvPicPr>
                      <p:cNvPr id="0" name="Объект 1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623718" y="1367223"/>
                        <a:ext cx="1560513" cy="552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/>
        </p:nvGraphicFramePr>
        <p:xfrm>
          <a:off x="6038850" y="331946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name="Уравнение" r:id="rId11" imgW="2743200" imgH="5181600" progId="Equation.3">
                  <p:embed/>
                </p:oleObj>
              </mc:Choice>
              <mc:Fallback>
                <p:oleObj name="Уравнение" r:id="rId11" imgW="2743200" imgH="5181600" progId="Equation.3">
                  <p:embed/>
                  <p:pic>
                    <p:nvPicPr>
                      <p:cNvPr id="0" name="Объект 1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038850" y="3319463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/>
        </p:nvGraphicFramePr>
        <p:xfrm>
          <a:off x="7623718" y="2173712"/>
          <a:ext cx="2917320" cy="583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name="Уравнение" r:id="rId13" imgW="25908000" imgH="5181600" progId="Equation.3">
                  <p:embed/>
                </p:oleObj>
              </mc:Choice>
              <mc:Fallback>
                <p:oleObj name="Уравнение" r:id="rId13" imgW="25908000" imgH="5181600" progId="Equation.3">
                  <p:embed/>
                  <p:pic>
                    <p:nvPicPr>
                      <p:cNvPr id="0" name="Объект 13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623718" y="2173712"/>
                        <a:ext cx="2917320" cy="5834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/>
        </p:nvGraphicFramePr>
        <p:xfrm>
          <a:off x="7623718" y="3074073"/>
          <a:ext cx="2464209" cy="581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" name="Уравнение" r:id="rId15" imgW="21945600" imgH="5181600" progId="Equation.3">
                  <p:embed/>
                </p:oleObj>
              </mc:Choice>
              <mc:Fallback>
                <p:oleObj name="Уравнение" r:id="rId15" imgW="21945600" imgH="5181600" progId="Equation.3">
                  <p:embed/>
                  <p:pic>
                    <p:nvPicPr>
                      <p:cNvPr id="0" name="Объект 14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623718" y="3074073"/>
                        <a:ext cx="2464209" cy="5818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b="1" i="1" dirty="0" err="1" smtClean="0">
                <a:solidFill>
                  <a:srgbClr val="C00000"/>
                </a:solidFill>
              </a:rPr>
              <a:t>Дестриэ</a:t>
            </a:r>
            <a:endParaRPr lang="ru-RU" sz="7200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56249" y="4682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>
                <a:solidFill>
                  <a:srgbClr val="002060"/>
                </a:solidFill>
              </a:rPr>
              <a:t>Крупный боевой </a:t>
            </a:r>
            <a:endParaRPr lang="ru-RU" sz="40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2060"/>
                </a:solidFill>
              </a:rPr>
              <a:t>рыцарский </a:t>
            </a:r>
            <a:r>
              <a:rPr lang="ru-RU" sz="4000" b="1" dirty="0">
                <a:solidFill>
                  <a:srgbClr val="002060"/>
                </a:solidFill>
              </a:rPr>
              <a:t>конь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16101" y="267629"/>
            <a:ext cx="5349572" cy="39586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83" y="1987511"/>
            <a:ext cx="4870489" cy="4870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9882" y="0"/>
            <a:ext cx="9560145" cy="7645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177273"/>
            <a:ext cx="9740125" cy="6680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838200" y="308758"/>
            <a:ext cx="10515600" cy="5636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662545" y="720188"/>
            <a:ext cx="3586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/>
              <a:t>1 = 1²</a:t>
            </a:r>
            <a:endParaRPr lang="ru-RU" sz="6000" dirty="0"/>
          </a:p>
        </p:txBody>
      </p:sp>
      <p:sp>
        <p:nvSpPr>
          <p:cNvPr id="5" name="TextBox 4"/>
          <p:cNvSpPr txBox="1"/>
          <p:nvPr/>
        </p:nvSpPr>
        <p:spPr>
          <a:xfrm>
            <a:off x="1662545" y="1651567"/>
            <a:ext cx="59041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/>
              <a:t>1 + 3 = 4 = 2·2 = 2²</a:t>
            </a:r>
            <a:endParaRPr lang="ru-RU" sz="6000" dirty="0"/>
          </a:p>
        </p:txBody>
      </p:sp>
      <p:sp>
        <p:nvSpPr>
          <p:cNvPr id="6" name="TextBox 5"/>
          <p:cNvSpPr txBox="1"/>
          <p:nvPr/>
        </p:nvSpPr>
        <p:spPr>
          <a:xfrm>
            <a:off x="1662545" y="2667230"/>
            <a:ext cx="70262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/>
              <a:t>1 + 3 + 5 = 9 = 3·3 = 3²</a:t>
            </a:r>
            <a:endParaRPr lang="ru-RU" sz="6000" dirty="0"/>
          </a:p>
        </p:txBody>
      </p:sp>
      <p:sp>
        <p:nvSpPr>
          <p:cNvPr id="7" name="TextBox 6"/>
          <p:cNvSpPr txBox="1"/>
          <p:nvPr/>
        </p:nvSpPr>
        <p:spPr>
          <a:xfrm>
            <a:off x="1662545" y="3914264"/>
            <a:ext cx="85379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/>
              <a:t>1 + 3 + 5 + 7 = 16 = 4·4 = 4²</a:t>
            </a:r>
            <a:endParaRPr lang="ru-RU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442</Words>
  <Application>WPS Presentation</Application>
  <PresentationFormat>Широкоэкранный</PresentationFormat>
  <Paragraphs>67</Paragraphs>
  <Slides>13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8</vt:i4>
      </vt:variant>
      <vt:variant>
        <vt:lpstr>幻灯片标题</vt:lpstr>
      </vt:variant>
      <vt:variant>
        <vt:i4>13</vt:i4>
      </vt:variant>
    </vt:vector>
  </HeadingPairs>
  <TitlesOfParts>
    <vt:vector size="31" baseType="lpstr">
      <vt:lpstr>Arial</vt:lpstr>
      <vt:lpstr>SimSun</vt:lpstr>
      <vt:lpstr>Wingdings</vt:lpstr>
      <vt:lpstr>robotoregular</vt:lpstr>
      <vt:lpstr>Segoe Print</vt:lpstr>
      <vt:lpstr>Calibri Light</vt:lpstr>
      <vt:lpstr>Calibri</vt:lpstr>
      <vt:lpstr>Microsoft YaHei</vt:lpstr>
      <vt:lpstr>Arial Unicode MS</vt:lpstr>
      <vt:lpstr>Тема Office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Простые и составные числа.</vt:lpstr>
      <vt:lpstr>                        Разминка .  Отгадайте слово из  7 букв. </vt:lpstr>
      <vt:lpstr>Отгадайте слово: (7 букв)</vt:lpstr>
      <vt:lpstr>Дестриэ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Координатный луч</dc:title>
  <dc:creator>Пользователь Windows</dc:creator>
  <cp:lastModifiedBy>Lena</cp:lastModifiedBy>
  <cp:revision>15</cp:revision>
  <dcterms:created xsi:type="dcterms:W3CDTF">2024-08-21T05:28:00Z</dcterms:created>
  <dcterms:modified xsi:type="dcterms:W3CDTF">2024-12-05T15:05:35Z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9CC57416E4F94E24A678ABCB17A2DDA1_12</vt:lpwstr>
  </property>
  <property fmtid="{D5CDD505-2E9C-101B-9397-08002B2CF9AE}" pid="3" name="KSOProductBuildVer">
    <vt:lpwstr>1049-12.2.0.18911</vt:lpwstr>
  </property>
</Properties>
</file>