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8" r:id="rId4"/>
    <p:sldId id="282" r:id="rId5"/>
    <p:sldId id="275" r:id="rId6"/>
    <p:sldId id="259" r:id="rId7"/>
    <p:sldId id="276" r:id="rId8"/>
    <p:sldId id="268" r:id="rId9"/>
    <p:sldId id="269" r:id="rId10"/>
    <p:sldId id="270" r:id="rId11"/>
    <p:sldId id="260" r:id="rId12"/>
    <p:sldId id="271" r:id="rId13"/>
    <p:sldId id="272" r:id="rId14"/>
    <p:sldId id="257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7" r:id="rId23"/>
    <p:sldId id="281" r:id="rId24"/>
    <p:sldId id="278" r:id="rId25"/>
    <p:sldId id="279" r:id="rId26"/>
    <p:sldId id="280" r:id="rId27"/>
    <p:sldId id="284" r:id="rId28"/>
    <p:sldId id="285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7966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Анаморфозы  -особый вид картографических изображений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15" y="1723292"/>
            <a:ext cx="8780586" cy="454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98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465" r="1472" b="8334"/>
          <a:stretch/>
        </p:blipFill>
        <p:spPr>
          <a:xfrm>
            <a:off x="128787" y="0"/>
            <a:ext cx="11973059" cy="5853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91" y="5853496"/>
            <a:ext cx="108770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Анаморфоза «Соотношение стран мира по эксплуатации детского труда»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6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7" y="0"/>
            <a:ext cx="11894150" cy="5854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54152"/>
            <a:ext cx="117956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Анаморфоза «Соотношение стран мира по численности городского населения»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2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492" b="4970"/>
          <a:stretch/>
        </p:blipFill>
        <p:spPr>
          <a:xfrm>
            <a:off x="71518" y="1"/>
            <a:ext cx="12057242" cy="5724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2385" y="5827934"/>
            <a:ext cx="1231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Анаморфоза «Соотношение стран мира по расходам на общественное здравоохранение»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9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786" b="4641"/>
          <a:stretch/>
        </p:blipFill>
        <p:spPr>
          <a:xfrm>
            <a:off x="28415" y="0"/>
            <a:ext cx="12017813" cy="5685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3685" y="5853496"/>
            <a:ext cx="100572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Анаморфоза «Соотношение стран мира по количеству эмигрантов»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0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4" y="0"/>
            <a:ext cx="11787032" cy="5801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1054" y="5801430"/>
            <a:ext cx="921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Анаморфоза «Соотношение стран мира по размеру ВВП»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5" y="0"/>
            <a:ext cx="12147025" cy="5978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943" y="5867030"/>
            <a:ext cx="102801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Анаморфоза «Соотношение стран мира по доле основного капитала»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72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83" r="813" b="6487"/>
          <a:stretch/>
        </p:blipFill>
        <p:spPr>
          <a:xfrm>
            <a:off x="83715" y="0"/>
            <a:ext cx="12108285" cy="5859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5" y="5859887"/>
            <a:ext cx="117657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Анаморфоза «Соотношение стран мира по ценности экспортируемых товаров»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6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5" y="0"/>
            <a:ext cx="12147025" cy="5978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8115" y="5847009"/>
            <a:ext cx="93587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Анаморфоза «Соотношение стран мира по экспорту зерновых»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14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45" r="-32" b="6479"/>
          <a:stretch/>
        </p:blipFill>
        <p:spPr>
          <a:xfrm>
            <a:off x="2052" y="-1"/>
            <a:ext cx="12150460" cy="5731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929" y="5859887"/>
            <a:ext cx="116258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Анаморфоза «Соотношение стран мира по экспорту промышленных товаров»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67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070" b="6441"/>
          <a:stretch/>
        </p:blipFill>
        <p:spPr>
          <a:xfrm>
            <a:off x="36490" y="231820"/>
            <a:ext cx="11902225" cy="5628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929" y="5859887"/>
            <a:ext cx="109753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Анаморфоза «Соотношение стран мира по экспорту высоких технологий»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2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316523"/>
            <a:ext cx="11512062" cy="5861539"/>
          </a:xfrm>
        </p:spPr>
        <p:txBody>
          <a:bodyPr>
            <a:noAutofit/>
          </a:bodyPr>
          <a:lstStyle/>
          <a:p>
            <a:r>
              <a:rPr lang="ru-RU" sz="3200" dirty="0"/>
              <a:t>Карты-анаморфозы — это специальные карты, которые созданы путем преобразования классической карты на основании разницы в показателях между регионами. Если мы рассматриваем государства и относящиеся к ним показатели на политической карте мира, то размер стран на ней будет искажен настолько, чтобы соответствовать заданному показателю. Если составить демографическую карту-анаморфозу по численности населения, то самыми большими государствами по площади будут Китай и Индия, а вот Россия, которая в действительности имеет самую большую площадь, сожмется до размеров узкой полоски, так как количество людей, живущих в нашей стране, почти в 10 раз меньше чем в Поднебесной.</a:t>
            </a:r>
          </a:p>
        </p:txBody>
      </p:sp>
    </p:spTree>
    <p:extLst>
      <p:ext uri="{BB962C8B-B14F-4D97-AF65-F5344CB8AC3E}">
        <p14:creationId xmlns:p14="http://schemas.microsoft.com/office/powerpoint/2010/main" val="19955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39" b="5635"/>
          <a:stretch/>
        </p:blipFill>
        <p:spPr>
          <a:xfrm>
            <a:off x="0" y="0"/>
            <a:ext cx="12131899" cy="5653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0087" y="5756856"/>
            <a:ext cx="90611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Анаморфоза «Соотношение стран мира по экспорту оружия»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46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08" b="6077"/>
          <a:stretch/>
        </p:blipFill>
        <p:spPr>
          <a:xfrm>
            <a:off x="0" y="0"/>
            <a:ext cx="12108505" cy="5692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0087" y="5756856"/>
            <a:ext cx="103486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Анаморфоза «Соотношение стран мира по научным исследованиям»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54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2062"/>
            <a:ext cx="11922369" cy="618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814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16154" cy="63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36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4" y="575728"/>
            <a:ext cx="8957896" cy="503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660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9.travelask.ru/system/images/files/001/256/776/wysiwyg_jpg/2.png?1547668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33754"/>
            <a:ext cx="11957287" cy="56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13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142"/>
            <a:ext cx="11852031" cy="597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080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737" y="199293"/>
            <a:ext cx="1145344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Вывод:</a:t>
            </a:r>
          </a:p>
          <a:p>
            <a:r>
              <a:rPr lang="ru-RU" sz="2800" dirty="0" smtClean="0"/>
              <a:t>Карта-анаморфоза </a:t>
            </a:r>
            <a:r>
              <a:rPr lang="ru-RU" sz="2800" dirty="0"/>
              <a:t>является, с одной стороны, важнейшим источником </a:t>
            </a:r>
            <a:r>
              <a:rPr lang="ru-RU" sz="2800" dirty="0" smtClean="0"/>
              <a:t>географической </a:t>
            </a:r>
            <a:r>
              <a:rPr lang="ru-RU" sz="2800" dirty="0"/>
              <a:t>информации, а с другой стороны, методом географического исследования.</a:t>
            </a:r>
          </a:p>
          <a:p>
            <a:r>
              <a:rPr lang="ru-RU" sz="2800" dirty="0" err="1"/>
              <a:t>Анаморфированные</a:t>
            </a:r>
            <a:r>
              <a:rPr lang="ru-RU" sz="2800" dirty="0"/>
              <a:t> карты позволяют зрительно представить себе некоторые неочевидные факты, а, возможно, даже и увидеть какие-то скрытые географические закономерности.</a:t>
            </a:r>
          </a:p>
          <a:p>
            <a:r>
              <a:rPr lang="ru-RU" sz="2800" dirty="0"/>
              <a:t>3. Анаморфозы делают более наглядным анализ взаимосвязей между явлениями, на фоне определяющих их характеристик, заложенных в проекцию. 4.Создание </a:t>
            </a:r>
            <a:r>
              <a:rPr lang="ru-RU" sz="2800" dirty="0" err="1"/>
              <a:t>анаморфированных</a:t>
            </a:r>
            <a:r>
              <a:rPr lang="ru-RU" sz="2800" dirty="0"/>
              <a:t> изображений в целом ряде случаев целесообразно для моделирования структуры, взаимосвязей и динамики географических 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3192512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629" y="164684"/>
            <a:ext cx="115003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3. Анаморфозы делают более наглядным анализ взаимосвязей между явлениями, на фоне определяющих их характеристик, заложенных в проекцию.</a:t>
            </a:r>
          </a:p>
          <a:p>
            <a:endParaRPr lang="ru-RU" sz="2800" dirty="0"/>
          </a:p>
          <a:p>
            <a:r>
              <a:rPr lang="ru-RU" sz="2800" dirty="0"/>
              <a:t>4.Создание </a:t>
            </a:r>
            <a:r>
              <a:rPr lang="ru-RU" sz="2800" dirty="0" err="1"/>
              <a:t>анаморфированных</a:t>
            </a:r>
            <a:r>
              <a:rPr lang="ru-RU" sz="2800" dirty="0"/>
              <a:t> изображений в целом ряде случаев целесообразно для моделирования структуры, взаимосвязей и динамики географических явлений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5. Работа с картами-анаморфозами может быть развёрнута по самым различным направлениям изучения природы, демографии, экологии, экономики, общества и т.п. Она способствует развитию многих компетентностей, необходимых для жизни в открытом информационном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679940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85" y="257908"/>
            <a:ext cx="88978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Каталог карт-анаморфоз</a:t>
            </a:r>
          </a:p>
          <a:p>
            <a:endParaRPr lang="ru-RU" sz="2800" dirty="0"/>
          </a:p>
          <a:p>
            <a:r>
              <a:rPr lang="ru-RU" sz="2800" dirty="0" err="1"/>
              <a:t>Map</a:t>
            </a:r>
            <a:r>
              <a:rPr lang="ru-RU" sz="2800" dirty="0"/>
              <a:t> </a:t>
            </a:r>
            <a:r>
              <a:rPr lang="ru-RU" sz="2800" dirty="0" err="1"/>
              <a:t>Categories</a:t>
            </a:r>
            <a:r>
              <a:rPr lang="ru-RU" sz="2800" dirty="0"/>
              <a:t>” — это каталог карт-анаморфоз, составленный по принципу «общие и тематические карты» (по другой классификации — справочные, “</a:t>
            </a:r>
            <a:r>
              <a:rPr lang="ru-RU" sz="2800" dirty="0" err="1"/>
              <a:t>Reference</a:t>
            </a:r>
            <a:r>
              <a:rPr lang="ru-RU" sz="2800" dirty="0"/>
              <a:t> </a:t>
            </a:r>
            <a:r>
              <a:rPr lang="ru-RU" sz="2800" dirty="0" err="1"/>
              <a:t>Maps</a:t>
            </a:r>
            <a:r>
              <a:rPr lang="ru-RU" sz="2800" dirty="0"/>
              <a:t>”).</a:t>
            </a:r>
          </a:p>
          <a:p>
            <a:r>
              <a:rPr lang="ru-RU" sz="2800" dirty="0"/>
              <a:t>сайт www.worldmapper.org</a:t>
            </a:r>
          </a:p>
        </p:txBody>
      </p:sp>
    </p:spTree>
    <p:extLst>
      <p:ext uri="{BB962C8B-B14F-4D97-AF65-F5344CB8AC3E}">
        <p14:creationId xmlns:p14="http://schemas.microsoft.com/office/powerpoint/2010/main" val="77766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91"/>
            <a:ext cx="12192000" cy="57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91" y="257908"/>
            <a:ext cx="1172307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Цветовые коды карт - </a:t>
            </a:r>
            <a:r>
              <a:rPr lang="ru-RU" sz="2800" dirty="0" smtClean="0"/>
              <a:t>анаморфоз</a:t>
            </a:r>
            <a:endParaRPr lang="ru-RU" sz="2800" dirty="0"/>
          </a:p>
          <a:p>
            <a:r>
              <a:rPr lang="ru-RU" sz="2800" dirty="0"/>
              <a:t>Ориентироваться в необычном </a:t>
            </a:r>
            <a:r>
              <a:rPr lang="ru-RU" sz="2800" dirty="0" err="1"/>
              <a:t>геопространстве</a:t>
            </a:r>
            <a:r>
              <a:rPr lang="ru-RU" sz="2800" dirty="0"/>
              <a:t> карт-анаморфоз помогают цветовые коды, подобранные для 12 регионов и стран, в них расположенных, так, чтобы визуально их легче было воспринимать и сравнивать друг с другом и на разных картах.</a:t>
            </a:r>
          </a:p>
          <a:p>
            <a:r>
              <a:rPr lang="ru-RU" sz="2800" dirty="0"/>
              <a:t>Цвет каждой территории на всех картах постоянный. К примеру, Китай везде окрашен в ярко-зелёный цвет, Индия — в оранжевый, Япония — в фиолетовый</a:t>
            </a:r>
            <a:r>
              <a:rPr lang="ru-RU" sz="2800" dirty="0" smtClean="0"/>
              <a:t>, США </a:t>
            </a:r>
            <a:r>
              <a:rPr lang="ru-RU" sz="2800" dirty="0"/>
              <a:t>— в синий, страны Западной Европы — в разных оттенках лилового, территории Восточной Европы — в оттенках синего цвета, Россия — светло-зелёного цвета. Самая пёстрая гамма цветов у стран Африки: от бледно-жёлтых до тёмно-красных и коричневых, страны и острова Океании почти в одинаковых бледно-жёлтых «одеждах».</a:t>
            </a:r>
          </a:p>
          <a:p>
            <a:r>
              <a:rPr lang="ru-RU" sz="2800" dirty="0"/>
              <a:t>Цвет на карте ничего не означает, просто палитра выбрана так, чтобы регионы и континенты на картах не сливались.</a:t>
            </a:r>
          </a:p>
        </p:txBody>
      </p:sp>
    </p:spTree>
    <p:extLst>
      <p:ext uri="{BB962C8B-B14F-4D97-AF65-F5344CB8AC3E}">
        <p14:creationId xmlns:p14="http://schemas.microsoft.com/office/powerpoint/2010/main" val="368843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415" y="328246"/>
            <a:ext cx="11488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Проанализируйте карты, и напишите напротив каждой карты страны-лидеры по тому или иному критерию, который вы рассматривали.</a:t>
            </a:r>
          </a:p>
          <a:p>
            <a:endParaRPr lang="ru-RU" sz="3600" dirty="0"/>
          </a:p>
          <a:p>
            <a:r>
              <a:rPr lang="ru-RU" sz="3600" dirty="0"/>
              <a:t>Выделите в конце работы, страны, которые повторяются. Сравните показатели этих стран. Чем они отличаются? На какие три группы можно разделить данные государства?</a:t>
            </a:r>
          </a:p>
          <a:p>
            <a:endParaRPr lang="ru-RU" sz="3600" dirty="0"/>
          </a:p>
          <a:p>
            <a:r>
              <a:rPr lang="ru-RU" sz="3600" dirty="0"/>
              <a:t>Страны мира по численности населения Выделите 5-6 стран лидеров по численности населения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416762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25" b="525"/>
          <a:stretch/>
        </p:blipFill>
        <p:spPr>
          <a:xfrm>
            <a:off x="-16010" y="158984"/>
            <a:ext cx="12252430" cy="5159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533" y="5492337"/>
            <a:ext cx="10797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Анаморфоза «Соотношение стран мира по численности населения»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2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97035"/>
              </p:ext>
            </p:extLst>
          </p:nvPr>
        </p:nvGraphicFramePr>
        <p:xfrm>
          <a:off x="175846" y="281354"/>
          <a:ext cx="11641017" cy="6154376"/>
        </p:xfrm>
        <a:graphic>
          <a:graphicData uri="http://schemas.openxmlformats.org/drawingml/2006/table">
            <a:tbl>
              <a:tblPr/>
              <a:tblGrid>
                <a:gridCol w="2606784"/>
                <a:gridCol w="2777216"/>
                <a:gridCol w="3129121"/>
                <a:gridCol w="3127896"/>
              </a:tblGrid>
              <a:tr h="841957">
                <a:tc gridSpan="2">
                  <a:txBody>
                    <a:bodyPr/>
                    <a:lstStyle/>
                    <a:p>
                      <a:pPr marL="90170"/>
                      <a:r>
                        <a:rPr lang="ru-RU" sz="2800" dirty="0">
                          <a:effectLst/>
                          <a:latin typeface="Times New Roman"/>
                        </a:rPr>
                        <a:t>карта-анаморфоза</a:t>
                      </a:r>
                      <a:endParaRPr lang="ru-RU" sz="28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170"/>
                      <a:r>
                        <a:rPr lang="ru-RU" sz="2800" dirty="0">
                          <a:effectLst/>
                          <a:latin typeface="Times New Roman"/>
                        </a:rPr>
                        <a:t>классическая </a:t>
                      </a:r>
                      <a:r>
                        <a:rPr lang="ru-RU" sz="2800" dirty="0" smtClean="0">
                          <a:effectLst/>
                          <a:latin typeface="Times New Roman"/>
                        </a:rPr>
                        <a:t>карта (например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</a:rPr>
                        <a:t> карта плотности населения)</a:t>
                      </a:r>
                      <a:endParaRPr lang="ru-RU" sz="28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957">
                <a:tc>
                  <a:txBody>
                    <a:bodyPr/>
                    <a:lstStyle/>
                    <a:p>
                      <a:pPr marL="90170"/>
                      <a:r>
                        <a:rPr lang="ru-RU" sz="1400" b="1">
                          <a:effectLst/>
                          <a:latin typeface="Times New Roman"/>
                        </a:rPr>
                        <a:t>«+»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/>
                      <a:r>
                        <a:rPr lang="ru-RU" sz="1400" b="1">
                          <a:effectLst/>
                          <a:latin typeface="Times New Roman"/>
                        </a:rPr>
                        <a:t>«-»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/>
                      <a:r>
                        <a:rPr lang="ru-RU" sz="1400" b="1">
                          <a:effectLst/>
                          <a:latin typeface="Times New Roman"/>
                        </a:rPr>
                        <a:t>«+»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/>
                      <a:r>
                        <a:rPr lang="ru-RU" sz="1400" b="1">
                          <a:effectLst/>
                          <a:latin typeface="Times New Roman"/>
                        </a:rPr>
                        <a:t>«-»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8979">
                <a:tc>
                  <a:txBody>
                    <a:bodyPr/>
                    <a:lstStyle/>
                    <a:p>
                      <a:pPr marL="90170" algn="just"/>
                      <a:r>
                        <a:rPr lang="ru-RU" sz="2800" dirty="0">
                          <a:effectLst/>
                          <a:latin typeface="Times New Roman"/>
                        </a:rPr>
                        <a:t>1) Показывает соотношения государств между собой</a:t>
                      </a:r>
                      <a:endParaRPr lang="ru-RU" sz="2800" dirty="0">
                        <a:effectLst/>
                      </a:endParaRPr>
                    </a:p>
                    <a:p>
                      <a:pPr marL="90170" algn="just"/>
                      <a:r>
                        <a:rPr lang="ru-RU" sz="2800" dirty="0">
                          <a:effectLst/>
                          <a:latin typeface="Times New Roman"/>
                        </a:rPr>
                        <a:t>2) большая наглядность</a:t>
                      </a:r>
                      <a:endParaRPr lang="ru-RU" sz="2800" dirty="0">
                        <a:effectLst/>
                      </a:endParaRPr>
                    </a:p>
                    <a:p>
                      <a:pPr marL="90170" algn="just"/>
                      <a:r>
                        <a:rPr lang="ru-RU" sz="2800" dirty="0">
                          <a:effectLst/>
                          <a:latin typeface="Times New Roman"/>
                        </a:rPr>
                        <a:t> </a:t>
                      </a:r>
                      <a:endParaRPr lang="ru-RU" sz="2800" dirty="0">
                        <a:effectLst/>
                      </a:endParaRPr>
                    </a:p>
                    <a:p>
                      <a:pPr marL="90170" algn="just"/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dirty="0">
                        <a:effectLst/>
                      </a:endParaRPr>
                    </a:p>
                    <a:p>
                      <a:pPr algn="just"/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just"/>
                      <a:r>
                        <a:rPr lang="ru-RU" sz="2800" dirty="0">
                          <a:effectLst/>
                          <a:latin typeface="Times New Roman"/>
                        </a:rPr>
                        <a:t>1) не видно размещения внутри страны</a:t>
                      </a:r>
                      <a:endParaRPr lang="ru-RU" sz="2800" dirty="0">
                        <a:effectLst/>
                      </a:endParaRPr>
                    </a:p>
                    <a:p>
                      <a:pPr marL="90170" algn="just"/>
                      <a:r>
                        <a:rPr lang="ru-RU" sz="2800" dirty="0">
                          <a:effectLst/>
                          <a:latin typeface="Times New Roman"/>
                        </a:rPr>
                        <a:t>2) смущает вид карты, первое время смотришь и привыкаешь к ее виду</a:t>
                      </a:r>
                      <a:endParaRPr lang="ru-RU" sz="28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  <a:latin typeface="Times New Roman"/>
                        </a:rPr>
                        <a:t>1) Помогает сравнить</a:t>
                      </a:r>
                      <a:endParaRPr lang="ru-RU" sz="2800" dirty="0">
                        <a:effectLst/>
                      </a:endParaRPr>
                    </a:p>
                    <a:p>
                      <a:pPr marL="90170"/>
                      <a:r>
                        <a:rPr lang="ru-RU" sz="2800" dirty="0">
                          <a:effectLst/>
                          <a:latin typeface="Times New Roman"/>
                        </a:rPr>
                        <a:t>2)показывает реальное положение в пространстве</a:t>
                      </a:r>
                      <a:endParaRPr lang="ru-RU" sz="2800" dirty="0">
                        <a:effectLst/>
                      </a:endParaRPr>
                    </a:p>
                    <a:p>
                      <a:pPr marL="90170"/>
                      <a:r>
                        <a:rPr lang="ru-RU" sz="2800" dirty="0">
                          <a:effectLst/>
                          <a:latin typeface="Times New Roman"/>
                        </a:rPr>
                        <a:t>3) привычность вида карты</a:t>
                      </a:r>
                      <a:endParaRPr lang="ru-RU" sz="28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/>
                      <a:r>
                        <a:rPr lang="ru-RU" sz="2800" dirty="0">
                          <a:effectLst/>
                          <a:latin typeface="Times New Roman"/>
                        </a:rPr>
                        <a:t>1) </a:t>
                      </a:r>
                      <a:r>
                        <a:rPr lang="ru-RU" sz="3200" dirty="0">
                          <a:effectLst/>
                          <a:latin typeface="Times New Roman"/>
                        </a:rPr>
                        <a:t>Европа вообще не видно, как и др. маленькие страны – просто темный цвет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26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346" r="232" b="4571"/>
          <a:stretch/>
        </p:blipFill>
        <p:spPr>
          <a:xfrm>
            <a:off x="201993" y="0"/>
            <a:ext cx="11917027" cy="5865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65825"/>
            <a:ext cx="119293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Анаморфоза «Соотношение стран мира по средней продолжительности жизни»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6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08" t="1" r="281" b="7752"/>
          <a:stretch/>
        </p:blipFill>
        <p:spPr>
          <a:xfrm>
            <a:off x="0" y="0"/>
            <a:ext cx="12137756" cy="5692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074" y="5692462"/>
            <a:ext cx="11495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Анаморфоза «Соотношение стран мира по уровню детской смертности»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284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</TotalTime>
  <Words>730</Words>
  <Application>Microsoft Office PowerPoint</Application>
  <PresentationFormat>Произвольный</PresentationFormat>
  <Paragraphs>56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Ретро</vt:lpstr>
      <vt:lpstr>Анаморфозы  -особый вид картографических изображений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АВ</cp:lastModifiedBy>
  <cp:revision>9</cp:revision>
  <dcterms:created xsi:type="dcterms:W3CDTF">2016-01-22T02:56:23Z</dcterms:created>
  <dcterms:modified xsi:type="dcterms:W3CDTF">2024-12-11T20:33:12Z</dcterms:modified>
</cp:coreProperties>
</file>