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2" r:id="rId10"/>
    <p:sldId id="274" r:id="rId11"/>
    <p:sldId id="259" r:id="rId12"/>
    <p:sldId id="273" r:id="rId13"/>
    <p:sldId id="275" r:id="rId14"/>
    <p:sldId id="276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66FF"/>
    <a:srgbClr val="CC00FF"/>
    <a:srgbClr val="FF99FF"/>
    <a:srgbClr val="08A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B3ECC-ABC0-4F8C-B7B6-C3A65CB7A7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CFA5F-34B4-4607-8B86-C9087CD80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0460D-3F21-4F05-A47B-86E6511E4D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9C66B-6046-4B5A-8A52-64F2259753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8E399-A730-4C4D-92BB-D8B11AC55E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F9992-89AE-472D-89A2-FA3B974D61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7C8EA-DAC6-47B5-940B-8948DEEA37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8A562-B195-4725-BC80-99101F25D3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19587-0C3F-4CDC-A22D-D19F3538E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F6BB-2F19-4864-AD75-EBDC8FDD52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5C191-0174-446A-A9CB-48B688AFEB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ipe dir="r"/>
    <p:sndAc>
      <p:stSnd loop="1"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843089-8CEB-4A43-8E4A-B68097314C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1000">
    <p:wipe dir="r"/>
    <p:sndAc>
      <p:stSnd loop="1"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5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9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s.1september.ru/" TargetMode="External"/><Relationship Id="rId4" Type="http://schemas.openxmlformats.org/officeDocument/2006/relationships/hyperlink" Target="http://www.uchporta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Копия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8" y="-1328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752600"/>
          </a:xfrm>
        </p:spPr>
        <p:txBody>
          <a:bodyPr/>
          <a:lstStyle/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В гостях у Лексики.</a:t>
            </a:r>
            <a:br>
              <a:rPr lang="ru-RU" sz="32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Знакомьтесь – омонимы!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638800"/>
            <a:ext cx="7391400" cy="1752600"/>
          </a:xfrm>
        </p:spPr>
        <p:txBody>
          <a:bodyPr/>
          <a:lstStyle/>
          <a:p>
            <a:pPr marL="1787525" algn="l"/>
            <a:r>
              <a:rPr lang="ru-RU" sz="1800" b="1">
                <a:solidFill>
                  <a:schemeClr val="bg1"/>
                </a:solidFill>
                <a:latin typeface="Comic Sans MS" pitchFamily="66" charset="0"/>
              </a:rPr>
              <a:t>Выполнила учитель русского языка и литературы Самохина Марина Викторовна.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2286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МБОУ «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Алпатовская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СОШ»</a:t>
            </a:r>
          </a:p>
          <a:p>
            <a:pPr algn="r"/>
            <a:r>
              <a:rPr lang="ru-RU" b="1" u="sng" dirty="0">
                <a:solidFill>
                  <a:schemeClr val="bg1"/>
                </a:solidFill>
                <a:latin typeface="Comic Sans MS" pitchFamily="66" charset="0"/>
              </a:rPr>
              <a:t>Методический сундучок</a:t>
            </a:r>
          </a:p>
        </p:txBody>
      </p:sp>
    </p:spTree>
  </p:cSld>
  <p:clrMapOvr>
    <a:masterClrMapping/>
  </p:clrMapOvr>
  <p:transition advClick="0" advTm="11000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sz="4000">
                <a:latin typeface="Comic Sans MS" pitchFamily="66" charset="0"/>
              </a:rPr>
            </a:br>
            <a:endParaRPr lang="ru-RU" sz="4000">
              <a:latin typeface="Comic Sans MS" pitchFamily="66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i="1">
                <a:solidFill>
                  <a:schemeClr val="accent2"/>
                </a:solidFill>
                <a:latin typeface="Comic Sans MS" pitchFamily="66" charset="0"/>
              </a:rPr>
              <a:t>Найдите все разновидности омонимов.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sz="800" b="1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FF"/>
                </a:solidFill>
                <a:latin typeface="Comic Sans MS" pitchFamily="66" charset="0"/>
              </a:rPr>
              <a:t>1. Веснушкам нету сноса,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FF"/>
                </a:solidFill>
                <a:latin typeface="Comic Sans MS" pitchFamily="66" charset="0"/>
              </a:rPr>
              <a:t>Не исчезают с носа. (А. Шибаев.)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300">
              <a:solidFill>
                <a:srgbClr val="CC00FF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  <a:latin typeface="Comic Sans MS" pitchFamily="66" charset="0"/>
              </a:rPr>
              <a:t>2. Суслик выскочил из норки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  <a:latin typeface="Comic Sans MS" pitchFamily="66" charset="0"/>
              </a:rPr>
              <a:t>И спросил у рыжей норки: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  <a:latin typeface="Comic Sans MS" pitchFamily="66" charset="0"/>
              </a:rPr>
              <a:t>Где вы были? – У лисички!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  <a:latin typeface="Comic Sans MS" pitchFamily="66" charset="0"/>
              </a:rPr>
              <a:t>Что вы ели там? – Лисички! (А. Шибаев.)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30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FF"/>
                </a:solidFill>
                <a:latin typeface="Comic Sans MS" pitchFamily="66" charset="0"/>
              </a:rPr>
              <a:t>3. Мишка с армией осиной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FF"/>
                </a:solidFill>
                <a:latin typeface="Comic Sans MS" pitchFamily="66" charset="0"/>
              </a:rPr>
              <a:t>Дрался вырванной осиной.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FF"/>
                </a:solidFill>
                <a:latin typeface="Comic Sans MS" pitchFamily="66" charset="0"/>
              </a:rPr>
              <a:t>Мог ли в ярость он не впасть,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FF"/>
                </a:solidFill>
                <a:latin typeface="Comic Sans MS" pitchFamily="66" charset="0"/>
              </a:rPr>
              <a:t>Если осы лезли в пасть? (Я. Козловский)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85800" y="3048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u="sng">
                <a:solidFill>
                  <a:schemeClr val="accent2"/>
                </a:solidFill>
                <a:latin typeface="Comic Sans MS" pitchFamily="66" charset="0"/>
              </a:rPr>
              <a:t>Надо знать в лицо</a:t>
            </a:r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7895" name="Picture 7" descr="WB0130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09493">
            <a:off x="7848600" y="457200"/>
            <a:ext cx="609600" cy="625475"/>
          </a:xfrm>
          <a:prstGeom prst="rect">
            <a:avLst/>
          </a:prstGeom>
          <a:noFill/>
        </p:spPr>
      </p:pic>
      <p:pic>
        <p:nvPicPr>
          <p:cNvPr id="37896" name="Picture 8" descr="WB0130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34123" flipH="1">
            <a:off x="5257800" y="4419600"/>
            <a:ext cx="609600" cy="609600"/>
          </a:xfrm>
          <a:prstGeom prst="rect">
            <a:avLst/>
          </a:prstGeom>
          <a:noFill/>
        </p:spPr>
      </p:pic>
      <p:pic>
        <p:nvPicPr>
          <p:cNvPr id="37897" name="Picture 9" descr="WB0130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33400"/>
            <a:ext cx="685800" cy="577850"/>
          </a:xfrm>
          <a:prstGeom prst="rect">
            <a:avLst/>
          </a:prstGeom>
          <a:noFill/>
        </p:spPr>
      </p:pic>
      <p:pic>
        <p:nvPicPr>
          <p:cNvPr id="37898" name="Picture 10" descr="WB0130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0999" flipH="1">
            <a:off x="6172994" y="1980407"/>
            <a:ext cx="592137" cy="609600"/>
          </a:xfrm>
          <a:prstGeom prst="rect">
            <a:avLst/>
          </a:prstGeom>
          <a:noFill/>
        </p:spPr>
      </p:pic>
      <p:pic>
        <p:nvPicPr>
          <p:cNvPr id="37899" name="Picture 11" descr="WB0130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22747" flipH="1">
            <a:off x="5410200" y="2819400"/>
            <a:ext cx="533400" cy="533400"/>
          </a:xfrm>
          <a:prstGeom prst="rect">
            <a:avLst/>
          </a:prstGeom>
          <a:noFill/>
        </p:spPr>
      </p:pic>
      <p:pic>
        <p:nvPicPr>
          <p:cNvPr id="37900" name="Picture 12" descr="WB0130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019800"/>
            <a:ext cx="609600" cy="609600"/>
          </a:xfrm>
          <a:prstGeom prst="rect">
            <a:avLst/>
          </a:prstGeom>
          <a:noFill/>
        </p:spPr>
      </p:pic>
      <p:pic>
        <p:nvPicPr>
          <p:cNvPr id="37902" name="Picture 14" descr="228297976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38315">
            <a:off x="6588125" y="2859088"/>
            <a:ext cx="1938338" cy="37639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8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378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379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334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chemeClr val="accent2"/>
                </a:solidFill>
                <a:latin typeface="Comic Sans MS" pitchFamily="66" charset="0"/>
              </a:rPr>
              <a:t>Какие лексические значения имеют данные слова?                               Составьте с ними словосочетания.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b="1" i="1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sz="80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                  </a:t>
            </a:r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больничный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Лист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>
                <a:latin typeface="Comic Sans MS" pitchFamily="66" charset="0"/>
              </a:rPr>
              <a:t>            </a:t>
            </a:r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берёзовый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работе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400" b="1">
                <a:latin typeface="Comic Sans MS" pitchFamily="66" charset="0"/>
              </a:rPr>
              <a:t>                          </a:t>
            </a:r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Мешать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ложкой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>
                <a:latin typeface="Comic Sans MS" pitchFamily="66" charset="0"/>
              </a:rPr>
              <a:t>                </a:t>
            </a:r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печь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Затопить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>
                <a:latin typeface="Comic Sans MS" pitchFamily="66" charset="0"/>
              </a:rPr>
              <a:t>                        </a:t>
            </a:r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корабль 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1371600" y="2667000"/>
            <a:ext cx="609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447800" y="3048000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6934200" y="3733800"/>
            <a:ext cx="533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010400" y="4191000"/>
            <a:ext cx="3810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1981200" y="4800600"/>
            <a:ext cx="5334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981200" y="5334000"/>
            <a:ext cx="533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229" name="Picture 13" descr="WB0124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702086">
            <a:off x="5410200" y="5562600"/>
            <a:ext cx="762000" cy="762000"/>
          </a:xfrm>
          <a:prstGeom prst="rect">
            <a:avLst/>
          </a:prstGeom>
          <a:noFill/>
        </p:spPr>
      </p:pic>
      <p:pic>
        <p:nvPicPr>
          <p:cNvPr id="9230" name="Picture 14" descr="J01453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181600"/>
            <a:ext cx="2057400" cy="1358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231" name="Picture 15" descr="WB0124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169663">
            <a:off x="7467600" y="2057400"/>
            <a:ext cx="762000" cy="762000"/>
          </a:xfrm>
          <a:prstGeom prst="rect">
            <a:avLst/>
          </a:prstGeom>
          <a:noFill/>
        </p:spPr>
      </p:pic>
      <p:pic>
        <p:nvPicPr>
          <p:cNvPr id="9232" name="Picture 16" descr="WB0124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90018">
            <a:off x="457200" y="1752600"/>
            <a:ext cx="762000" cy="762000"/>
          </a:xfrm>
          <a:prstGeom prst="rect">
            <a:avLst/>
          </a:prstGeom>
          <a:noFill/>
        </p:spPr>
      </p:pic>
      <p:pic>
        <p:nvPicPr>
          <p:cNvPr id="9234" name="Picture 18" descr="J01605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981200"/>
            <a:ext cx="1981200" cy="1546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235" name="Picture 19" descr="J023279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410200"/>
            <a:ext cx="1447800" cy="12493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sz="4000">
                <a:latin typeface="Comic Sans MS" pitchFamily="66" charset="0"/>
              </a:rPr>
            </a:br>
            <a:endParaRPr lang="ru-RU" sz="4000">
              <a:latin typeface="Comic Sans MS" pitchFamily="66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chemeClr val="accent2"/>
                </a:solidFill>
                <a:latin typeface="Comic Sans MS" pitchFamily="66" charset="0"/>
              </a:rPr>
              <a:t>Докажите  правильность написания.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ru-RU" sz="3600" b="1">
              <a:solidFill>
                <a:schemeClr val="accent2"/>
              </a:solidFill>
              <a:latin typeface="Comic Sans MS" pitchFamily="66" charset="0"/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chemeClr val="accent2"/>
                </a:solidFill>
                <a:latin typeface="Comic Sans MS" pitchFamily="66" charset="0"/>
              </a:rPr>
              <a:t>1.   ПримИрять   –   примЕрять.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      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ru-RU" sz="900">
              <a:latin typeface="Comic Sans MS" pitchFamily="66" charset="0"/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chemeClr val="accent2"/>
                </a:solidFill>
                <a:latin typeface="Comic Sans MS" pitchFamily="66" charset="0"/>
              </a:rPr>
              <a:t>2.   СтОрожил    –   стАрожил.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chemeClr val="accent2"/>
                </a:solidFill>
                <a:latin typeface="Comic Sans MS" pitchFamily="66" charset="0"/>
              </a:rPr>
              <a:t>  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ru-RU" sz="900">
              <a:solidFill>
                <a:schemeClr val="accent2"/>
              </a:solidFill>
              <a:latin typeface="Comic Sans MS" pitchFamily="66" charset="0"/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chemeClr val="accent2"/>
                </a:solidFill>
                <a:latin typeface="Comic Sans MS" pitchFamily="66" charset="0"/>
              </a:rPr>
              <a:t>3.   СвИла   -   свЕла.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ru-RU">
              <a:solidFill>
                <a:schemeClr val="accent2"/>
              </a:solidFill>
              <a:latin typeface="Comic Sans MS" pitchFamily="66" charset="0"/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ru-RU" sz="900">
              <a:solidFill>
                <a:schemeClr val="accent2"/>
              </a:solidFill>
              <a:latin typeface="Comic Sans MS" pitchFamily="66" charset="0"/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>
                <a:solidFill>
                  <a:schemeClr val="accent2"/>
                </a:solidFill>
                <a:latin typeface="Comic Sans MS" pitchFamily="66" charset="0"/>
              </a:rPr>
              <a:t>4.   СпЕши   –   спИши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ru-RU">
              <a:solidFill>
                <a:schemeClr val="accent2"/>
              </a:solidFill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</a:pPr>
            <a:endParaRPr lang="ru-RU">
              <a:latin typeface="Comic Sans MS" pitchFamily="66" charset="0"/>
            </a:endParaRP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2057400" y="1828800"/>
            <a:ext cx="2514600" cy="990600"/>
          </a:xfrm>
          <a:prstGeom prst="cloudCallout">
            <a:avLst>
              <a:gd name="adj1" fmla="val -69509"/>
              <a:gd name="adj2" fmla="val 39264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мир</a:t>
            </a:r>
          </a:p>
        </p:txBody>
      </p:sp>
      <p:sp>
        <p:nvSpPr>
          <p:cNvPr id="35872" name="AutoShape 32"/>
          <p:cNvSpPr>
            <a:spLocks noChangeArrowheads="1"/>
          </p:cNvSpPr>
          <p:nvPr/>
        </p:nvSpPr>
        <p:spPr bwMode="auto">
          <a:xfrm>
            <a:off x="5181600" y="1828800"/>
            <a:ext cx="2514600" cy="914400"/>
          </a:xfrm>
          <a:prstGeom prst="cloudCallout">
            <a:avLst>
              <a:gd name="adj1" fmla="val -70139"/>
              <a:gd name="adj2" fmla="val 40106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примерка</a:t>
            </a:r>
          </a:p>
        </p:txBody>
      </p:sp>
      <p:sp>
        <p:nvSpPr>
          <p:cNvPr id="35873" name="AutoShape 33"/>
          <p:cNvSpPr>
            <a:spLocks noChangeArrowheads="1"/>
          </p:cNvSpPr>
          <p:nvPr/>
        </p:nvSpPr>
        <p:spPr bwMode="auto">
          <a:xfrm>
            <a:off x="5257800" y="3048000"/>
            <a:ext cx="2514600" cy="914400"/>
          </a:xfrm>
          <a:prstGeom prst="cloudCallout">
            <a:avLst>
              <a:gd name="adj1" fmla="val -75569"/>
              <a:gd name="adj2" fmla="val 33333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старость</a:t>
            </a:r>
          </a:p>
        </p:txBody>
      </p:sp>
      <p:sp>
        <p:nvSpPr>
          <p:cNvPr id="35874" name="AutoShape 34"/>
          <p:cNvSpPr>
            <a:spLocks noChangeArrowheads="1"/>
          </p:cNvSpPr>
          <p:nvPr/>
        </p:nvSpPr>
        <p:spPr bwMode="auto">
          <a:xfrm>
            <a:off x="2286000" y="2971800"/>
            <a:ext cx="2514600" cy="914400"/>
          </a:xfrm>
          <a:prstGeom prst="cloudCallout">
            <a:avLst>
              <a:gd name="adj1" fmla="val -68875"/>
              <a:gd name="adj2" fmla="val 51565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сторож</a:t>
            </a:r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>
            <a:off x="3048000" y="4267200"/>
            <a:ext cx="1752600" cy="762000"/>
          </a:xfrm>
          <a:prstGeom prst="cloudCallout">
            <a:avLst>
              <a:gd name="adj1" fmla="val -66667"/>
              <a:gd name="adj2" fmla="val 600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свить</a:t>
            </a:r>
          </a:p>
        </p:txBody>
      </p:sp>
      <p:sp>
        <p:nvSpPr>
          <p:cNvPr id="35876" name="AutoShape 36"/>
          <p:cNvSpPr>
            <a:spLocks noChangeArrowheads="1"/>
          </p:cNvSpPr>
          <p:nvPr/>
        </p:nvSpPr>
        <p:spPr bwMode="auto">
          <a:xfrm>
            <a:off x="5257800" y="4267200"/>
            <a:ext cx="1828800" cy="762000"/>
          </a:xfrm>
          <a:prstGeom prst="cloudCallout">
            <a:avLst>
              <a:gd name="adj1" fmla="val -74306"/>
              <a:gd name="adj2" fmla="val 45833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свёл</a:t>
            </a: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2895600" y="5486400"/>
            <a:ext cx="1905000" cy="914400"/>
          </a:xfrm>
          <a:prstGeom prst="cloudCallout">
            <a:avLst>
              <a:gd name="adj1" fmla="val -66917"/>
              <a:gd name="adj2" fmla="val 43231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спешка</a:t>
            </a:r>
          </a:p>
        </p:txBody>
      </p:sp>
      <p:sp>
        <p:nvSpPr>
          <p:cNvPr id="35878" name="AutoShape 38"/>
          <p:cNvSpPr>
            <a:spLocks noChangeArrowheads="1"/>
          </p:cNvSpPr>
          <p:nvPr/>
        </p:nvSpPr>
        <p:spPr bwMode="auto">
          <a:xfrm>
            <a:off x="5257800" y="5562600"/>
            <a:ext cx="2209800" cy="914400"/>
          </a:xfrm>
          <a:prstGeom prst="cloudCallout">
            <a:avLst>
              <a:gd name="adj1" fmla="val -63866"/>
              <a:gd name="adj2" fmla="val 58333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rgbClr val="CC00FF"/>
                </a:solidFill>
                <a:latin typeface="Comic Sans MS" pitchFamily="66" charset="0"/>
              </a:rPr>
              <a:t>спишет</a:t>
            </a:r>
          </a:p>
        </p:txBody>
      </p:sp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8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  <p:bldP spid="35871" grpId="0" animBg="1"/>
      <p:bldP spid="35872" grpId="0" animBg="1"/>
      <p:bldP spid="35873" grpId="0" animBg="1"/>
      <p:bldP spid="35874" grpId="0" animBg="1"/>
      <p:bldP spid="35875" grpId="0" animBg="1"/>
      <p:bldP spid="35876" grpId="0" animBg="1"/>
      <p:bldP spid="35877" grpId="0" animBg="1"/>
      <p:bldP spid="358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371600"/>
          </a:xfrm>
        </p:spPr>
        <p:txBody>
          <a:bodyPr/>
          <a:lstStyle/>
          <a:p>
            <a:r>
              <a:rPr lang="ru-RU" sz="3200" i="1">
                <a:solidFill>
                  <a:schemeClr val="accent2"/>
                </a:solidFill>
                <a:latin typeface="Comic Sans MS" pitchFamily="66" charset="0"/>
              </a:rPr>
              <a:t>Найдите слово, которое имеет омонимы</a:t>
            </a:r>
            <a:br>
              <a:rPr lang="ru-RU" sz="3200" i="1">
                <a:solidFill>
                  <a:schemeClr val="accent2"/>
                </a:solidFill>
                <a:latin typeface="Comic Sans MS" pitchFamily="66" charset="0"/>
              </a:rPr>
            </a:br>
            <a:endParaRPr lang="ru-RU" sz="3200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228600" y="1524000"/>
            <a:ext cx="4648200" cy="2438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4038600" cy="1447800"/>
          </a:xfrm>
          <a:noFill/>
          <a:ln/>
        </p:spPr>
        <p:txBody>
          <a:bodyPr/>
          <a:lstStyle/>
          <a:p>
            <a:pPr marL="0" indent="365125">
              <a:buFontTx/>
              <a:buNone/>
            </a:pPr>
            <a:r>
              <a:rPr lang="ru-RU" b="1">
                <a:solidFill>
                  <a:srgbClr val="CC00FF"/>
                </a:solidFill>
                <a:latin typeface="Comic Sans MS" pitchFamily="66" charset="0"/>
              </a:rPr>
              <a:t>Говядину можно тушить с овощами.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flipH="1">
            <a:off x="3276600" y="3810000"/>
            <a:ext cx="5486400" cy="2438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4495800"/>
            <a:ext cx="4038600" cy="1295400"/>
          </a:xfrm>
        </p:spPr>
        <p:txBody>
          <a:bodyPr/>
          <a:lstStyle/>
          <a:p>
            <a:pPr marL="0" indent="274638">
              <a:buFontTx/>
              <a:buNone/>
            </a:pPr>
            <a:r>
              <a:rPr lang="ru-RU" b="1">
                <a:solidFill>
                  <a:srgbClr val="CC00FF"/>
                </a:solidFill>
                <a:latin typeface="Comic Sans MS" pitchFamily="66" charset="0"/>
              </a:rPr>
              <a:t>Рысь – осторожное и ловкое животное.</a:t>
            </a:r>
          </a:p>
        </p:txBody>
      </p:sp>
      <p:pic>
        <p:nvPicPr>
          <p:cNvPr id="39947" name="Picture 11" descr="FD0165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29017">
            <a:off x="561975" y="3617913"/>
            <a:ext cx="1033463" cy="1828800"/>
          </a:xfrm>
          <a:prstGeom prst="rect">
            <a:avLst/>
          </a:prstGeom>
          <a:noFill/>
        </p:spPr>
      </p:pic>
      <p:pic>
        <p:nvPicPr>
          <p:cNvPr id="39948" name="Picture 12" descr="J00899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33886" flipH="1">
            <a:off x="1905000" y="4038600"/>
            <a:ext cx="1228725" cy="1676400"/>
          </a:xfrm>
          <a:prstGeom prst="rect">
            <a:avLst/>
          </a:prstGeom>
          <a:noFill/>
        </p:spPr>
      </p:pic>
      <p:pic>
        <p:nvPicPr>
          <p:cNvPr id="39949" name="Picture 13" descr="6f1a204bbd711505d300328e0be30c9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52852">
            <a:off x="5410200" y="1371600"/>
            <a:ext cx="3305175" cy="2295525"/>
          </a:xfrm>
          <a:prstGeom prst="rect">
            <a:avLst/>
          </a:prstGeom>
          <a:noFill/>
        </p:spPr>
      </p:pic>
      <p:pic>
        <p:nvPicPr>
          <p:cNvPr id="39950" name="Picture 14" descr="FD01660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257800"/>
            <a:ext cx="1700213" cy="13192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3" grpId="0" animBg="1"/>
      <p:bldP spid="399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2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8001000" cy="3429000"/>
          </a:xfrm>
        </p:spPr>
        <p:txBody>
          <a:bodyPr/>
          <a:lstStyle/>
          <a:p>
            <a:pPr marL="0" indent="0" algn="ctr">
              <a:buFontTx/>
              <a:buNone/>
              <a:tabLst>
                <a:tab pos="0" algn="l"/>
              </a:tabLst>
            </a:pPr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Впереди нас ждут новые знакомства с жителями страны Лексика.</a:t>
            </a:r>
          </a:p>
          <a:p>
            <a:pPr marL="0" indent="0" algn="ctr">
              <a:buFontTx/>
              <a:buNone/>
              <a:tabLst>
                <a:tab pos="0" algn="l"/>
              </a:tabLst>
            </a:pPr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Но это уже другая история…</a:t>
            </a:r>
          </a:p>
          <a:p>
            <a:pPr marL="0" indent="0" algn="ctr">
              <a:buFontTx/>
              <a:buNone/>
              <a:tabLst>
                <a:tab pos="0" algn="l"/>
              </a:tabLst>
            </a:pPr>
            <a:r>
              <a:rPr lang="ru-RU" sz="5400" b="1">
                <a:solidFill>
                  <a:srgbClr val="CC00FF"/>
                </a:solidFill>
                <a:latin typeface="Comic Sans MS" pitchFamily="66" charset="0"/>
              </a:rPr>
              <a:t>До новых встреч!</a:t>
            </a:r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381000" y="381000"/>
            <a:ext cx="8534400" cy="5562600"/>
          </a:xfrm>
          <a:prstGeom prst="cloudCallout">
            <a:avLst>
              <a:gd name="adj1" fmla="val -46352"/>
              <a:gd name="adj2" fmla="val 58190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1676400" y="15240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Вот и познакомились!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838200" y="12954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tabLst>
                <a:tab pos="0" algn="l"/>
              </a:tabLst>
            </a:pPr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Впереди нас ждут новые знакомства с </a:t>
            </a:r>
          </a:p>
          <a:p>
            <a:pPr algn="ctr">
              <a:spcBef>
                <a:spcPct val="20000"/>
              </a:spcBef>
              <a:tabLst>
                <a:tab pos="0" algn="l"/>
              </a:tabLst>
            </a:pPr>
            <a:endParaRPr lang="ru-RU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tabLst>
                <a:tab pos="0" algn="l"/>
              </a:tabLst>
            </a:pPr>
            <a:endParaRPr lang="ru-RU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tabLst>
                <a:tab pos="0" algn="l"/>
              </a:tabLst>
            </a:pPr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жителями страны Лексика.</a:t>
            </a:r>
          </a:p>
          <a:p>
            <a:pPr algn="ctr">
              <a:spcBef>
                <a:spcPct val="20000"/>
              </a:spcBef>
              <a:tabLst>
                <a:tab pos="0" algn="l"/>
              </a:tabLst>
            </a:pPr>
            <a:r>
              <a:rPr lang="ru-RU" sz="2800" b="1" dirty="0">
                <a:solidFill>
                  <a:schemeClr val="accent2"/>
                </a:solidFill>
                <a:latin typeface="Comic Sans MS" pitchFamily="66" charset="0"/>
              </a:rPr>
              <a:t>Но это уже другая история…</a:t>
            </a:r>
          </a:p>
          <a:p>
            <a:pPr algn="ctr">
              <a:spcBef>
                <a:spcPct val="20000"/>
              </a:spcBef>
              <a:tabLst>
                <a:tab pos="0" algn="l"/>
              </a:tabLst>
            </a:pPr>
            <a:r>
              <a:rPr lang="ru-RU" sz="5400" b="1" dirty="0">
                <a:solidFill>
                  <a:srgbClr val="CC00FF"/>
                </a:solidFill>
                <a:latin typeface="Comic Sans MS" pitchFamily="66" charset="0"/>
              </a:rPr>
              <a:t>До новых встреч!</a:t>
            </a:r>
          </a:p>
        </p:txBody>
      </p:sp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>
                <a:solidFill>
                  <a:srgbClr val="CC00FF"/>
                </a:solidFill>
                <a:latin typeface="Comic Sans MS" pitchFamily="66" charset="0"/>
              </a:rPr>
              <a:t>Использованные источники</a:t>
            </a:r>
            <a:r>
              <a:rPr lang="ru-RU"/>
              <a:t> 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95250" indent="-95250">
              <a:lnSpc>
                <a:spcPct val="80000"/>
              </a:lnSpc>
              <a:buFontTx/>
              <a:buNone/>
            </a:pPr>
            <a:endParaRPr lang="ru-RU" sz="1600" b="1" i="1"/>
          </a:p>
          <a:p>
            <a:pPr marL="95250" indent="-95250" algn="just">
              <a:lnSpc>
                <a:spcPct val="80000"/>
              </a:lnSpc>
            </a:pPr>
            <a:r>
              <a:rPr lang="ru-RU" sz="1800" b="1" i="1">
                <a:solidFill>
                  <a:srgbClr val="CC00FF"/>
                </a:solidFill>
                <a:latin typeface="Comic Sans MS" pitchFamily="66" charset="0"/>
              </a:rPr>
              <a:t>печатные:  </a:t>
            </a:r>
            <a:endParaRPr lang="ru-RU" sz="1800">
              <a:solidFill>
                <a:schemeClr val="accent2"/>
              </a:solidFill>
              <a:latin typeface="Comic Sans MS" pitchFamily="66" charset="0"/>
            </a:endParaRPr>
          </a:p>
          <a:p>
            <a:pPr marL="95250" indent="-95250" algn="just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ru-RU" sz="1800">
                <a:solidFill>
                  <a:schemeClr val="accent2"/>
                </a:solidFill>
                <a:latin typeface="Comic Sans MS" pitchFamily="66" charset="0"/>
              </a:rPr>
              <a:t>. Брякин В.В. Лингвистическая игра: теория и практика: Учебно методическое пособие.- Балашов: Весы, 2002.</a:t>
            </a:r>
          </a:p>
          <a:p>
            <a:pPr marL="95250" indent="-95250" algn="just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ru-RU" sz="1800">
                <a:solidFill>
                  <a:schemeClr val="accent2"/>
                </a:solidFill>
                <a:latin typeface="Comic Sans MS" pitchFamily="66" charset="0"/>
              </a:rPr>
              <a:t>. Контрольно-измерительные материалы. Русский язык: 5 класс/ Сост. Н.В. Егорова. – М.: ВАКО, 2009. – 96 с.</a:t>
            </a:r>
          </a:p>
          <a:p>
            <a:pPr marL="95250" indent="-95250" algn="just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Comic Sans MS" pitchFamily="66" charset="0"/>
              </a:rPr>
              <a:t>3</a:t>
            </a:r>
            <a:r>
              <a:rPr lang="ru-RU" sz="1800">
                <a:solidFill>
                  <a:schemeClr val="accent2"/>
                </a:solidFill>
                <a:latin typeface="Comic Sans MS" pitchFamily="66" charset="0"/>
              </a:rPr>
              <a:t>. Ладыженская Т.А. Русский язык. 5 класс: учеб. для общеобразоват. учреждений / Т.А. Ладыженская, М.Т. Баранов, Л.А. Тростенцова и др. – 36-е изд. – М.: Просвещение, 2009.  </a:t>
            </a:r>
          </a:p>
          <a:p>
            <a:pPr marL="95250" indent="-95250" algn="just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ru-RU" sz="1800">
                <a:solidFill>
                  <a:schemeClr val="accent2"/>
                </a:solidFill>
                <a:latin typeface="Comic Sans MS" pitchFamily="66" charset="0"/>
              </a:rPr>
              <a:t>. Львова С.И. Настольная книга учителя русского языка. 5-11 классы / С.И. Львова, И.П. Цыбулько, Ю.Н. Гостева.- М.: Эксмо, 2007.</a:t>
            </a:r>
          </a:p>
          <a:p>
            <a:pPr marL="95250" indent="-95250" algn="just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Comic Sans MS" pitchFamily="66" charset="0"/>
              </a:rPr>
              <a:t>5</a:t>
            </a:r>
            <a:r>
              <a:rPr lang="ru-RU" sz="1800">
                <a:solidFill>
                  <a:schemeClr val="accent2"/>
                </a:solidFill>
                <a:latin typeface="Comic Sans MS" pitchFamily="66" charset="0"/>
              </a:rPr>
              <a:t>. Уроки русского языка с применением информационных технологий. 5-6 классы. Методическое пособие. – 2-е изд., стереотип. – М.: «Планета», 2010.-208 с.</a:t>
            </a:r>
          </a:p>
          <a:p>
            <a:pPr marL="95250" indent="-95250" algn="just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ru-RU" sz="1800">
                <a:solidFill>
                  <a:schemeClr val="accent2"/>
                </a:solidFill>
                <a:latin typeface="Comic Sans MS" pitchFamily="66" charset="0"/>
              </a:rPr>
              <a:t>. Савко И.Э. Весь школьный курс русского языка: пособие для учащ. – 3-е изд., исправленное и дополненное. – Мн.: Современный литератор, 2002. - 768с.</a:t>
            </a:r>
            <a:endParaRPr lang="ru-RU" sz="1800" b="1" i="1">
              <a:solidFill>
                <a:schemeClr val="accent2"/>
              </a:solidFill>
              <a:latin typeface="Comic Sans MS" pitchFamily="66" charset="0"/>
            </a:endParaRPr>
          </a:p>
          <a:p>
            <a:pPr marL="95250" indent="-95250" algn="just">
              <a:lnSpc>
                <a:spcPct val="80000"/>
              </a:lnSpc>
            </a:pPr>
            <a:r>
              <a:rPr lang="ru-RU" sz="1800" b="1" i="1">
                <a:solidFill>
                  <a:srgbClr val="CC00FF"/>
                </a:solidFill>
                <a:latin typeface="Comic Sans MS" pitchFamily="66" charset="0"/>
              </a:rPr>
              <a:t>электронные:</a:t>
            </a:r>
            <a:endParaRPr lang="ru-RU" sz="1800">
              <a:solidFill>
                <a:srgbClr val="CC00FF"/>
              </a:solidFill>
              <a:latin typeface="Comic Sans MS" pitchFamily="66" charset="0"/>
            </a:endParaRPr>
          </a:p>
          <a:p>
            <a:pPr marL="95250" indent="-95250" algn="just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ru-RU" sz="1800">
                <a:latin typeface="Comic Sans MS" pitchFamily="66" charset="0"/>
              </a:rPr>
              <a:t>. </a:t>
            </a:r>
            <a:r>
              <a:rPr lang="ru-RU" sz="1800">
                <a:latin typeface="Comic Sans MS" pitchFamily="66" charset="0"/>
                <a:hlinkClick r:id="rId4"/>
              </a:rPr>
              <a:t>http://www.uchportal.ru/</a:t>
            </a:r>
            <a:endParaRPr lang="ru-RU" sz="1800">
              <a:latin typeface="Comic Sans MS" pitchFamily="66" charset="0"/>
            </a:endParaRPr>
          </a:p>
          <a:p>
            <a:pPr marL="95250" indent="-95250" algn="just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ru-RU" sz="1800">
                <a:latin typeface="Comic Sans MS" pitchFamily="66" charset="0"/>
              </a:rPr>
              <a:t>. </a:t>
            </a:r>
            <a:r>
              <a:rPr lang="en-US" sz="1800">
                <a:latin typeface="Comic Sans MS" pitchFamily="66" charset="0"/>
                <a:hlinkClick r:id="rId5"/>
              </a:rPr>
              <a:t>http</a:t>
            </a:r>
            <a:r>
              <a:rPr lang="ru-RU" sz="1800">
                <a:latin typeface="Comic Sans MS" pitchFamily="66" charset="0"/>
                <a:hlinkClick r:id="rId5"/>
              </a:rPr>
              <a:t>://</a:t>
            </a:r>
            <a:r>
              <a:rPr lang="en-US" sz="1800">
                <a:latin typeface="Comic Sans MS" pitchFamily="66" charset="0"/>
                <a:hlinkClick r:id="rId5"/>
              </a:rPr>
              <a:t>rus</a:t>
            </a:r>
            <a:r>
              <a:rPr lang="ru-RU" sz="1800">
                <a:latin typeface="Comic Sans MS" pitchFamily="66" charset="0"/>
                <a:hlinkClick r:id="rId5"/>
              </a:rPr>
              <a:t>.1</a:t>
            </a:r>
            <a:r>
              <a:rPr lang="en-US" sz="1800">
                <a:latin typeface="Comic Sans MS" pitchFamily="66" charset="0"/>
                <a:hlinkClick r:id="rId5"/>
              </a:rPr>
              <a:t>september</a:t>
            </a:r>
            <a:r>
              <a:rPr lang="ru-RU" sz="1800">
                <a:latin typeface="Comic Sans MS" pitchFamily="66" charset="0"/>
                <a:hlinkClick r:id="rId5"/>
              </a:rPr>
              <a:t>.</a:t>
            </a:r>
            <a:r>
              <a:rPr lang="en-US" sz="1800">
                <a:latin typeface="Comic Sans MS" pitchFamily="66" charset="0"/>
                <a:hlinkClick r:id="rId5"/>
              </a:rPr>
              <a:t>ru</a:t>
            </a:r>
            <a:endParaRPr lang="ru-RU" sz="180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ru-RU" sz="4000" b="1" u="sng">
                <a:solidFill>
                  <a:schemeClr val="accent2"/>
                </a:solidFill>
                <a:latin typeface="Comic Sans MS" pitchFamily="66" charset="0"/>
              </a:rPr>
              <a:t>Характеристика незнакомца</a:t>
            </a:r>
            <a:r>
              <a:rPr lang="ru-RU">
                <a:latin typeface="Comic Sans MS" pitchFamily="66" charset="0"/>
              </a:rPr>
              <a:t>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CC00FF"/>
                </a:solidFill>
                <a:latin typeface="Comic Sans MS" pitchFamily="66" charset="0"/>
              </a:rPr>
              <a:t>Что в имени его…</a:t>
            </a:r>
          </a:p>
          <a:p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Особые приметы.</a:t>
            </a:r>
          </a:p>
          <a:p>
            <a:r>
              <a:rPr lang="ru-RU" b="1">
                <a:solidFill>
                  <a:srgbClr val="CC00FF"/>
                </a:solidFill>
                <a:latin typeface="Comic Sans MS" pitchFamily="66" charset="0"/>
              </a:rPr>
              <a:t>Друзья-товарищи.</a:t>
            </a:r>
          </a:p>
          <a:p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Заметки о незнакомце.</a:t>
            </a:r>
          </a:p>
          <a:p>
            <a:r>
              <a:rPr lang="ru-RU" b="1">
                <a:solidFill>
                  <a:srgbClr val="CC00FF"/>
                </a:solidFill>
                <a:latin typeface="Comic Sans MS" pitchFamily="66" charset="0"/>
              </a:rPr>
              <a:t>Надо знать в лицо.</a:t>
            </a:r>
          </a:p>
        </p:txBody>
      </p:sp>
      <p:pic>
        <p:nvPicPr>
          <p:cNvPr id="12294" name="Picture 6" descr="J0216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905000"/>
            <a:ext cx="3155950" cy="36528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>
                <a:solidFill>
                  <a:schemeClr val="accent2"/>
                </a:solidFill>
                <a:latin typeface="Comic Sans MS" pitchFamily="66" charset="0"/>
              </a:rPr>
              <a:t>Что в имени его…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273050">
              <a:buFontTx/>
              <a:buNone/>
            </a:pPr>
            <a:r>
              <a:rPr lang="ru-RU" b="1">
                <a:solidFill>
                  <a:srgbClr val="CC00FF"/>
                </a:solidFill>
                <a:latin typeface="Comic Sans MS" pitchFamily="66" charset="0"/>
              </a:rPr>
              <a:t>Омо</a:t>
            </a:r>
            <a:r>
              <a:rPr lang="ru-RU" sz="6000" b="1" i="1" baseline="30000">
                <a:solidFill>
                  <a:srgbClr val="CC00FF"/>
                </a:solidFill>
                <a:latin typeface="Comic Sans MS" pitchFamily="66" charset="0"/>
              </a:rPr>
              <a:t>,</a:t>
            </a:r>
            <a:r>
              <a:rPr lang="ru-RU" b="1">
                <a:solidFill>
                  <a:srgbClr val="CC00FF"/>
                </a:solidFill>
                <a:latin typeface="Comic Sans MS" pitchFamily="66" charset="0"/>
              </a:rPr>
              <a:t>нимы. (греч.) </a:t>
            </a:r>
          </a:p>
          <a:p>
            <a:pPr marL="0" indent="273050" algn="ctr">
              <a:buFontTx/>
              <a:buNone/>
            </a:pPr>
            <a:r>
              <a:rPr lang="ru-RU" b="1" i="1">
                <a:solidFill>
                  <a:srgbClr val="CC00FF"/>
                </a:solidFill>
                <a:latin typeface="Comic Sans MS" pitchFamily="66" charset="0"/>
              </a:rPr>
              <a:t>о</a:t>
            </a:r>
            <a:r>
              <a:rPr lang="ru-RU" sz="6000" b="1" i="1" baseline="30000">
                <a:solidFill>
                  <a:srgbClr val="CC00FF"/>
                </a:solidFill>
                <a:latin typeface="Comic Sans MS" pitchFamily="66" charset="0"/>
              </a:rPr>
              <a:t>,</a:t>
            </a:r>
            <a:r>
              <a:rPr lang="ru-RU" b="1" i="1">
                <a:solidFill>
                  <a:srgbClr val="CC00FF"/>
                </a:solidFill>
                <a:latin typeface="Comic Sans MS" pitchFamily="66" charset="0"/>
              </a:rPr>
              <a:t>мос </a:t>
            </a:r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– одинаковый</a:t>
            </a:r>
          </a:p>
          <a:p>
            <a:pPr marL="0" indent="273050">
              <a:buFontTx/>
              <a:buNone/>
            </a:pPr>
            <a:r>
              <a:rPr lang="ru-RU" b="1">
                <a:latin typeface="Comic Sans MS" pitchFamily="66" charset="0"/>
              </a:rPr>
              <a:t>          </a:t>
            </a:r>
            <a:r>
              <a:rPr lang="ru-RU" b="1" i="1">
                <a:solidFill>
                  <a:srgbClr val="CC00FF"/>
                </a:solidFill>
                <a:latin typeface="Comic Sans MS" pitchFamily="66" charset="0"/>
              </a:rPr>
              <a:t>о</a:t>
            </a:r>
            <a:r>
              <a:rPr lang="ru-RU" sz="6000" b="1" i="1" baseline="30000">
                <a:solidFill>
                  <a:srgbClr val="CC00FF"/>
                </a:solidFill>
                <a:latin typeface="Comic Sans MS" pitchFamily="66" charset="0"/>
              </a:rPr>
              <a:t>,</a:t>
            </a:r>
            <a:r>
              <a:rPr lang="ru-RU" b="1" i="1">
                <a:solidFill>
                  <a:srgbClr val="CC00FF"/>
                </a:solidFill>
                <a:latin typeface="Comic Sans MS" pitchFamily="66" charset="0"/>
              </a:rPr>
              <a:t>нима</a:t>
            </a:r>
            <a:r>
              <a:rPr lang="ru-RU" b="1" i="1">
                <a:latin typeface="Comic Sans MS" pitchFamily="66" charset="0"/>
              </a:rPr>
              <a:t> </a:t>
            </a:r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- имя</a:t>
            </a:r>
          </a:p>
        </p:txBody>
      </p:sp>
      <p:pic>
        <p:nvPicPr>
          <p:cNvPr id="36871" name="Picture 7" descr="10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048000"/>
            <a:ext cx="18208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AG001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33363">
            <a:off x="3317875" y="5065713"/>
            <a:ext cx="814388" cy="700087"/>
          </a:xfrm>
          <a:prstGeom prst="rect">
            <a:avLst/>
          </a:prstGeom>
          <a:noFill/>
        </p:spPr>
      </p:pic>
      <p:pic>
        <p:nvPicPr>
          <p:cNvPr id="13323" name="Picture 11" descr="AG001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329204">
            <a:off x="7800975" y="2303463"/>
            <a:ext cx="533400" cy="458787"/>
          </a:xfrm>
          <a:prstGeom prst="rect">
            <a:avLst/>
          </a:prstGeom>
          <a:noFill/>
        </p:spPr>
      </p:pic>
      <p:pic>
        <p:nvPicPr>
          <p:cNvPr id="13324" name="Picture 12" descr="AG001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17998">
            <a:off x="943769" y="2804319"/>
            <a:ext cx="627062" cy="539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68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sz="4000" b="1" u="sng">
                <a:solidFill>
                  <a:schemeClr val="accent2"/>
                </a:solidFill>
                <a:latin typeface="Comic Sans MS" pitchFamily="66" charset="0"/>
              </a:rPr>
              <a:t>Особые приметы.</a:t>
            </a:r>
            <a:br>
              <a:rPr lang="ru-RU" sz="4000" b="1" u="sng">
                <a:solidFill>
                  <a:schemeClr val="accent2"/>
                </a:solidFill>
                <a:latin typeface="Comic Sans MS" pitchFamily="66" charset="0"/>
              </a:rPr>
            </a:br>
            <a:endParaRPr lang="ru-RU" sz="4000" b="1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410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CC00FF"/>
                </a:solidFill>
                <a:latin typeface="Comic Sans MS" pitchFamily="66" charset="0"/>
              </a:rPr>
              <a:t>Омонимы – это слова, одинаковые по звучанию, но совершенно разные по лексическому значению.</a:t>
            </a:r>
          </a:p>
          <a:p>
            <a:pPr algn="ctr">
              <a:buFontTx/>
              <a:buNone/>
            </a:pPr>
            <a:endParaRPr lang="ru-RU" sz="1200">
              <a:solidFill>
                <a:srgbClr val="CC00FF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ru-RU" sz="1200">
              <a:solidFill>
                <a:srgbClr val="CC00FF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</a:rPr>
              <a:t>Потеряла Алёнушка </a:t>
            </a:r>
            <a:r>
              <a:rPr lang="ru-RU" sz="2400" b="1" i="1" u="sng">
                <a:solidFill>
                  <a:schemeClr val="accent2"/>
                </a:solidFill>
                <a:latin typeface="Comic Sans MS" pitchFamily="66" charset="0"/>
              </a:rPr>
              <a:t>ключ.</a:t>
            </a:r>
          </a:p>
          <a:p>
            <a:pPr algn="ctr">
              <a:buFontTx/>
              <a:buNone/>
            </a:pP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</a:rPr>
              <a:t>На опушке искала – не видно.</a:t>
            </a:r>
          </a:p>
          <a:p>
            <a:pPr algn="ctr">
              <a:buFontTx/>
              <a:buNone/>
            </a:pP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</a:rPr>
              <a:t>Вдруг журчащий увидела </a:t>
            </a:r>
            <a:r>
              <a:rPr lang="ru-RU" sz="2400" b="1" i="1" u="sng">
                <a:solidFill>
                  <a:schemeClr val="accent2"/>
                </a:solidFill>
                <a:latin typeface="Comic Sans MS" pitchFamily="66" charset="0"/>
              </a:rPr>
              <a:t>ключ.</a:t>
            </a:r>
          </a:p>
          <a:p>
            <a:pPr algn="ctr">
              <a:buFontTx/>
              <a:buNone/>
            </a:pP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</a:rPr>
              <a:t>Да не этот ей нужен, как видно.</a:t>
            </a:r>
          </a:p>
          <a:p>
            <a:pPr algn="r">
              <a:buFontTx/>
              <a:buNone/>
            </a:pP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</a:rPr>
              <a:t>Я. Козловский</a:t>
            </a:r>
          </a:p>
          <a:p>
            <a:pPr algn="ctr">
              <a:buFontTx/>
              <a:buNone/>
            </a:pPr>
            <a:endParaRPr lang="ru-RU" sz="2400" b="1" i="1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5368" name="Picture 8" descr="ph-10264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 rot="21591986" flipH="1">
            <a:off x="228600" y="4114800"/>
            <a:ext cx="1716088" cy="251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5369" name="Picture 9" descr="6 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8473">
            <a:off x="7239000" y="2895600"/>
            <a:ext cx="1509713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001000" cy="685800"/>
          </a:xfrm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000" b="1" u="sng">
                <a:solidFill>
                  <a:schemeClr val="accent2"/>
                </a:solidFill>
                <a:latin typeface="Comic Sans MS" pitchFamily="66" charset="0"/>
              </a:rPr>
              <a:t>Омонимы бывают</a:t>
            </a:r>
            <a:r>
              <a:rPr lang="ru-RU" i="1">
                <a:latin typeface="Comic Sans MS" pitchFamily="66" charset="0"/>
              </a:rPr>
              <a:t>                              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590800" y="1447800"/>
            <a:ext cx="33528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FF"/>
                </a:solidFill>
                <a:latin typeface="Comic Sans MS" pitchFamily="66" charset="0"/>
              </a:rPr>
              <a:t>Полные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6019800" y="2209800"/>
            <a:ext cx="609600" cy="762000"/>
          </a:xfrm>
          <a:prstGeom prst="curvedLeftArrow">
            <a:avLst>
              <a:gd name="adj1" fmla="val 17662"/>
              <a:gd name="adj2" fmla="val 59826"/>
              <a:gd name="adj3" fmla="val 37014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914400" y="3352800"/>
            <a:ext cx="74676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</a:rPr>
              <a:t>Слова</a:t>
            </a:r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</a:rPr>
              <a:t>одной и той же части речи.         Совпадают по звучанию и написанию во всех грамматических формах.</a:t>
            </a:r>
          </a:p>
          <a:p>
            <a:pPr>
              <a:spcBef>
                <a:spcPct val="20000"/>
              </a:spcBef>
            </a:pPr>
            <a:endParaRPr lang="ru-RU" sz="2400" b="1" i="1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ru-RU" sz="2000" i="1"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 b="1" i="1">
                <a:solidFill>
                  <a:srgbClr val="CC00FF"/>
                </a:solidFill>
                <a:latin typeface="Comic Sans MS" pitchFamily="66" charset="0"/>
              </a:rPr>
              <a:t>Лук.                           Лук.</a:t>
            </a:r>
          </a:p>
        </p:txBody>
      </p:sp>
      <p:pic>
        <p:nvPicPr>
          <p:cNvPr id="16401" name="Picture 17" descr="SO0202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724400"/>
            <a:ext cx="2209800" cy="1738313"/>
          </a:xfrm>
          <a:prstGeom prst="rect">
            <a:avLst/>
          </a:prstGeom>
          <a:noFill/>
        </p:spPr>
      </p:pic>
      <p:pic>
        <p:nvPicPr>
          <p:cNvPr id="16403" name="Picture 19" descr="лу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00600"/>
            <a:ext cx="1524000" cy="14398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89" grpId="0" animBg="1"/>
      <p:bldP spid="163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1295400" cy="792163"/>
          </a:xfrm>
          <a:ln/>
        </p:spPr>
        <p:txBody>
          <a:bodyPr/>
          <a:lstStyle/>
          <a:p>
            <a:r>
              <a:rPr lang="ru-RU" sz="3200" b="1" i="1" u="sng">
                <a:solidFill>
                  <a:srgbClr val="CC00FF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638800"/>
            <a:ext cx="33528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>
                <a:latin typeface="Comic Sans MS" pitchFamily="66" charset="0"/>
              </a:rPr>
              <a:t>                              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743200" y="304800"/>
            <a:ext cx="33528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FF"/>
                </a:solidFill>
              </a:rPr>
              <a:t>Частичные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flipH="1">
            <a:off x="2133600" y="1295400"/>
            <a:ext cx="533400" cy="838200"/>
          </a:xfrm>
          <a:prstGeom prst="curvedLeftArrow">
            <a:avLst>
              <a:gd name="adj1" fmla="val 22713"/>
              <a:gd name="adj2" fmla="val 76127"/>
              <a:gd name="adj3" fmla="val 30949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28600" y="2971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ru-RU" sz="2000" i="1">
              <a:latin typeface="Comic Sans MS" pitchFamily="66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04800" y="2057400"/>
            <a:ext cx="8610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</a:rPr>
              <a:t>Слова разных частей речи. Совпадают по звучанию и написанию не во всех грамматических формах. Выделяют: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ru-RU" sz="2000" b="1">
                <a:solidFill>
                  <a:srgbClr val="CC00FF"/>
                </a:solidFill>
                <a:latin typeface="Comic Sans MS" pitchFamily="66" charset="0"/>
              </a:rPr>
              <a:t>омо</a:t>
            </a:r>
            <a:r>
              <a:rPr lang="ru-RU" sz="2000" b="1" u="sng">
                <a:solidFill>
                  <a:srgbClr val="CC00FF"/>
                </a:solidFill>
                <a:latin typeface="Comic Sans MS" pitchFamily="66" charset="0"/>
              </a:rPr>
              <a:t>формы</a:t>
            </a:r>
            <a:r>
              <a:rPr lang="ru-RU" sz="2000">
                <a:solidFill>
                  <a:srgbClr val="CC00FF"/>
                </a:solidFill>
                <a:latin typeface="Comic Sans MS" pitchFamily="66" charset="0"/>
              </a:rPr>
              <a:t> - совпадение только отдельной формы слов:                         </a:t>
            </a:r>
            <a:r>
              <a:rPr lang="ru-RU" sz="2000" i="1">
                <a:solidFill>
                  <a:srgbClr val="CC00FF"/>
                </a:solidFill>
                <a:latin typeface="Comic Sans MS" pitchFamily="66" charset="0"/>
              </a:rPr>
              <a:t>мой (мест.) – мой (глаг.)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ru-RU" sz="2000" b="1">
                <a:solidFill>
                  <a:srgbClr val="CC00FF"/>
                </a:solidFill>
                <a:latin typeface="Comic Sans MS" pitchFamily="66" charset="0"/>
              </a:rPr>
              <a:t>омо</a:t>
            </a:r>
            <a:r>
              <a:rPr lang="ru-RU" sz="2000" b="1" u="sng">
                <a:solidFill>
                  <a:srgbClr val="CC00FF"/>
                </a:solidFill>
                <a:latin typeface="Comic Sans MS" pitchFamily="66" charset="0"/>
              </a:rPr>
              <a:t>фон</a:t>
            </a:r>
            <a:r>
              <a:rPr lang="ru-RU" sz="2000" b="1">
                <a:solidFill>
                  <a:srgbClr val="CC00FF"/>
                </a:solidFill>
                <a:latin typeface="Comic Sans MS" pitchFamily="66" charset="0"/>
              </a:rPr>
              <a:t>ы</a:t>
            </a:r>
            <a:r>
              <a:rPr lang="ru-RU" sz="2000">
                <a:solidFill>
                  <a:srgbClr val="CC00FF"/>
                </a:solidFill>
                <a:latin typeface="Comic Sans MS" pitchFamily="66" charset="0"/>
              </a:rPr>
              <a:t>  - слова, совпадающие по звучанию, но различные по написанию: </a:t>
            </a:r>
            <a:r>
              <a:rPr lang="ru-RU" sz="2000" i="1">
                <a:solidFill>
                  <a:srgbClr val="CC00FF"/>
                </a:solidFill>
                <a:latin typeface="Comic Sans MS" pitchFamily="66" charset="0"/>
              </a:rPr>
              <a:t>в густом лесу – рыжую лису.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ru-RU" sz="2000" b="1">
                <a:solidFill>
                  <a:srgbClr val="CC00FF"/>
                </a:solidFill>
                <a:latin typeface="Comic Sans MS" pitchFamily="66" charset="0"/>
              </a:rPr>
              <a:t>омо</a:t>
            </a:r>
            <a:r>
              <a:rPr lang="ru-RU" sz="2000" b="1" u="sng">
                <a:solidFill>
                  <a:srgbClr val="CC00FF"/>
                </a:solidFill>
                <a:latin typeface="Comic Sans MS" pitchFamily="66" charset="0"/>
              </a:rPr>
              <a:t>граф</a:t>
            </a:r>
            <a:r>
              <a:rPr lang="ru-RU" sz="2000" b="1">
                <a:solidFill>
                  <a:srgbClr val="CC00FF"/>
                </a:solidFill>
                <a:latin typeface="Comic Sans MS" pitchFamily="66" charset="0"/>
              </a:rPr>
              <a:t>ы</a:t>
            </a:r>
            <a:r>
              <a:rPr lang="ru-RU" sz="2000">
                <a:solidFill>
                  <a:srgbClr val="CC00FF"/>
                </a:solidFill>
                <a:latin typeface="Comic Sans MS" pitchFamily="66" charset="0"/>
              </a:rPr>
              <a:t> – пишутся одинаково, но произносятся по-разному:            </a:t>
            </a:r>
            <a:r>
              <a:rPr lang="ru-RU" sz="2000" i="1">
                <a:solidFill>
                  <a:srgbClr val="CC00FF"/>
                </a:solidFill>
                <a:latin typeface="Comic Sans MS" pitchFamily="66" charset="0"/>
              </a:rPr>
              <a:t>за</a:t>
            </a:r>
            <a:r>
              <a:rPr lang="ru-RU" sz="4400" i="1" baseline="30000">
                <a:solidFill>
                  <a:srgbClr val="CC00FF"/>
                </a:solidFill>
                <a:latin typeface="Comic Sans MS" pitchFamily="66" charset="0"/>
              </a:rPr>
              <a:t>,</a:t>
            </a:r>
            <a:r>
              <a:rPr lang="ru-RU" sz="2000" i="1">
                <a:solidFill>
                  <a:srgbClr val="CC00FF"/>
                </a:solidFill>
                <a:latin typeface="Comic Sans MS" pitchFamily="66" charset="0"/>
              </a:rPr>
              <a:t>мок – замо</a:t>
            </a:r>
            <a:r>
              <a:rPr lang="ru-RU" sz="4400" i="1" baseline="30000">
                <a:solidFill>
                  <a:srgbClr val="CC00FF"/>
                </a:solidFill>
                <a:latin typeface="Comic Sans MS" pitchFamily="66" charset="0"/>
              </a:rPr>
              <a:t>,</a:t>
            </a:r>
            <a:r>
              <a:rPr lang="ru-RU" sz="2000" i="1">
                <a:solidFill>
                  <a:srgbClr val="CC00FF"/>
                </a:solidFill>
                <a:latin typeface="Comic Sans MS" pitchFamily="66" charset="0"/>
              </a:rPr>
              <a:t>к.</a:t>
            </a:r>
          </a:p>
          <a:p>
            <a:pPr>
              <a:spcBef>
                <a:spcPct val="20000"/>
              </a:spcBef>
            </a:pPr>
            <a:endParaRPr lang="ru-RU" sz="2000">
              <a:solidFill>
                <a:srgbClr val="CC00FF"/>
              </a:solidFill>
              <a:latin typeface="Comic Sans MS" pitchFamily="66" charset="0"/>
            </a:endParaRPr>
          </a:p>
        </p:txBody>
      </p:sp>
      <p:pic>
        <p:nvPicPr>
          <p:cNvPr id="19467" name="Picture 11" descr="SO0206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4213" y="2819400"/>
            <a:ext cx="3379787" cy="3810000"/>
          </a:xfrm>
          <a:prstGeom prst="rect">
            <a:avLst/>
          </a:prstGeom>
          <a:noFill/>
        </p:spPr>
      </p:pic>
      <p:pic>
        <p:nvPicPr>
          <p:cNvPr id="19468" name="Picture 12" descr="HH0027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62000" y="5410200"/>
            <a:ext cx="960438" cy="121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 animBg="1"/>
      <p:bldP spid="194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>
                <a:solidFill>
                  <a:schemeClr val="accent2"/>
                </a:solidFill>
                <a:latin typeface="Comic Sans MS" pitchFamily="66" charset="0"/>
              </a:rPr>
              <a:t>Друзья-товарищи.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i="1">
                <a:latin typeface="Comic Sans MS" pitchFamily="66" charset="0"/>
              </a:rPr>
              <a:t>                              </a:t>
            </a: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304800" y="2743200"/>
            <a:ext cx="5257800" cy="3276600"/>
          </a:xfrm>
          <a:prstGeom prst="rightArrowCallout">
            <a:avLst>
              <a:gd name="adj1" fmla="val 40333"/>
              <a:gd name="adj2" fmla="val 25000"/>
              <a:gd name="adj3" fmla="val 28631"/>
              <a:gd name="adj4" fmla="val 72843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4800" y="1752600"/>
            <a:ext cx="8534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>
                <a:solidFill>
                  <a:srgbClr val="CC00FF"/>
                </a:solidFill>
                <a:latin typeface="Comic Sans MS" pitchFamily="66" charset="0"/>
              </a:rPr>
              <a:t>Не путайте многозначные слова и омонимы!</a:t>
            </a:r>
            <a:r>
              <a:rPr lang="ru-RU" sz="2800" b="1" i="1">
                <a:latin typeface="Comic Sans MS" pitchFamily="66" charset="0"/>
              </a:rPr>
              <a:t> </a:t>
            </a:r>
          </a:p>
          <a:p>
            <a:pPr algn="ctr">
              <a:spcBef>
                <a:spcPct val="20000"/>
              </a:spcBef>
            </a:pPr>
            <a:endParaRPr lang="ru-RU" sz="2800" b="1" i="1">
              <a:latin typeface="Comic Sans MS" pitchFamily="66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81000" y="2743200"/>
            <a:ext cx="37338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400"/>
          </a:p>
          <a:p>
            <a:pPr algn="ctr">
              <a:spcBef>
                <a:spcPct val="20000"/>
              </a:spcBef>
            </a:pPr>
            <a:r>
              <a:rPr lang="ru-RU" sz="2400" b="1" i="1">
                <a:solidFill>
                  <a:schemeClr val="accent2"/>
                </a:solidFill>
                <a:latin typeface="Comic Sans MS" pitchFamily="66" charset="0"/>
              </a:rPr>
              <a:t>Многозначные слова</a:t>
            </a:r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– это слова, имеющие несколько лексических значений, все их значения связаны между собой.</a:t>
            </a:r>
          </a:p>
        </p:txBody>
      </p:sp>
      <p:sp>
        <p:nvSpPr>
          <p:cNvPr id="20496" name="WordArt 16"/>
          <p:cNvSpPr>
            <a:spLocks noChangeArrowheads="1" noChangeShapeType="1" noTextEdit="1"/>
          </p:cNvSpPr>
          <p:nvPr/>
        </p:nvSpPr>
        <p:spPr bwMode="auto">
          <a:xfrm>
            <a:off x="5257800" y="2667000"/>
            <a:ext cx="3276600" cy="609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Игла </a:t>
            </a:r>
          </a:p>
        </p:txBody>
      </p:sp>
      <p:pic>
        <p:nvPicPr>
          <p:cNvPr id="35851" name="Picture 11" descr="MCj033127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105400"/>
            <a:ext cx="19748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9" descr="Копия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429000"/>
            <a:ext cx="1676400" cy="1436688"/>
          </a:xfrm>
          <a:prstGeom prst="rect">
            <a:avLst/>
          </a:prstGeom>
          <a:noFill/>
        </p:spPr>
      </p:pic>
      <p:pic>
        <p:nvPicPr>
          <p:cNvPr id="20503" name="Picture 23" descr="Копия ёж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5410200"/>
            <a:ext cx="2133600" cy="11461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исунок2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 flipH="1">
            <a:off x="3200400" y="1219200"/>
            <a:ext cx="5486400" cy="3581400"/>
          </a:xfrm>
          <a:prstGeom prst="rightArrowCallout">
            <a:avLst>
              <a:gd name="adj1" fmla="val 41935"/>
              <a:gd name="adj2" fmla="val 25000"/>
              <a:gd name="adj3" fmla="val 27660"/>
              <a:gd name="adj4" fmla="val 72843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800600" y="12954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400"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endParaRPr lang="ru-RU" sz="2400"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Омонимы –разные слова, в значениях которых нет ничего общего.</a:t>
            </a:r>
          </a:p>
          <a:p>
            <a:pPr algn="ctr">
              <a:spcBef>
                <a:spcPct val="20000"/>
              </a:spcBef>
            </a:pPr>
            <a:endParaRPr lang="ru-RU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2895600" cy="523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Коса </a:t>
            </a:r>
          </a:p>
        </p:txBody>
      </p:sp>
      <p:pic>
        <p:nvPicPr>
          <p:cNvPr id="27661" name="Picture 13" descr="i[3]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 rot="-745942">
            <a:off x="457200" y="1447800"/>
            <a:ext cx="1524000" cy="2057400"/>
          </a:xfrm>
          <a:prstGeom prst="rect">
            <a:avLst/>
          </a:prstGeom>
          <a:noFill/>
        </p:spPr>
      </p:pic>
      <p:pic>
        <p:nvPicPr>
          <p:cNvPr id="27662" name="Picture 14" descr="k_kosa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9786">
            <a:off x="1371600" y="3200400"/>
            <a:ext cx="1803400" cy="1803400"/>
          </a:xfrm>
          <a:prstGeom prst="rect">
            <a:avLst/>
          </a:prstGeom>
          <a:noFill/>
        </p:spPr>
      </p:pic>
      <p:pic>
        <p:nvPicPr>
          <p:cNvPr id="27663" name="Picture 15" descr="Копия ph-10196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914400" y="5410200"/>
            <a:ext cx="2905125" cy="12033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z="4000" b="1" u="sng">
                <a:solidFill>
                  <a:schemeClr val="accent2"/>
                </a:solidFill>
                <a:latin typeface="Comic Sans MS" pitchFamily="66" charset="0"/>
              </a:rPr>
              <a:t>Заметки о незнакомце.</a:t>
            </a:r>
            <a:br>
              <a:rPr lang="ru-RU" sz="4000" b="1">
                <a:solidFill>
                  <a:schemeClr val="accent2"/>
                </a:solidFill>
                <a:latin typeface="Comic Sans MS" pitchFamily="66" charset="0"/>
              </a:rPr>
            </a:br>
            <a:endParaRPr lang="ru-RU" sz="4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>
                <a:latin typeface="Comic Sans MS" pitchFamily="66" charset="0"/>
              </a:rPr>
              <a:t>                              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 flipH="1" flipV="1">
            <a:off x="304800" y="1295400"/>
            <a:ext cx="8534400" cy="5181600"/>
          </a:xfrm>
          <a:prstGeom prst="verticalScroll">
            <a:avLst>
              <a:gd name="adj" fmla="val 17361"/>
            </a:avLst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752600" y="1676400"/>
            <a:ext cx="60198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>
                <a:solidFill>
                  <a:srgbClr val="CC00FF"/>
                </a:solidFill>
                <a:latin typeface="Comic Sans MS" pitchFamily="66" charset="0"/>
              </a:rPr>
              <a:t>В толковых словарях омонимы разъясняются в разных словарных статьях и обозначаются порядковым номером. Например:</a:t>
            </a:r>
          </a:p>
          <a:p>
            <a:pPr algn="ctr">
              <a:spcBef>
                <a:spcPct val="20000"/>
              </a:spcBef>
            </a:pPr>
            <a:endParaRPr lang="ru-RU" sz="800">
              <a:solidFill>
                <a:srgbClr val="CC00FF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ru-RU" sz="2200" b="1">
                <a:solidFill>
                  <a:schemeClr val="accent2"/>
                </a:solidFill>
              </a:rPr>
              <a:t>Бор</a:t>
            </a:r>
            <a:r>
              <a:rPr lang="ru-RU" sz="2200" b="1" baseline="30000">
                <a:solidFill>
                  <a:schemeClr val="accent2"/>
                </a:solidFill>
              </a:rPr>
              <a:t>1</a:t>
            </a:r>
            <a:r>
              <a:rPr lang="ru-RU" sz="2200" baseline="30000">
                <a:solidFill>
                  <a:schemeClr val="accent2"/>
                </a:solidFill>
              </a:rPr>
              <a:t>,</a:t>
            </a:r>
            <a:r>
              <a:rPr lang="ru-RU" sz="2200">
                <a:solidFill>
                  <a:schemeClr val="accent2"/>
                </a:solidFill>
              </a:rPr>
              <a:t> - а, о бо</a:t>
            </a:r>
            <a:r>
              <a:rPr lang="ru-RU" sz="2200" baseline="30000">
                <a:solidFill>
                  <a:schemeClr val="accent2"/>
                </a:solidFill>
              </a:rPr>
              <a:t>,</a:t>
            </a:r>
            <a:r>
              <a:rPr lang="ru-RU" sz="2200">
                <a:solidFill>
                  <a:schemeClr val="accent2"/>
                </a:solidFill>
              </a:rPr>
              <a:t>ре, в бору</a:t>
            </a:r>
            <a:r>
              <a:rPr lang="ru-RU" sz="2200" baseline="30000">
                <a:solidFill>
                  <a:schemeClr val="accent2"/>
                </a:solidFill>
              </a:rPr>
              <a:t>,</a:t>
            </a:r>
            <a:r>
              <a:rPr lang="ru-RU" sz="2200">
                <a:solidFill>
                  <a:schemeClr val="accent2"/>
                </a:solidFill>
              </a:rPr>
              <a:t>, </a:t>
            </a:r>
            <a:r>
              <a:rPr lang="ru-RU" sz="2200" i="1">
                <a:solidFill>
                  <a:schemeClr val="accent2"/>
                </a:solidFill>
              </a:rPr>
              <a:t>мн</a:t>
            </a:r>
            <a:r>
              <a:rPr lang="ru-RU" sz="2200">
                <a:solidFill>
                  <a:schemeClr val="accent2"/>
                </a:solidFill>
              </a:rPr>
              <a:t>. боры</a:t>
            </a:r>
            <a:r>
              <a:rPr lang="ru-RU" sz="2200" baseline="30000">
                <a:solidFill>
                  <a:schemeClr val="accent2"/>
                </a:solidFill>
              </a:rPr>
              <a:t>,</a:t>
            </a:r>
            <a:r>
              <a:rPr lang="ru-RU" sz="2200">
                <a:solidFill>
                  <a:schemeClr val="accent2"/>
                </a:solidFill>
              </a:rPr>
              <a:t>, </a:t>
            </a:r>
            <a:r>
              <a:rPr lang="ru-RU" sz="2200" i="1">
                <a:solidFill>
                  <a:schemeClr val="accent2"/>
                </a:solidFill>
              </a:rPr>
              <a:t>м</a:t>
            </a:r>
            <a:r>
              <a:rPr lang="ru-RU" sz="2200">
                <a:solidFill>
                  <a:schemeClr val="accent2"/>
                </a:solidFill>
              </a:rPr>
              <a:t>. Сосновый лес, растущий на сухом, возвышенном месте. </a:t>
            </a:r>
            <a:r>
              <a:rPr lang="ru-RU" sz="2200" i="1">
                <a:solidFill>
                  <a:schemeClr val="accent2"/>
                </a:solidFill>
              </a:rPr>
              <a:t>В бору водятся глухари.</a:t>
            </a:r>
          </a:p>
          <a:p>
            <a:pPr>
              <a:spcBef>
                <a:spcPct val="20000"/>
              </a:spcBef>
            </a:pPr>
            <a:r>
              <a:rPr lang="ru-RU" sz="2200" b="1">
                <a:solidFill>
                  <a:schemeClr val="accent2"/>
                </a:solidFill>
              </a:rPr>
              <a:t>Бор</a:t>
            </a:r>
            <a:r>
              <a:rPr lang="ru-RU" sz="2200" b="1" baseline="30000">
                <a:solidFill>
                  <a:schemeClr val="accent2"/>
                </a:solidFill>
              </a:rPr>
              <a:t>2</a:t>
            </a:r>
            <a:r>
              <a:rPr lang="ru-RU" sz="2200">
                <a:solidFill>
                  <a:schemeClr val="accent2"/>
                </a:solidFill>
              </a:rPr>
              <a:t>, - а, </a:t>
            </a:r>
            <a:r>
              <a:rPr lang="ru-RU" sz="2200" i="1">
                <a:solidFill>
                  <a:schemeClr val="accent2"/>
                </a:solidFill>
              </a:rPr>
              <a:t>м. </a:t>
            </a:r>
            <a:r>
              <a:rPr lang="ru-RU" sz="2200">
                <a:solidFill>
                  <a:schemeClr val="accent2"/>
                </a:solidFill>
              </a:rPr>
              <a:t>Стальное сверло, употребляемое в зубоврачебном деле. </a:t>
            </a:r>
            <a:r>
              <a:rPr lang="ru-RU" sz="2200" i="1">
                <a:solidFill>
                  <a:schemeClr val="accent2"/>
                </a:solidFill>
              </a:rPr>
              <a:t>Зубной врач использует в работе бор.</a:t>
            </a:r>
            <a:endParaRPr lang="ru-RU" sz="2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 advTm="11000">
    <p:wipe dir="r"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799</Words>
  <Application>Microsoft Office PowerPoint</Application>
  <PresentationFormat>Экран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Comic Sans MS</vt:lpstr>
      <vt:lpstr>Оформление по умолчанию</vt:lpstr>
      <vt:lpstr>В гостях у Лексики. Знакомьтесь – омонимы!</vt:lpstr>
      <vt:lpstr>Характеристика незнакомца </vt:lpstr>
      <vt:lpstr>Что в имени его…</vt:lpstr>
      <vt:lpstr>Особые приметы. </vt:lpstr>
      <vt:lpstr>Презентация PowerPoint</vt:lpstr>
      <vt:lpstr>и</vt:lpstr>
      <vt:lpstr>Друзья-товарищи.</vt:lpstr>
      <vt:lpstr>Презентация PowerPoint</vt:lpstr>
      <vt:lpstr>Заметки о незнакомце. </vt:lpstr>
      <vt:lpstr> </vt:lpstr>
      <vt:lpstr>Презентация PowerPoint</vt:lpstr>
      <vt:lpstr> </vt:lpstr>
      <vt:lpstr>Найдите слово, которое имеет омонимы </vt:lpstr>
      <vt:lpstr>Презентация PowerPoint</vt:lpstr>
      <vt:lpstr>Использованные источники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Office</cp:lastModifiedBy>
  <cp:revision>87</cp:revision>
  <cp:lastPrinted>1601-01-01T00:00:00Z</cp:lastPrinted>
  <dcterms:created xsi:type="dcterms:W3CDTF">1601-01-01T00:00:00Z</dcterms:created>
  <dcterms:modified xsi:type="dcterms:W3CDTF">2024-12-09T11:47:54Z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