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426" r:id="rId2"/>
    <p:sldId id="440" r:id="rId3"/>
    <p:sldId id="432" r:id="rId4"/>
    <p:sldId id="433" r:id="rId5"/>
    <p:sldId id="434" r:id="rId6"/>
    <p:sldId id="435" r:id="rId7"/>
    <p:sldId id="438" r:id="rId8"/>
    <p:sldId id="445" r:id="rId9"/>
    <p:sldId id="439" r:id="rId10"/>
    <p:sldId id="363" r:id="rId11"/>
    <p:sldId id="348" r:id="rId12"/>
    <p:sldId id="346" r:id="rId13"/>
    <p:sldId id="345" r:id="rId14"/>
    <p:sldId id="344" r:id="rId15"/>
    <p:sldId id="343" r:id="rId16"/>
    <p:sldId id="342" r:id="rId17"/>
    <p:sldId id="341" r:id="rId18"/>
    <p:sldId id="355" r:id="rId19"/>
    <p:sldId id="354" r:id="rId20"/>
    <p:sldId id="353" r:id="rId21"/>
    <p:sldId id="371" r:id="rId22"/>
    <p:sldId id="338" r:id="rId23"/>
    <p:sldId id="365" r:id="rId24"/>
    <p:sldId id="381" r:id="rId25"/>
    <p:sldId id="380" r:id="rId26"/>
    <p:sldId id="337" r:id="rId27"/>
    <p:sldId id="384" r:id="rId28"/>
    <p:sldId id="335" r:id="rId29"/>
    <p:sldId id="334" r:id="rId30"/>
    <p:sldId id="425" r:id="rId31"/>
    <p:sldId id="424" r:id="rId32"/>
    <p:sldId id="392" r:id="rId33"/>
    <p:sldId id="395" r:id="rId34"/>
    <p:sldId id="422" r:id="rId35"/>
    <p:sldId id="404" r:id="rId36"/>
    <p:sldId id="402" r:id="rId37"/>
    <p:sldId id="419" r:id="rId38"/>
    <p:sldId id="410" r:id="rId39"/>
    <p:sldId id="443" r:id="rId40"/>
    <p:sldId id="41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226C1E"/>
    <a:srgbClr val="003217"/>
    <a:srgbClr val="00FF00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5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33F9E-FF3B-4AE2-BF72-44442BE6BC6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5A8AA-2B07-4154-A506-0BD95F1D1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2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5A8AA-2B07-4154-A506-0BD95F1D146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4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7FF29-B6CF-456B-A10E-3BED4841615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4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B3CD4-991D-4F6B-8C44-7E76CA1A28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0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44D83-21DE-4D74-8143-FB30D93C81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2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1712E-C8F3-4213-A30C-C1F514BF99D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5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9B43D-FF21-4FCC-A395-6AF93B7BCF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5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D02EB-61F1-4902-842C-1BF4C48055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2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3D546-B025-404E-93DC-7397C5536E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8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0DC9C-B91C-468F-B51F-DAB001CD7F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4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D9432-5A5B-421A-9AD0-6077C39519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5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288C2-FC38-45F0-8022-DA1EB9645D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4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3E961-7315-4E6F-BDC8-09787F040F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1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5F133F-3848-4766-8D4C-0C427BDF619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5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3816425" cy="4392487"/>
          </a:xfrm>
        </p:spPr>
        <p:txBody>
          <a:bodyPr/>
          <a:lstStyle/>
          <a:p>
            <a:pPr marL="0" lvl="0" indent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u-RU" b="1" kern="1200" dirty="0">
              <a:solidFill>
                <a:srgbClr val="226C1E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ru-RU" b="1" dirty="0">
              <a:solidFill>
                <a:srgbClr val="003217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2808312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  <a:t>«</a:t>
            </a:r>
            <a:r>
              <a:rPr lang="ru-RU" sz="48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  <a:t>Г</a:t>
            </a:r>
            <a: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  <a:t>рупповая (парная) форма работы на уроках в начальной школе»</a:t>
            </a: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02920" y="530352"/>
            <a:ext cx="8183880" cy="425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 w="12700">
                  <a:solidFill>
                    <a:schemeClr val="tx2"/>
                  </a:solidFill>
                </a:ln>
                <a:solidFill>
                  <a:srgbClr val="226C1E"/>
                </a:solidFill>
                <a:uLnTx/>
                <a:uFillTx/>
                <a:latin typeface="Comic Sans MS" pitchFamily="66" charset="0"/>
              </a:rPr>
              <a:t>Выполнила: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>
                <a:ln w="12700">
                  <a:solidFill>
                    <a:schemeClr val="tx2"/>
                  </a:solidFill>
                </a:ln>
                <a:solidFill>
                  <a:srgbClr val="226C1E"/>
                </a:solidFill>
                <a:uLnTx/>
                <a:uFillTx/>
                <a:latin typeface="Comic Sans MS" pitchFamily="66" charset="0"/>
              </a:rPr>
              <a:t>Китова</a:t>
            </a:r>
            <a:r>
              <a:rPr kumimoji="0" lang="ru-RU" sz="2400" b="1" i="0" u="none" strike="noStrike" kern="0" cap="none" spc="0" normalizeH="0" baseline="0" noProof="0" dirty="0">
                <a:ln w="12700">
                  <a:solidFill>
                    <a:schemeClr val="tx2"/>
                  </a:solidFill>
                </a:ln>
                <a:solidFill>
                  <a:srgbClr val="226C1E"/>
                </a:solidFill>
                <a:uLnTx/>
                <a:uFillTx/>
                <a:latin typeface="Comic Sans MS" pitchFamily="66" charset="0"/>
              </a:rPr>
              <a:t> И.И., учитель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12700">
                  <a:solidFill>
                    <a:schemeClr val="tx2"/>
                  </a:solidFill>
                </a:ln>
                <a:solidFill>
                  <a:srgbClr val="226C1E"/>
                </a:solidFill>
                <a:uLnTx/>
                <a:uFillTx/>
                <a:latin typeface="Comic Sans MS" pitchFamily="66" charset="0"/>
              </a:rPr>
              <a:t>начальных классов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12700">
                  <a:solidFill>
                    <a:schemeClr val="tx2"/>
                  </a:solidFill>
                </a:ln>
                <a:solidFill>
                  <a:srgbClr val="226C1E"/>
                </a:solidFill>
                <a:uLnTx/>
                <a:uFillTx/>
                <a:latin typeface="Comic Sans MS" pitchFamily="66" charset="0"/>
              </a:rPr>
              <a:t>ТМК ОУ «ХСШ №1»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488" y="5072074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660033"/>
                </a:solidFill>
                <a:latin typeface="Comic Sans MS" pitchFamily="66" charset="0"/>
              </a:rPr>
              <a:t>2023 г.</a:t>
            </a:r>
          </a:p>
          <a:p>
            <a:pPr algn="ctr"/>
            <a:r>
              <a:rPr lang="ru-RU" sz="2400" b="1" dirty="0">
                <a:solidFill>
                  <a:srgbClr val="660033"/>
                </a:solidFill>
                <a:latin typeface="Comic Sans MS" pitchFamily="66" charset="0"/>
              </a:rPr>
              <a:t>с. Хатанга Красноярского  края</a:t>
            </a:r>
          </a:p>
        </p:txBody>
      </p:sp>
      <p:pic>
        <p:nvPicPr>
          <p:cNvPr id="6" name="Picture 2" descr="Как организовать в групповой работе на уроке Распределение ролей Организатор (лидер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25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071810"/>
            <a:ext cx="2808312" cy="2376264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sx="5000" sy="5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5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60648"/>
            <a:ext cx="8229600" cy="5966123"/>
          </a:xfrm>
        </p:spPr>
        <p:txBody>
          <a:bodyPr/>
          <a:lstStyle/>
          <a:p>
            <a:pPr marL="0" lvl="0" indent="450215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kern="1200" dirty="0">
                <a:solidFill>
                  <a:srgbClr val="226C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Идеальная форма  для сотрудничества и взаимопомощи – </a:t>
            </a:r>
          </a:p>
          <a:p>
            <a:pPr marL="0" lvl="0" indent="450215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парное обучение, </a:t>
            </a:r>
            <a:r>
              <a:rPr lang="ru-RU" sz="3600" b="1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которое можно использовать на разных этапах урока.</a:t>
            </a:r>
          </a:p>
          <a:p>
            <a:pPr marL="742950" lvl="0" indent="-7429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ru-RU" sz="3600" b="1" kern="1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226C1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45021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600" b="1" kern="1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226C1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200" dirty="0">
                <a:solidFill>
                  <a:srgbClr val="572314"/>
                </a:solidFill>
                <a:latin typeface="Corbel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3429000"/>
            <a:ext cx="590465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41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6"/>
            <a:ext cx="8712968" cy="4697427"/>
          </a:xfrm>
        </p:spPr>
        <p:txBody>
          <a:bodyPr/>
          <a:lstStyle/>
          <a:p>
            <a:pPr marL="0" lvl="0"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kern="1200" dirty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   </a:t>
            </a:r>
            <a:r>
              <a:rPr lang="ru-RU" sz="3600" b="1" kern="1200" dirty="0">
                <a:solidFill>
                  <a:srgbClr val="FF3300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1. Взаимопроверка правила (устный опрос)  </a:t>
            </a:r>
          </a:p>
          <a:p>
            <a:pPr marL="0" lvl="0" indent="450215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Ученик рассказывает соседу по парте правило, приводит примеры, объясняет их. Затем учащиеся меняются ролями, оценивают друг друга. </a:t>
            </a:r>
          </a:p>
          <a:p>
            <a:pPr marL="0" lvl="0" indent="450215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Учитель может спросить любую пару.</a:t>
            </a:r>
            <a:endParaRPr lang="ru-RU" b="1" kern="1200" dirty="0">
              <a:solidFill>
                <a:srgbClr val="226C1E"/>
              </a:solidFill>
              <a:latin typeface="Comic Sans MS" pitchFamily="66" charset="0"/>
              <a:ea typeface="Calibri"/>
              <a:cs typeface="Times New Roman" pitchFamily="18" charset="0"/>
            </a:endParaRPr>
          </a:p>
          <a:p>
            <a:pPr algn="just"/>
            <a:endParaRPr lang="ru-RU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Формы проведения парной работы на уроках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1523588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469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-2067889"/>
            <a:ext cx="8568952" cy="873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15000"/>
              </a:lnSpc>
            </a:pPr>
            <a:endParaRPr lang="ru-RU" sz="3600" b="1" dirty="0">
              <a:solidFill>
                <a:srgbClr val="8064A2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ctr">
              <a:lnSpc>
                <a:spcPct val="115000"/>
              </a:lnSpc>
            </a:pPr>
            <a:endParaRPr lang="ru-RU" sz="3600" b="1" dirty="0">
              <a:solidFill>
                <a:srgbClr val="8064A2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ctr">
              <a:lnSpc>
                <a:spcPct val="115000"/>
              </a:lnSpc>
            </a:pPr>
            <a:endParaRPr lang="ru-RU" sz="3600" b="1" dirty="0">
              <a:solidFill>
                <a:srgbClr val="8064A2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just">
              <a:lnSpc>
                <a:spcPct val="115000"/>
              </a:lnSpc>
            </a:pPr>
            <a:r>
              <a:rPr lang="ru-RU" sz="3600" b="1" dirty="0">
                <a:solidFill>
                  <a:srgbClr val="FF3300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2. Опрос домашнего задания</a:t>
            </a:r>
            <a:r>
              <a:rPr lang="ru-RU" sz="3600" b="1" dirty="0">
                <a:solidFill>
                  <a:srgbClr val="FF33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lvl="0" indent="450215" algn="just"/>
            <a:r>
              <a:rPr lang="ru-RU" sz="36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/>
              </a:rPr>
              <a:t>Форма работы та же: один спрашивает, другой отвечает. Вопросы могут быть самыми разнообразными: найти в домашнем упражнении два слова на безударную гласную в корне, определить тему и основную мысль, найти грамматическую основу предложения. Такая работа полезна при проверке сложного домашнего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211367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-2067889"/>
            <a:ext cx="8352928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15000"/>
              </a:lnSpc>
            </a:pPr>
            <a:endParaRPr lang="ru-RU" sz="3200" b="1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just">
              <a:lnSpc>
                <a:spcPct val="115000"/>
              </a:lnSpc>
            </a:pPr>
            <a:endParaRPr lang="ru-RU" sz="3200" b="1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just">
              <a:lnSpc>
                <a:spcPct val="115000"/>
              </a:lnSpc>
            </a:pPr>
            <a:endParaRPr lang="ru-RU" sz="3200" b="1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just">
              <a:lnSpc>
                <a:spcPct val="115000"/>
              </a:lnSpc>
            </a:pPr>
            <a:endParaRPr lang="ru-RU" sz="3200" b="1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ctr">
              <a:lnSpc>
                <a:spcPct val="115000"/>
              </a:lnSpc>
            </a:pPr>
            <a:r>
              <a:rPr lang="ru-RU" sz="3600" b="1" dirty="0">
                <a:solidFill>
                  <a:srgbClr val="FF3300"/>
                </a:solidFill>
                <a:latin typeface="Comic Sans MS" pitchFamily="66" charset="0"/>
                <a:ea typeface="Calibri"/>
                <a:cs typeface="Times New Roman"/>
              </a:rPr>
              <a:t>3. Работа с карточками.</a:t>
            </a:r>
            <a:r>
              <a:rPr lang="ru-RU" sz="3600" dirty="0">
                <a:solidFill>
                  <a:srgbClr val="FF33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</a:p>
          <a:p>
            <a:pPr lvl="0" indent="450215" algn="just">
              <a:lnSpc>
                <a:spcPct val="115000"/>
              </a:lnSpc>
            </a:pPr>
            <a:r>
              <a:rPr lang="ru-RU" sz="36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На отдельной карточке каждый ученик пишет три слова на любые орфограммы. Сосед по парте объясняет орфограммы в данных словах, рассказывает правило, приводит свои примеры.           </a:t>
            </a:r>
            <a:endParaRPr lang="ru-RU" sz="2000" b="1" dirty="0">
              <a:solidFill>
                <a:prstClr val="black"/>
              </a:solidFill>
              <a:latin typeface="Comic Sans MS" pitchFamily="66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214818"/>
            <a:ext cx="2448272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67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4290"/>
            <a:ext cx="828092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>
              <a:lnSpc>
                <a:spcPct val="115000"/>
              </a:lnSpc>
            </a:pPr>
            <a:r>
              <a:rPr lang="ru-RU" sz="4000" b="1" dirty="0">
                <a:solidFill>
                  <a:srgbClr val="FF3300"/>
                </a:solidFill>
                <a:latin typeface="Comic Sans MS" pitchFamily="66" charset="0"/>
                <a:ea typeface="Calibri"/>
                <a:cs typeface="Times New Roman"/>
              </a:rPr>
              <a:t>4. «Словарный диктант </a:t>
            </a:r>
          </a:p>
          <a:p>
            <a:pPr lvl="0" indent="450215">
              <a:lnSpc>
                <a:spcPct val="115000"/>
              </a:lnSpc>
            </a:pPr>
            <a:r>
              <a:rPr lang="ru-RU" sz="4000" b="1" dirty="0">
                <a:solidFill>
                  <a:srgbClr val="FF3300"/>
                </a:solidFill>
                <a:latin typeface="Comic Sans MS" pitchFamily="66" charset="0"/>
                <a:ea typeface="Calibri"/>
                <a:cs typeface="Times New Roman"/>
              </a:rPr>
              <a:t>       для соседа»                         </a:t>
            </a:r>
          </a:p>
          <a:p>
            <a:pPr lvl="0" indent="450215" algn="just"/>
            <a:r>
              <a:rPr lang="ru-RU" sz="32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Необходимо заранее определить, сколько должно быть слов или словосочетаний. Дома ребята составляют на изученное правило словарный диктант с пропущенными орфограммами на карточке с указанием «Составлял…». На уроке после обмена карточками и выполнения задания внизу подписывают «Выполнял…».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4290"/>
            <a:ext cx="1584176" cy="158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673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450215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Каждый ученик выписывает из художественного текста, учебников или справочника 4-5 предложений на изученные </a:t>
            </a:r>
            <a:r>
              <a:rPr lang="ru-RU" sz="3600" b="1" kern="1200" dirty="0" err="1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пунктограммы</a:t>
            </a:r>
            <a: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, а сосед по парте расставляет знаки препинания, разбирает предложение по членам, чертит схемы предложений.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/>
          <a:lstStyle/>
          <a:p>
            <a:pPr lvl="0" indent="45021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br>
              <a:rPr lang="ru-RU" sz="3200" b="1" kern="1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b="1" kern="1200" dirty="0">
                <a:solidFill>
                  <a:srgbClr val="FF3300"/>
                </a:solidFill>
                <a:latin typeface="Comic Sans MS" pitchFamily="66" charset="0"/>
                <a:ea typeface="Calibri"/>
                <a:cs typeface="Times New Roman"/>
              </a:rPr>
              <a:t>5. «Графический диктант для соседа» </a:t>
            </a:r>
            <a:br>
              <a:rPr lang="ru-RU" sz="3600" b="1" kern="1200" dirty="0">
                <a:solidFill>
                  <a:srgbClr val="FF3300"/>
                </a:solidFill>
                <a:latin typeface="Times New Roman"/>
                <a:ea typeface="Calibri"/>
                <a:cs typeface="Times New Roman"/>
              </a:rPr>
            </a:br>
            <a:endParaRPr lang="ru-RU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73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363272" cy="5217443"/>
          </a:xfrm>
        </p:spPr>
        <p:txBody>
          <a:bodyPr/>
          <a:lstStyle/>
          <a:p>
            <a:pPr marL="0" lvl="0" indent="450215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kern="1200" dirty="0">
              <a:solidFill>
                <a:srgbClr val="226C1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450215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Используется после изучения какой-либо большой темы или раздела. Каждый ученик составляет карточку; обычно в неё включается один теоретический вопрос (устно) и два практических (письменно). Сосед по парте выслушивает ответ на теоретический вопрос, ставит оценку на карточке, остальные выполняются письменно.</a:t>
            </a:r>
          </a:p>
          <a:p>
            <a:endParaRPr lang="ru-RU" sz="3600" dirty="0">
              <a:solidFill>
                <a:srgbClr val="226C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pPr lvl="0" indent="45021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kern="1200" dirty="0">
                <a:solidFill>
                  <a:srgbClr val="FF3300"/>
                </a:solidFill>
                <a:latin typeface="Comic Sans MS" pitchFamily="66" charset="0"/>
                <a:ea typeface="Calibri"/>
                <a:cs typeface="Times New Roman"/>
              </a:rPr>
              <a:t>6. «Карточка – зачётка </a:t>
            </a:r>
            <a:br>
              <a:rPr lang="ru-RU" sz="3600" b="1" kern="1200" dirty="0">
                <a:solidFill>
                  <a:srgbClr val="FF3300"/>
                </a:solidFill>
                <a:latin typeface="Comic Sans MS" pitchFamily="66" charset="0"/>
                <a:ea typeface="Calibri"/>
                <a:cs typeface="Times New Roman"/>
              </a:rPr>
            </a:br>
            <a:r>
              <a:rPr lang="ru-RU" sz="3600" b="1" kern="1200" dirty="0">
                <a:solidFill>
                  <a:srgbClr val="FF3300"/>
                </a:solidFill>
                <a:latin typeface="Comic Sans MS" pitchFamily="66" charset="0"/>
                <a:ea typeface="Calibri"/>
                <a:cs typeface="Times New Roman"/>
              </a:rPr>
              <a:t>для соседа» </a:t>
            </a:r>
          </a:p>
        </p:txBody>
      </p:sp>
    </p:spTree>
    <p:extLst>
      <p:ext uri="{BB962C8B-B14F-4D97-AF65-F5344CB8AC3E}">
        <p14:creationId xmlns:p14="http://schemas.microsoft.com/office/powerpoint/2010/main" val="2113673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20865"/>
            <a:ext cx="8219256" cy="3905298"/>
          </a:xfrm>
        </p:spPr>
        <p:txBody>
          <a:bodyPr/>
          <a:lstStyle/>
          <a:p>
            <a:pPr marL="0" lvl="0" indent="450215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Непременным условием организации такой работы должны стать оговоренные заранее нормы и критерии оценивания.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820891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15000"/>
              </a:lnSpc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/>
              </a:rPr>
              <a:t>Немаловажную роль в парной работе играет </a:t>
            </a:r>
            <a:r>
              <a:rPr lang="ru-RU" sz="3600" b="1" dirty="0" err="1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/>
              </a:rPr>
              <a:t>взаимооценивание</a:t>
            </a:r>
            <a:r>
              <a:rPr lang="ru-RU" sz="3600" b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/>
              </a:rPr>
              <a:t>письменных и устных работ. </a:t>
            </a:r>
          </a:p>
        </p:txBody>
      </p:sp>
      <p:pic>
        <p:nvPicPr>
          <p:cNvPr id="5" name="Picture 2" descr="http://im3-tub-ru.yandex.net/i?id=3ae173c59c873b4c9fd591a38bd1e523-143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286255"/>
            <a:ext cx="4000528" cy="229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73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867914"/>
            <a:ext cx="8643998" cy="525825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Наиболее продуктивно работают пары, не сильно отличающиеся по степени обобщения (высокий — средний, средний — низкий).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Неэффективны пары из двух слабых учеников (им нечем обмениваться друг с другом).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Редко получается совместная работа у пары детей с низким уровнем самоорганизации.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Если ребёнок не хочет работать в паре позвольте ему работать отдельно, но вернитесь к этой проблеме на следующих уроках.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7749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0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Состав пар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46731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b="1" kern="1200" dirty="0">
                <a:ln w="0" cmpd="dbl">
                  <a:solidFill>
                    <a:prstClr val="black"/>
                  </a:solidFill>
                  <a:bevel/>
                </a:ln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Самому «слабому» ученику нужен не столько «сильный», сколько терпеливый и доброжелательный партнёр.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b="1" kern="1200" dirty="0">
                <a:ln w="0" cmpd="dbl">
                  <a:solidFill>
                    <a:prstClr val="black"/>
                  </a:solidFill>
                  <a:bevel/>
                </a:ln>
                <a:solidFill>
                  <a:srgbClr val="660033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 Упрямцу полезно помериться силами с упрямцем.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b="1" kern="1200" dirty="0">
                <a:ln w="0" cmpd="dbl">
                  <a:solidFill>
                    <a:prstClr val="black"/>
                  </a:solidFill>
                  <a:bevel/>
                </a:ln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Самых развитых детей не следует надолго прикреплять к «неуспевающим», им нужен партнёр равной силы.</a:t>
            </a:r>
          </a:p>
          <a:p>
            <a:pPr marL="0" lvl="0" indent="450215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Критерии объединения учащихся по парам</a:t>
            </a:r>
          </a:p>
        </p:txBody>
      </p:sp>
    </p:spTree>
    <p:extLst>
      <p:ext uri="{BB962C8B-B14F-4D97-AF65-F5344CB8AC3E}">
        <p14:creationId xmlns:p14="http://schemas.microsoft.com/office/powerpoint/2010/main" val="90816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3816425" cy="4392487"/>
          </a:xfrm>
        </p:spPr>
        <p:txBody>
          <a:bodyPr/>
          <a:lstStyle/>
          <a:p>
            <a:pPr marL="0" lvl="0" indent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u-RU" b="1" kern="1200" dirty="0">
              <a:solidFill>
                <a:srgbClr val="226C1E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ru-RU" b="1" dirty="0">
              <a:solidFill>
                <a:srgbClr val="003217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2808312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02920" y="530352"/>
            <a:ext cx="8183880" cy="425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6" descr="https://im0-tub-ru.yandex.net/i?id=0c385b84304b8f4017c4306aa8135268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6000792" cy="35004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3786190"/>
            <a:ext cx="7643866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/>
              </a:rPr>
              <a:t>«Если мы будем учить сегодня так, как мы учили вчера, мы украдём у детей завтра»         </a:t>
            </a:r>
            <a:r>
              <a:rPr lang="ru-RU" sz="3600" b="1" dirty="0">
                <a:solidFill>
                  <a:srgbClr val="0070C0"/>
                </a:solidFill>
                <a:latin typeface="Comic Sans MS" pitchFamily="66" charset="0"/>
                <a:ea typeface="Calibri"/>
                <a:cs typeface="Times New Roman"/>
              </a:rPr>
              <a:t>(Джон </a:t>
            </a:r>
            <a:r>
              <a:rPr lang="ru-RU" sz="3600" b="1" dirty="0" err="1">
                <a:solidFill>
                  <a:srgbClr val="0070C0"/>
                </a:solidFill>
                <a:latin typeface="Comic Sans MS" pitchFamily="66" charset="0"/>
                <a:ea typeface="Calibri"/>
                <a:cs typeface="Times New Roman"/>
              </a:rPr>
              <a:t>Дьюи</a:t>
            </a:r>
            <a:r>
              <a:rPr lang="ru-RU" sz="3600" b="1" dirty="0">
                <a:solidFill>
                  <a:srgbClr val="0070C0"/>
                </a:solidFill>
                <a:latin typeface="Comic Sans MS" pitchFamily="66" charset="0"/>
                <a:ea typeface="Calibri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7556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8135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ru-RU" sz="3200" b="1" dirty="0">
                <a:ln w="0" cmpd="dbl">
                  <a:solidFill>
                    <a:prstClr val="black"/>
                  </a:solidFill>
                  <a:bevel/>
                </a:ln>
                <a:solidFill>
                  <a:srgbClr val="92D050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Двух озорников объединять опасно, но при тактичной поддержке именно в таком взрывоопасном соединении можно наладить с такими детьми доверительный контакт.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3200" b="1" dirty="0">
                <a:ln w="0" cmpd="dbl">
                  <a:solidFill>
                    <a:prstClr val="black"/>
                  </a:solidFill>
                  <a:bevel/>
                </a:ln>
                <a:solidFill>
                  <a:srgbClr val="660033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По возможности лучше не объединять детей с плохой самоорганизацией, легко отвлекаемых, со слишком разными темпами работы. </a:t>
            </a:r>
            <a:endParaRPr lang="ru-RU" sz="3200" b="1" dirty="0">
              <a:ln w="0" cmpd="dbl">
                <a:solidFill>
                  <a:prstClr val="black"/>
                </a:solidFill>
                <a:bevel/>
              </a:ln>
              <a:solidFill>
                <a:srgbClr val="66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lvl="0" indent="-342900">
              <a:buFontTx/>
              <a:buChar char="•"/>
            </a:pPr>
            <a:endParaRPr lang="ru-RU" sz="3200" b="1" dirty="0">
              <a:ln w="0" cmpd="dbl">
                <a:solidFill>
                  <a:prstClr val="black"/>
                </a:solidFill>
                <a:bevel/>
              </a:ln>
              <a:solidFill>
                <a:srgbClr val="92D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240526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162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332656"/>
            <a:ext cx="56886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kern="0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sz="4000" b="1" kern="0" dirty="0">
                <a:solidFill>
                  <a:srgbClr val="C00000"/>
                </a:solidFill>
                <a:latin typeface="Comic Sans MS" pitchFamily="66" charset="0"/>
              </a:rPr>
              <a:t>Этапы работы в парах (в группах)</a:t>
            </a:r>
            <a:br>
              <a:rPr lang="ru-RU" sz="3600" b="1" kern="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26C1E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1.Определяем цель.</a:t>
            </a: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26C1E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26C1E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2.Выбираем партнера.</a:t>
            </a: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26C1E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26C1E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3.Распределяем функции.</a:t>
            </a: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26C1E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26C1E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4.Действуем и взаимодействуем.</a:t>
            </a: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26C1E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26C1E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5.Получаем и оцениваем результат.</a:t>
            </a: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26C1E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26C1E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6.Делаем выводы. Рефлексия.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226C1E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" name="Picture 2" descr="http://im1-tub-ru.yandex.net/i?id=60788b0f1e1c1ca7066ad5027c08ab96-0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2879180" cy="308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163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Новая папка (2)\0016-016-Rabota-v-para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0648"/>
            <a:ext cx="8429684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4971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1. Слушай партнёра внимательно.</a:t>
            </a:r>
            <a:b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ea typeface="+mj-ea"/>
                <a:cs typeface="Times New Roman" pitchFamily="18" charset="0"/>
              </a:rPr>
            </a:br>
            <a: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2. Переспрашивай и уточняй, чтобы быть уверенным, что ты правильно его понял.</a:t>
            </a:r>
            <a:b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ea typeface="+mj-ea"/>
                <a:cs typeface="Times New Roman" pitchFamily="18" charset="0"/>
              </a:rPr>
            </a:br>
            <a: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3. Отмечай прежде всего положительное.</a:t>
            </a:r>
            <a:b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ea typeface="+mj-ea"/>
                <a:cs typeface="Times New Roman" pitchFamily="18" charset="0"/>
              </a:rPr>
            </a:br>
            <a: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4. Уважай чужие ошибки; вежливо объясняй свое мнение.</a:t>
            </a:r>
            <a:b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ea typeface="+mj-ea"/>
                <a:cs typeface="Times New Roman" pitchFamily="18" charset="0"/>
              </a:rPr>
            </a:br>
            <a: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5. Старайся работать без ошибок.</a:t>
            </a:r>
            <a:b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ea typeface="+mj-ea"/>
                <a:cs typeface="Times New Roman" pitchFamily="18" charset="0"/>
              </a:rPr>
            </a:br>
            <a:endParaRPr lang="ru-RU" sz="3600" b="1" dirty="0">
              <a:solidFill>
                <a:srgbClr val="226C1E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/>
          <a:lstStyle/>
          <a:p>
            <a:br>
              <a:rPr lang="ru-RU" b="1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Правила работы в паре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930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lvl="0"/>
            <a: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  <a:t>6. При затруднениях проси помощи у партнера и помогай сам, если он просит об этом.</a:t>
            </a:r>
            <a:b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  <a:t>7. Результатом работы пары (группы) является ваше общее мнение.</a:t>
            </a:r>
            <a:b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  <a:t>8. Помни: вместе вы сделаете гораздо больше, чем каждый по отдельности.</a:t>
            </a:r>
            <a:b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6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  <a:t>9. Поблагодари партнёра за работу.</a:t>
            </a:r>
            <a:endParaRPr lang="ru-RU" sz="3600" b="1" dirty="0">
              <a:solidFill>
                <a:srgbClr val="226C1E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851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568952" cy="5073427"/>
          </a:xfrm>
        </p:spPr>
        <p:txBody>
          <a:bodyPr/>
          <a:lstStyle/>
          <a:p>
            <a:pPr marL="313055" indent="0" algn="just">
              <a:spcBef>
                <a:spcPts val="505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Р1</a:t>
            </a:r>
            <a:r>
              <a:rPr lang="ru-RU" b="1" dirty="0">
                <a:solidFill>
                  <a:srgbClr val="003217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– выполняет первую операцию в способе действия – он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ИСПОЛНИТЕЛЬ</a:t>
            </a:r>
            <a:r>
              <a:rPr lang="ru-RU" b="1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,   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Р2 </a:t>
            </a:r>
            <a:r>
              <a:rPr lang="ru-RU" b="1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– его в это время контролирует, то есть слушает, осмысливает, задаёт вопросы – он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КОНТРОЛЁР</a:t>
            </a:r>
            <a:r>
              <a:rPr lang="ru-RU" b="1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.</a:t>
            </a:r>
          </a:p>
          <a:p>
            <a:pPr marL="313055" indent="0" algn="just">
              <a:spcBef>
                <a:spcPts val="505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     Затем они меняются местами,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Р2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–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исполнитель</a:t>
            </a:r>
            <a:r>
              <a:rPr lang="ru-RU" b="1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Р1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–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контролёр</a:t>
            </a:r>
            <a:r>
              <a:rPr lang="ru-RU" b="1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. Таким образом, каждый работает в двух позициях (исполнителя и контролёра) по очереди. </a:t>
            </a:r>
          </a:p>
          <a:p>
            <a:pPr marL="313055" indent="0" algn="just">
              <a:spcBef>
                <a:spcPts val="505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     </a:t>
            </a:r>
            <a:endParaRPr lang="ru-RU" b="1" dirty="0">
              <a:solidFill>
                <a:srgbClr val="226C1E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  <a:t>Алгоритм работы в парах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51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4290"/>
            <a:ext cx="8280920" cy="625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055" lvl="0" algn="just" fontAlgn="base">
              <a:spcBef>
                <a:spcPts val="505"/>
              </a:spcBef>
            </a:pPr>
            <a:r>
              <a:rPr lang="ru-RU" sz="3600" b="1" kern="0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2.</a:t>
            </a:r>
            <a:r>
              <a:rPr lang="ru-RU" sz="3600" b="1" kern="0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Выполнив работу, каждый </a:t>
            </a:r>
            <a:r>
              <a:rPr lang="ru-RU" sz="3600" b="1" kern="0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оценивает себя </a:t>
            </a:r>
            <a:r>
              <a:rPr lang="ru-RU" sz="3600" b="1" kern="0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(свою работу), затем его </a:t>
            </a:r>
            <a:r>
              <a:rPr lang="ru-RU" sz="3600" b="1" kern="0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оценивает  напарник</a:t>
            </a:r>
            <a:r>
              <a:rPr lang="ru-RU" sz="3600" b="1" kern="0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. </a:t>
            </a:r>
            <a:r>
              <a:rPr lang="ru-RU" sz="3600" b="1" kern="0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3.</a:t>
            </a:r>
            <a:r>
              <a:rPr lang="ru-RU" sz="3600" b="1" kern="0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Подводятся </a:t>
            </a:r>
            <a:r>
              <a:rPr lang="ru-RU" sz="3600" b="1" kern="0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итоги</a:t>
            </a:r>
            <a:r>
              <a:rPr lang="ru-RU" sz="3600" b="1" kern="0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, выясняются </a:t>
            </a:r>
            <a:r>
              <a:rPr lang="ru-RU" sz="3600" b="1" kern="0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трудности</a:t>
            </a:r>
            <a:r>
              <a:rPr lang="ru-RU" sz="3600" b="1" kern="0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, намечаются шаги </a:t>
            </a:r>
            <a:r>
              <a:rPr lang="ru-RU" sz="3600" b="1" kern="0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коррекции</a:t>
            </a:r>
            <a:r>
              <a:rPr lang="ru-RU" sz="3600" b="1" kern="0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. </a:t>
            </a:r>
          </a:p>
          <a:p>
            <a:pPr marL="313055" lvl="0" algn="just" fontAlgn="base">
              <a:spcBef>
                <a:spcPts val="505"/>
              </a:spcBef>
            </a:pPr>
            <a:r>
              <a:rPr lang="ru-RU" sz="3600" b="1" i="1" u="sng" kern="0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Второй вариант</a:t>
            </a:r>
            <a:r>
              <a:rPr lang="ru-RU" sz="3600" b="1" i="1" kern="0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: </a:t>
            </a:r>
            <a:r>
              <a:rPr lang="ru-RU" sz="3600" b="1" kern="0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каждый может себя оценить перед выполнением работы, например, а затем сравнить – оправдалась ли оценка. </a:t>
            </a:r>
            <a:endParaRPr lang="ru-RU" sz="3600" b="1" kern="0" dirty="0">
              <a:solidFill>
                <a:srgbClr val="226C1E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71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br>
              <a:rPr lang="ru-RU" sz="6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Times New Roman" pitchFamily="18" charset="0"/>
              </a:rPr>
            </a:br>
            <a:br>
              <a:rPr lang="ru-RU" sz="6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lang="ru-RU" sz="6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Times New Roman" pitchFamily="18" charset="0"/>
              </a:rPr>
              <a:t>о</a:t>
            </a: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Times New Roman" pitchFamily="18" charset="0"/>
              </a:rPr>
              <a:t>бучение решению текстовых задач</a:t>
            </a:r>
            <a:b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31683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396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712968" cy="5400600"/>
          </a:xfrm>
        </p:spPr>
        <p:txBody>
          <a:bodyPr/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Ч</a:t>
            </a:r>
            <a:r>
              <a:rPr lang="ru-RU" sz="20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86625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20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64305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- </a:t>
            </a:r>
            <a:r>
              <a:rPr lang="ru-RU" sz="2000" b="1" u="sng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Читатели</a:t>
            </a: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–</a:t>
            </a:r>
            <a:r>
              <a:rPr lang="ru-RU" sz="2000" i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18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Читают  </a:t>
            </a: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задачу (про себя), </a:t>
            </a:r>
            <a:r>
              <a:rPr lang="ru-RU" sz="18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выделяют </a:t>
            </a: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опорные слова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1) </a:t>
            </a:r>
            <a:r>
              <a:rPr lang="ru-RU" sz="20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А -  </a:t>
            </a:r>
            <a:r>
              <a:rPr lang="ru-RU" sz="2000" b="1" u="sng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аналитик</a:t>
            </a: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–</a:t>
            </a:r>
            <a:r>
              <a:rPr lang="ru-RU" sz="20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2000" b="1" i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задаёт</a:t>
            </a:r>
            <a:r>
              <a:rPr lang="ru-RU" sz="20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вопросы по содержанию задачи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Ф.И. </a:t>
            </a: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………………………………………………</a:t>
            </a:r>
            <a:endParaRPr lang="ru-RU" sz="2000" kern="12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86625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ea typeface="Calibri"/>
              <a:cs typeface="Times New Roman" pitchFamily="18" charset="0"/>
            </a:endParaRP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86625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2)  </a:t>
            </a:r>
            <a:r>
              <a:rPr lang="ru-RU" sz="20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КМ -  </a:t>
            </a:r>
            <a:r>
              <a:rPr lang="ru-RU" sz="2000" b="1" u="sng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конструктор модели</a:t>
            </a:r>
            <a:r>
              <a:rPr lang="ru-RU" sz="20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– </a:t>
            </a:r>
            <a:r>
              <a:rPr lang="ru-RU" sz="2000" b="1" i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отвечает</a:t>
            </a: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за точность краткой записи (схемы, чертежа) задачи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Ф.И. </a:t>
            </a: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………………………………………………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3) </a:t>
            </a:r>
            <a:r>
              <a:rPr lang="ru-RU" sz="20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П  -  </a:t>
            </a:r>
            <a:r>
              <a:rPr lang="ru-RU" sz="2000" b="1" u="sng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плановик</a:t>
            </a:r>
            <a:r>
              <a:rPr lang="ru-RU" sz="20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– </a:t>
            </a:r>
            <a:r>
              <a:rPr lang="ru-RU" sz="2000" b="1" i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организует</a:t>
            </a: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составление плана решения задачи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Ф.И. </a:t>
            </a: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………………………………………………</a:t>
            </a:r>
            <a:endParaRPr lang="ru-RU" sz="2000" kern="12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ea typeface="Calibri"/>
              <a:cs typeface="Times New Roman" pitchFamily="18" charset="0"/>
            </a:endParaRP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4)  </a:t>
            </a:r>
            <a:r>
              <a:rPr lang="ru-RU" sz="20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О -  </a:t>
            </a:r>
            <a:r>
              <a:rPr lang="ru-RU" sz="2000" b="1" u="sng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оформитель</a:t>
            </a:r>
            <a:r>
              <a:rPr lang="ru-RU" sz="20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– </a:t>
            </a:r>
            <a:r>
              <a:rPr lang="ru-RU" sz="2000" b="1" i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записывает</a:t>
            </a: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 решение задачи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Ф.И. </a:t>
            </a: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………………………………………………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6) </a:t>
            </a:r>
            <a:r>
              <a:rPr lang="ru-RU" sz="20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В -  </a:t>
            </a:r>
            <a:r>
              <a:rPr lang="ru-RU" sz="2000" b="1" u="sng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выступающий</a:t>
            </a:r>
            <a:r>
              <a:rPr lang="ru-RU" sz="20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– </a:t>
            </a:r>
            <a:r>
              <a:rPr lang="ru-RU" sz="2000" b="1" i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проговаривает  </a:t>
            </a: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решение группе, затем классу.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Ф.И. </a:t>
            </a:r>
            <a:r>
              <a:rPr lang="ru-RU" sz="2000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………………………………………………</a:t>
            </a:r>
          </a:p>
          <a:p>
            <a:pPr marL="457200" lvl="0" indent="-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arenR" startAt="5"/>
            </a:pPr>
            <a:endParaRPr lang="ru-RU" sz="2000" kern="12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2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Правила работы в Группе</a:t>
            </a:r>
            <a:br>
              <a:rPr lang="ru-RU" sz="32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</a:br>
            <a:r>
              <a:rPr lang="ru-RU" sz="32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над задачей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71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71480"/>
            <a:ext cx="8712968" cy="6097880"/>
          </a:xfrm>
        </p:spPr>
        <p:txBody>
          <a:bodyPr/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1) 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Ч</a:t>
            </a: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 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(читатели) </a:t>
            </a:r>
            <a:r>
              <a:rPr lang="ru-RU" sz="20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Читают  </a:t>
            </a: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задачу, </a:t>
            </a:r>
            <a:r>
              <a:rPr lang="ru-RU" sz="20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пересказывают </a:t>
            </a: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друг другу задачу, </a:t>
            </a:r>
            <a:r>
              <a:rPr lang="ru-RU" sz="20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выделяют</a:t>
            </a: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опорные слова.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2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) 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А (</a:t>
            </a:r>
            <a:r>
              <a:rPr lang="ru-RU" sz="2000" b="1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аналитик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) </a:t>
            </a:r>
            <a:r>
              <a:rPr lang="ru-RU" sz="20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спрашивает:</a:t>
            </a: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О чём говорится в задаче?;             Что известно?;  Что нужно найти?;  понятен вопрос задачи?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3) 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КМ  (</a:t>
            </a:r>
            <a:r>
              <a:rPr lang="ru-RU" sz="2000" b="1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конструктор модели)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 </a:t>
            </a:r>
            <a:r>
              <a:rPr lang="ru-RU" sz="20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проговаривает: </a:t>
            </a: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Составляем  </a:t>
            </a:r>
            <a:r>
              <a:rPr lang="ru-RU" sz="2000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краткую запись</a:t>
            </a: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(схему, таблицу). </a:t>
            </a:r>
            <a:r>
              <a:rPr lang="ru-RU" sz="20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Оформляется </a:t>
            </a: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краткая запись </a:t>
            </a: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задачи 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(Сверка с эталоном) 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4) 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П  (</a:t>
            </a:r>
            <a:r>
              <a:rPr lang="ru-RU" sz="2000" b="1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плановик)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 </a:t>
            </a:r>
            <a:r>
              <a:rPr lang="ru-RU" sz="20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рассказывает, </a:t>
            </a: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Что можно узнать сначала; Каким действием?; Что можно узнать потом, если известно… и …; Каким действием? и т.д.;  </a:t>
            </a:r>
            <a:r>
              <a:rPr lang="ru-RU" sz="20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Составляется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 </a:t>
            </a:r>
            <a:r>
              <a:rPr lang="ru-RU" sz="2000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план</a:t>
            </a: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 решения задачи. 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(сверка с эталоном)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5) 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О (</a:t>
            </a:r>
            <a:r>
              <a:rPr lang="ru-RU" sz="2000" b="1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оформитель)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20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проговаривает  </a:t>
            </a: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каждое действие, результаты вычисления, наименования, пояснения, </a:t>
            </a:r>
            <a:r>
              <a:rPr lang="ru-RU" sz="20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Записывается </a:t>
            </a: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решение задачи и ответ (в тетради каждым учеником). 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(сверка с эталоном)</a:t>
            </a: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36558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Рабочая карта (в паре)</a:t>
            </a:r>
          </a:p>
        </p:txBody>
      </p:sp>
    </p:spTree>
    <p:extLst>
      <p:ext uri="{BB962C8B-B14F-4D97-AF65-F5344CB8AC3E}">
        <p14:creationId xmlns:p14="http://schemas.microsoft.com/office/powerpoint/2010/main" val="296497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3816425" cy="4392487"/>
          </a:xfrm>
        </p:spPr>
        <p:txBody>
          <a:bodyPr/>
          <a:lstStyle/>
          <a:p>
            <a:pPr marL="0" lvl="0" indent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u-RU" b="1" kern="1200" dirty="0">
              <a:solidFill>
                <a:srgbClr val="226C1E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ru-RU" b="1" dirty="0">
              <a:solidFill>
                <a:srgbClr val="003217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62174" cy="280831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02920" y="530352"/>
            <a:ext cx="8183880" cy="425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507207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660033"/>
              </a:solidFill>
              <a:latin typeface="Comic Sans MS" pitchFamily="66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714355"/>
          <a:ext cx="9144000" cy="603140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26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3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Требования к уроку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Традиционный урок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Современный урок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93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объявление темы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учитель сообщает учащимся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формулируют</a:t>
                      </a:r>
                      <a:r>
                        <a:rPr lang="ru-RU" sz="1400" baseline="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 сами учащиеся</a:t>
                      </a:r>
                      <a:endParaRPr lang="ru-RU" sz="1400" dirty="0">
                        <a:solidFill>
                          <a:srgbClr val="226C1E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1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сообщение целей и задач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учитель формулирует</a:t>
                      </a:r>
                      <a:r>
                        <a:rPr lang="ru-RU" sz="1400" baseline="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 и сообщает учащимся, чему должны научиться</a:t>
                      </a:r>
                      <a:endParaRPr lang="ru-RU" sz="1400" dirty="0">
                        <a:solidFill>
                          <a:srgbClr val="226C1E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формулируют сами учащиеся, определив границы знания и незнания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34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планирование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учитель сообщает учащимся,</a:t>
                      </a:r>
                      <a:r>
                        <a:rPr lang="ru-RU" sz="1400" baseline="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 какую работу должны выполнить, чтобы достичь цели урока</a:t>
                      </a:r>
                      <a:endParaRPr lang="ru-RU" sz="1400" dirty="0">
                        <a:solidFill>
                          <a:srgbClr val="226C1E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планирование учащимися способов достижения намеченной цели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52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практическая деятельность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под руководством учителя учащиеся выполняют ряд практических задач (чаще применяется фронтальный метод)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учащиеся осуществляют учебные</a:t>
                      </a:r>
                      <a:r>
                        <a:rPr lang="ru-RU" sz="1400" baseline="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 действия по намеченному плану (чаще используется групповой и индивидуальный методы)</a:t>
                      </a:r>
                      <a:endParaRPr lang="ru-RU" sz="1400" dirty="0">
                        <a:solidFill>
                          <a:srgbClr val="226C1E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16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осуществление контроля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учитель осуществляет контроль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учащиеся осуществляют контроль (самоконтроль, взаимоконтроль)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34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осуществление коррекции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учитель в ходе выполнения и по итогам работы осуществляет коррекцию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учащиеся формулируют затруднения и осуществляют коррекцию самостоятельно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170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оценивание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учитель оценивает деятельность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учащиеся дают оценку деятельности на уроке (</a:t>
                      </a:r>
                      <a:r>
                        <a:rPr lang="ru-RU" sz="1400" dirty="0" err="1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самооценивание</a:t>
                      </a:r>
                      <a:r>
                        <a:rPr lang="ru-RU" sz="140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, оценивание результатов товарища)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16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итог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учитель выясняет у учащихся, что они запомнили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26C1E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проводится рефлексия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flipH="1">
            <a:off x="357156" y="214290"/>
            <a:ext cx="857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Отличие традиционного и современного уроков</a:t>
            </a:r>
          </a:p>
        </p:txBody>
      </p:sp>
    </p:spTree>
    <p:extLst>
      <p:ext uri="{BB962C8B-B14F-4D97-AF65-F5344CB8AC3E}">
        <p14:creationId xmlns:p14="http://schemas.microsoft.com/office/powerpoint/2010/main" val="477556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08" y="1279301"/>
            <a:ext cx="8229600" cy="43099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360040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Рабочая карта (в паре)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812617"/>
              </p:ext>
            </p:extLst>
          </p:nvPr>
        </p:nvGraphicFramePr>
        <p:xfrm>
          <a:off x="395535" y="548681"/>
          <a:ext cx="8568953" cy="5069923"/>
        </p:xfrm>
        <a:graphic>
          <a:graphicData uri="http://schemas.openxmlformats.org/drawingml/2006/table">
            <a:tbl>
              <a:tblPr firstRow="1" firstCol="1" bandRow="1"/>
              <a:tblGrid>
                <a:gridCol w="308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3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36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10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0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Алгоритм решения задачи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0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Р1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0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Р2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0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Оценка Р1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Оценка Р2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l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0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моя</a:t>
                      </a:r>
                      <a:r>
                        <a:rPr lang="ru-RU" sz="1600" b="0" baseline="0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ru-RU" sz="1600" b="0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Р1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l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0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товарища Р2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0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моя Р2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0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товарища Р1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200" b="0" dirty="0">
                          <a:solidFill>
                            <a:srgbClr val="226C1E"/>
                          </a:solidFill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1.</a:t>
                      </a:r>
                      <a:endParaRPr lang="ru-RU" sz="1200" b="0" dirty="0">
                        <a:solidFill>
                          <a:srgbClr val="226C1E"/>
                        </a:solidFill>
                        <a:effectLst/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Прочитать задачу (читатели)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взаимопроверка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marR="0" lvl="0" indent="-27368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6C1E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взаимопроверка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+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+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marR="0" lvl="0" indent="-27368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6C1E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±</a:t>
                      </a:r>
                    </a:p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endParaRPr lang="ru-RU" sz="1600" b="1" dirty="0">
                        <a:solidFill>
                          <a:srgbClr val="226C1E"/>
                        </a:solidFill>
                        <a:effectLst/>
                        <a:latin typeface="Comic Sans MS" pitchFamily="66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marR="0" lvl="0" indent="-27368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6C1E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+</a:t>
                      </a:r>
                    </a:p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 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200" b="0" dirty="0">
                          <a:solidFill>
                            <a:srgbClr val="226C1E"/>
                          </a:solidFill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2.</a:t>
                      </a:r>
                      <a:endParaRPr lang="ru-RU" sz="1200" b="0" dirty="0">
                        <a:solidFill>
                          <a:srgbClr val="226C1E"/>
                        </a:solidFill>
                        <a:effectLst/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Анализ текста задачи (аналитик)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контролирует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выполняет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 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 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+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+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200" b="0" dirty="0">
                          <a:solidFill>
                            <a:srgbClr val="226C1E"/>
                          </a:solidFill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3.</a:t>
                      </a:r>
                      <a:endParaRPr lang="ru-RU" sz="1200" b="0" dirty="0">
                        <a:solidFill>
                          <a:srgbClr val="226C1E"/>
                        </a:solidFill>
                        <a:effectLst/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l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Краткая запись</a:t>
                      </a:r>
                      <a:r>
                        <a:rPr lang="ru-RU" sz="1600" b="1" baseline="0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задачи (конструктор модели)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выполняет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контролирует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+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+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 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 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200" b="0" dirty="0">
                          <a:solidFill>
                            <a:srgbClr val="226C1E"/>
                          </a:solidFill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4.</a:t>
                      </a:r>
                      <a:endParaRPr lang="ru-RU" sz="1200" b="0" dirty="0">
                        <a:solidFill>
                          <a:srgbClr val="226C1E"/>
                        </a:solidFill>
                        <a:effectLst/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Модель действия (плановик)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контролирует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выполняет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 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 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+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±</a:t>
                      </a:r>
                    </a:p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 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4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200" b="0" dirty="0">
                          <a:solidFill>
                            <a:srgbClr val="226C1E"/>
                          </a:solidFill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5.</a:t>
                      </a:r>
                      <a:endParaRPr lang="ru-RU" sz="1200" b="0" dirty="0">
                        <a:solidFill>
                          <a:srgbClr val="226C1E"/>
                        </a:solidFill>
                        <a:effectLst/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Решение задачи</a:t>
                      </a:r>
                      <a:r>
                        <a:rPr lang="ru-RU" sz="1600" b="1" baseline="0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(оформитель)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выполняет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контролирует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±</a:t>
                      </a:r>
                    </a:p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 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+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endParaRPr lang="ru-RU" sz="1600" b="1" dirty="0">
                        <a:solidFill>
                          <a:srgbClr val="226C1E"/>
                        </a:solidFill>
                        <a:effectLst/>
                        <a:latin typeface="Comic Sans MS" pitchFamily="66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313055" indent="-27368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ru-RU" sz="1600" b="1" dirty="0">
                          <a:solidFill>
                            <a:srgbClr val="226C1E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Aharoni" pitchFamily="2" charset="-79"/>
                        </a:rPr>
                        <a:t> </a:t>
                      </a:r>
                    </a:p>
                  </a:txBody>
                  <a:tcPr marL="65737" marR="6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5445224"/>
            <a:ext cx="8856984" cy="1267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055" indent="450215" algn="ctr">
              <a:spcBef>
                <a:spcPts val="505"/>
              </a:spcBef>
              <a:tabLst>
                <a:tab pos="1295400" algn="l"/>
              </a:tabLst>
            </a:pPr>
            <a:r>
              <a:rPr lang="ru-RU" sz="1600" b="1" dirty="0">
                <a:solidFill>
                  <a:srgbClr val="08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Оценка работы: 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«+»</a:t>
            </a:r>
            <a:r>
              <a:rPr lang="ru-RU" sz="1600" b="1" dirty="0">
                <a:solidFill>
                  <a:srgbClr val="08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– всё  правильно,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«±»  </a:t>
            </a:r>
            <a:r>
              <a:rPr lang="ru-RU" sz="1600" b="1" dirty="0">
                <a:solidFill>
                  <a:srgbClr val="08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–  есть небольшие недочёты,            </a:t>
            </a:r>
          </a:p>
          <a:p>
            <a:pPr marL="313055" indent="450215">
              <a:spcBef>
                <a:spcPts val="505"/>
              </a:spcBef>
              <a:tabLst>
                <a:tab pos="1295400" algn="l"/>
              </a:tabLst>
            </a:pP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       «–» </a:t>
            </a:r>
            <a:r>
              <a:rPr lang="ru-RU" sz="1600" b="1" dirty="0">
                <a:solidFill>
                  <a:srgbClr val="08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– неверно.                                                                                                                                   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Мои трудности: Р1 _____________________________________________________</a:t>
            </a:r>
          </a:p>
          <a:p>
            <a:pPr marL="313055" indent="450215">
              <a:spcBef>
                <a:spcPts val="505"/>
              </a:spcBef>
              <a:tabLst>
                <a:tab pos="1295400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Р2 _____________________________________________________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15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19256" cy="5073427"/>
          </a:xfrm>
        </p:spPr>
        <p:txBody>
          <a:bodyPr/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1</a:t>
            </a: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) </a:t>
            </a:r>
            <a:r>
              <a:rPr lang="ru-RU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Ч</a:t>
            </a: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 </a:t>
            </a:r>
            <a:r>
              <a:rPr lang="ru-RU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(читатель) </a:t>
            </a:r>
            <a:r>
              <a:rPr lang="ru-RU" sz="18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Читает </a:t>
            </a: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задачу, </a:t>
            </a:r>
            <a:r>
              <a:rPr lang="ru-RU" sz="18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выделяет </a:t>
            </a: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опорные слова.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2</a:t>
            </a:r>
            <a:r>
              <a:rPr lang="ru-RU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) </a:t>
            </a:r>
            <a:r>
              <a:rPr lang="ru-RU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А (</a:t>
            </a:r>
            <a:r>
              <a:rPr lang="ru-RU" sz="1800" b="1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аналитик</a:t>
            </a:r>
            <a:r>
              <a:rPr lang="ru-RU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) </a:t>
            </a:r>
            <a:r>
              <a:rPr lang="ru-RU" sz="18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спрашивает:</a:t>
            </a: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О чём говорится в задаче?;             Что известно?;  Что нужно найти?;  понятен вопрос задачи?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3) </a:t>
            </a:r>
            <a:r>
              <a:rPr lang="ru-RU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КМ  (</a:t>
            </a:r>
            <a:r>
              <a:rPr lang="ru-RU" sz="1800" b="1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конструктор модели)</a:t>
            </a:r>
            <a:r>
              <a:rPr lang="ru-RU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 </a:t>
            </a:r>
            <a:r>
              <a:rPr lang="ru-RU" sz="18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проговаривает: </a:t>
            </a: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Составляем  </a:t>
            </a:r>
            <a:r>
              <a:rPr lang="ru-RU" sz="1800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краткую запись</a:t>
            </a: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(схему, таблицу); Что известно?; Какой вопрос?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4) </a:t>
            </a:r>
            <a:r>
              <a:rPr lang="ru-RU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П  (</a:t>
            </a:r>
            <a:r>
              <a:rPr lang="ru-RU" sz="1800" b="1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плановик)</a:t>
            </a:r>
            <a:r>
              <a:rPr lang="ru-RU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18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спрашивает</a:t>
            </a:r>
            <a:r>
              <a:rPr lang="ru-RU" sz="1800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: </a:t>
            </a: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Что можно узнать сначала?; Каким действием?; Что можно узнать потом, если известно… и …?; Каким действием? и т.д.;  </a:t>
            </a:r>
            <a:r>
              <a:rPr lang="ru-RU" sz="20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С</a:t>
            </a:r>
            <a:r>
              <a:rPr lang="ru-RU" sz="18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оставляем</a:t>
            </a:r>
            <a:r>
              <a:rPr lang="ru-RU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 </a:t>
            </a:r>
            <a:r>
              <a:rPr lang="ru-RU" sz="1800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план</a:t>
            </a: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 решения задачи.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5) </a:t>
            </a:r>
            <a:r>
              <a:rPr lang="ru-RU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О (</a:t>
            </a:r>
            <a:r>
              <a:rPr lang="ru-RU" sz="1800" b="1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оформитель)</a:t>
            </a:r>
            <a:r>
              <a:rPr lang="ru-RU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18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уточняет</a:t>
            </a: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каждое действие, результаты вычисления, наименования, пояснения, </a:t>
            </a:r>
            <a:r>
              <a:rPr lang="ru-RU" sz="18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фиксирует</a:t>
            </a: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на общем листе или маркерной доске, </a:t>
            </a:r>
            <a:r>
              <a:rPr lang="ru-RU" sz="18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Записывает</a:t>
            </a: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решение задачи и ответ (в тетради).</a:t>
            </a:r>
          </a:p>
          <a:p>
            <a:pPr marL="0" lvl="0" indent="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6) </a:t>
            </a:r>
            <a:r>
              <a:rPr lang="ru-RU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В (</a:t>
            </a:r>
            <a:r>
              <a:rPr lang="ru-RU" sz="1800" b="1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выступающий)</a:t>
            </a:r>
            <a:r>
              <a:rPr lang="ru-RU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18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проговаривает</a:t>
            </a:r>
            <a:r>
              <a:rPr lang="ru-RU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1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/>
                <a:cs typeface="Times New Roman" pitchFamily="18" charset="0"/>
              </a:rPr>
              <a:t>решение вслух группе, затем классу.</a:t>
            </a:r>
            <a:endParaRPr lang="ru-RU" sz="1800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Рабочая карта (в группе)</a:t>
            </a:r>
          </a:p>
        </p:txBody>
      </p:sp>
    </p:spTree>
    <p:extLst>
      <p:ext uri="{BB962C8B-B14F-4D97-AF65-F5344CB8AC3E}">
        <p14:creationId xmlns:p14="http://schemas.microsoft.com/office/powerpoint/2010/main" val="3808992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736" y="0"/>
            <a:ext cx="8229600" cy="642918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Алгоритм </a:t>
            </a:r>
            <a:r>
              <a:rPr lang="ru-RU" sz="3200" b="1" dirty="0" err="1">
                <a:solidFill>
                  <a:srgbClr val="C00000"/>
                </a:solidFill>
                <a:latin typeface="Comic Sans MS" pitchFamily="66" charset="0"/>
              </a:rPr>
              <a:t>взаимотренажёра</a:t>
            </a: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 (1)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00042"/>
            <a:ext cx="9072626" cy="7385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1. Получи карточку, прочитай слова про себя.                                                                                     2. Продиктуй напарнику слова из своей карточки. </a:t>
            </a:r>
          </a:p>
          <a:p>
            <a:pPr lvl="0">
              <a:spcAft>
                <a:spcPts val="1000"/>
              </a:spcAft>
            </a:pPr>
            <a:r>
              <a:rPr lang="ru-RU" sz="28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3.Проверь  ответ напарника.                                                                 4. Сверь ответ по своей карточке                                                                 5. Если какое-то слово записано с ошибкой,  предложи товарищу исправить её. Если напарник ошибся несколько раз, скажи ему правильный ответ.                                                                                          6. Когда проработаешь все вопросы своей карточки, поменяйся с напарником ролями.                                                             7. Запиши слова с карточки напарника, пусть напарник их проверит.  Когда все слова продиктованы и записаны, закончи работу и поменяй напарника.</a:t>
            </a:r>
          </a:p>
          <a:p>
            <a:pPr>
              <a:spcAft>
                <a:spcPts val="1000"/>
              </a:spcAft>
            </a:pPr>
            <a:r>
              <a:rPr lang="ru-RU" sz="28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 </a:t>
            </a:r>
            <a:endParaRPr lang="ru-RU" sz="2800" b="1" dirty="0">
              <a:solidFill>
                <a:srgbClr val="226C1E"/>
              </a:solidFill>
              <a:effectLst/>
              <a:latin typeface="Comic Sans MS" pitchFamily="66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80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00042"/>
            <a:ext cx="8784976" cy="5626121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  <a:t>1) Один из работающих в паре </a:t>
            </a:r>
            <a:r>
              <a:rPr lang="ru-RU" sz="2800" b="1" kern="12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(Р1) </a:t>
            </a:r>
            <a:r>
              <a:rPr lang="ru-RU" sz="28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  <a:t>читает по предложениям текст, другой записывает</a:t>
            </a:r>
            <a:r>
              <a:rPr lang="ru-RU" sz="2800" b="1" kern="12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(Р2)</a:t>
            </a:r>
            <a:r>
              <a:rPr lang="ru-RU" sz="28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  <a:t>2) Следующий ученик </a:t>
            </a:r>
            <a:r>
              <a:rPr lang="ru-RU" sz="2800" b="1" kern="12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(Р2) </a:t>
            </a:r>
            <a:r>
              <a:rPr lang="ru-RU" sz="28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  <a:t>(который перед этим писал) читает, а первый записывает</a:t>
            </a:r>
            <a:r>
              <a:rPr lang="ru-RU" sz="2800" b="1" kern="12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(Р1)</a:t>
            </a:r>
            <a:r>
              <a:rPr lang="ru-RU" sz="28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br>
              <a:rPr lang="ru-RU" sz="28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  <a:t>3) Ребята обмениваются тетрадями  и проверяют работы друг друга.</a:t>
            </a:r>
            <a:br>
              <a:rPr lang="ru-RU" sz="28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  <a:t>4) Далее учащиеся открывают карточки и по ним совместно проверяют второй раз записанный текст.  </a:t>
            </a:r>
            <a:br>
              <a:rPr lang="ru-RU" sz="28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  <a:t>5) Работа над ошибками.</a:t>
            </a:r>
            <a:br>
              <a:rPr lang="ru-RU" sz="28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226C1E"/>
                </a:solidFill>
                <a:latin typeface="Comic Sans MS" pitchFamily="66" charset="0"/>
                <a:cs typeface="Times New Roman" pitchFamily="18" charset="0"/>
              </a:rPr>
              <a:t>После того, как задания выполнены, друг у друга проверены, пара распадается. Освободившиеся ученики образуют новые пары и обучают друг друга по своим карточкам.</a:t>
            </a:r>
          </a:p>
          <a:p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Алгоритм </a:t>
            </a:r>
            <a:r>
              <a:rPr lang="ru-RU" sz="3200" b="1" dirty="0" err="1">
                <a:solidFill>
                  <a:srgbClr val="C00000"/>
                </a:solidFill>
                <a:latin typeface="Comic Sans MS" pitchFamily="66" charset="0"/>
              </a:rPr>
              <a:t>взаимотренажёра</a:t>
            </a: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 (2)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1054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65486"/>
            <a:ext cx="8352928" cy="4715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endParaRPr lang="ru-RU" sz="4000" b="1" kern="0" dirty="0">
              <a:solidFill>
                <a:srgbClr val="226C1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 fontAlgn="base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endParaRPr lang="ru-RU" sz="4000" b="1" kern="0" dirty="0">
              <a:solidFill>
                <a:srgbClr val="226C1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 fontAlgn="base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4000" b="1" kern="0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Работа в паре способствует формированию всех видов </a:t>
            </a:r>
            <a:r>
              <a:rPr lang="ru-RU" sz="4800" b="1" kern="0" dirty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универсальных учебных действий</a:t>
            </a:r>
            <a:endParaRPr lang="ru-RU" sz="4800" kern="0" dirty="0">
              <a:solidFill>
                <a:srgbClr val="C0000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85728"/>
            <a:ext cx="4500594" cy="342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404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60648"/>
            <a:ext cx="8229600" cy="56780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14290"/>
            <a:ext cx="8928992" cy="6086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226C1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Личностные: </a:t>
            </a:r>
            <a:r>
              <a:rPr lang="ru-RU" sz="32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ученик (в паре) </a:t>
            </a: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самоопределяется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относительно учебной задачи, относительно партнёра, своей и другой точки зрения – учебная работа приобретает личностный смысл. Осуществляя в паре роли «учителя и ученика», ребёнок начинает чувствовать себя более </a:t>
            </a: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компетентным</a:t>
            </a:r>
            <a:r>
              <a:rPr lang="ru-RU" sz="32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 и </a:t>
            </a: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значимым</a:t>
            </a:r>
            <a:r>
              <a:rPr lang="ru-RU" sz="32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, </a:t>
            </a:r>
            <a:r>
              <a:rPr lang="ru-RU" sz="3200" b="1" i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повышается </a:t>
            </a: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самооценка</a:t>
            </a:r>
            <a:r>
              <a:rPr lang="ru-RU" sz="32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, </a:t>
            </a:r>
            <a:r>
              <a:rPr lang="ru-RU" sz="3200" b="1" i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растёт</a:t>
            </a:r>
            <a:r>
              <a:rPr lang="ru-RU" sz="32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познавательная активность </a:t>
            </a:r>
            <a:r>
              <a:rPr lang="ru-RU" sz="32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и </a:t>
            </a: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учебная</a:t>
            </a:r>
            <a:r>
              <a:rPr lang="ru-RU" sz="32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мотивация</a:t>
            </a:r>
            <a:r>
              <a:rPr lang="ru-RU" sz="32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.</a:t>
            </a:r>
            <a:endParaRPr lang="ru-RU" sz="3200" dirty="0">
              <a:solidFill>
                <a:srgbClr val="226C1E"/>
              </a:solidFill>
              <a:latin typeface="Comic Sans MS" pitchFamily="66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37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   Познавательные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: </a:t>
            </a:r>
            <a:r>
              <a:rPr lang="ru-RU" sz="40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за счёт интенсификации общения как </a:t>
            </a:r>
            <a:r>
              <a:rPr lang="ru-RU" sz="4000" b="1" dirty="0" err="1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мыследеятельности</a:t>
            </a:r>
            <a:r>
              <a:rPr lang="ru-RU" sz="40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 в диалоге возрастает глубина понимания материала, происходит рефлексия способов познания, отбор наиболее адекватных задаче умственных действий.</a:t>
            </a:r>
          </a:p>
          <a:p>
            <a:endParaRPr lang="ru-RU" sz="40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7157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843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   Регулятивные: </a:t>
            </a:r>
            <a:r>
              <a:rPr lang="ru-RU" sz="44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партнеры </a:t>
            </a:r>
            <a:r>
              <a:rPr lang="ru-RU" sz="4400" b="1" dirty="0" err="1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сорегулируют</a:t>
            </a:r>
            <a:r>
              <a:rPr lang="ru-RU" sz="44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 свою деятельность, определяют цель, план и контролируют результат.</a:t>
            </a:r>
            <a:endParaRPr lang="ru-RU" sz="4400" dirty="0">
              <a:solidFill>
                <a:srgbClr val="226C1E"/>
              </a:solidFill>
              <a:latin typeface="Comic Sans MS" pitchFamily="66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536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857232"/>
            <a:ext cx="8501122" cy="528945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400" b="1" dirty="0" err="1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Коммуникативные:</a:t>
            </a:r>
            <a:r>
              <a:rPr lang="ru-RU" sz="3600" b="1" dirty="0" err="1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развивается</a:t>
            </a:r>
            <a:r>
              <a:rPr lang="ru-RU" sz="36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 способность точно выражать свои мысли и понимать сообщение собеседника, договариваться относительно способов действий, разрешать разногласия с помощью аргументов, быть справедливыми и толерантными.</a:t>
            </a:r>
            <a:endParaRPr lang="ru-RU" sz="3600" dirty="0">
              <a:solidFill>
                <a:srgbClr val="226C1E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932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857232"/>
            <a:ext cx="8501122" cy="5289451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4400" dirty="0">
              <a:solidFill>
                <a:srgbClr val="226C1E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br>
              <a:rPr lang="ru-RU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</a:br>
            <a:br>
              <a:rPr lang="ru-RU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</a:br>
            <a:br>
              <a:rPr lang="ru-RU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</a:br>
            <a:br>
              <a:rPr lang="ru-RU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>
                <a:solidFill>
                  <a:srgbClr val="226C1E"/>
                </a:solidFill>
                <a:latin typeface="Comic Sans MS" pitchFamily="66" charset="0"/>
                <a:cs typeface="Times New Roman"/>
              </a:rPr>
              <a:t>Р</a:t>
            </a:r>
            <a:r>
              <a:rPr lang="ru-RU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/>
              </a:rPr>
              <a:t>абота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>в паре «ученик-ученик» </a:t>
            </a:r>
            <a:r>
              <a:rPr lang="ru-RU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/>
              </a:rPr>
              <a:t>особенно важна в сфере самоконтроля и самооценки.</a:t>
            </a:r>
            <a:br>
              <a:rPr lang="ru-RU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5298" name="Picture 2" descr="C:\Users\User\Downloads\64025-51\depositphotos_40305283-stock-photo-happy-pupils-at-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14686"/>
            <a:ext cx="5500726" cy="3467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793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3816425" cy="4392487"/>
          </a:xfrm>
        </p:spPr>
        <p:txBody>
          <a:bodyPr/>
          <a:lstStyle/>
          <a:p>
            <a:pPr marL="0" lvl="0" indent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u-RU" b="1" kern="1200" dirty="0">
              <a:solidFill>
                <a:srgbClr val="226C1E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ru-RU" b="1" dirty="0">
              <a:solidFill>
                <a:srgbClr val="003217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14488"/>
            <a:ext cx="8219256" cy="1714512"/>
          </a:xfrm>
        </p:spPr>
        <p:txBody>
          <a:bodyPr/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Основная цель групповой работы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226C1E"/>
                </a:solidFill>
                <a:latin typeface="Comic Sans MS" pitchFamily="66" charset="0"/>
                <a:cs typeface="Times New Roman" panose="02020603050405020304" pitchFamily="18" charset="0"/>
              </a:rPr>
              <a:t>развитие мышления школьника.</a:t>
            </a:r>
            <a:br>
              <a:rPr lang="ru-RU" b="1" dirty="0">
                <a:solidFill>
                  <a:srgbClr val="226C1E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226C1E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br>
              <a:rPr lang="ru-RU" sz="4000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02920" y="530352"/>
            <a:ext cx="8183880" cy="425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556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7" name="Picture 7" descr="C:\Users\Валерий\Downloads\c5ce97bb89e6cba1efa9cf5ec5281d4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290"/>
            <a:ext cx="8496944" cy="63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429000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600" b="1" dirty="0">
              <a:solidFill>
                <a:srgbClr val="FF3300"/>
              </a:solidFill>
              <a:latin typeface="Georgia" pitchFamily="18" charset="0"/>
            </a:endParaRPr>
          </a:p>
          <a:p>
            <a:pPr algn="ctr"/>
            <a:r>
              <a:rPr lang="ru-RU" sz="6600" b="1" dirty="0">
                <a:solidFill>
                  <a:srgbClr val="FF3300"/>
                </a:solidFill>
                <a:latin typeface="Comic Sans MS" pitchFamily="66" charset="0"/>
              </a:rPr>
              <a:t>Всем творческих успехов в работе!</a:t>
            </a:r>
          </a:p>
        </p:txBody>
      </p:sp>
      <p:pic>
        <p:nvPicPr>
          <p:cNvPr id="6" name="Picture 6" descr="http://im0-tub-ru.yandex.net/i?id=65e254ff96c3dbe0ee16b29509e28100-86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28604"/>
            <a:ext cx="439248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2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3816425" cy="4392487"/>
          </a:xfrm>
        </p:spPr>
        <p:txBody>
          <a:bodyPr/>
          <a:lstStyle/>
          <a:p>
            <a:pPr marL="0" lvl="0" indent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u-RU" b="1" kern="1200" dirty="0">
              <a:solidFill>
                <a:srgbClr val="226C1E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ru-RU" b="1" dirty="0">
              <a:solidFill>
                <a:srgbClr val="003217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571636"/>
          </a:xfrm>
        </p:spPr>
        <p:txBody>
          <a:bodyPr/>
          <a:lstStyle/>
          <a:p>
            <a:pPr indent="449580" algn="l">
              <a:lnSpc>
                <a:spcPct val="115000"/>
              </a:lnSpc>
              <a:spcAft>
                <a:spcPts val="0"/>
              </a:spcAft>
            </a:pP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b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</a:t>
            </a:r>
            <a:r>
              <a:rPr lang="ru-RU" sz="4000" b="1" dirty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 panose="02020603050405020304" pitchFamily="18" charset="0"/>
              </a:rPr>
              <a:t>При этом решается ряд учебных и воспитательных          задач: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anose="02020603050405020304" pitchFamily="18" charset="0"/>
              </a:rPr>
              <a:t>·возрастает объём усваиваемого материала и глубина его понимания;</a:t>
            </a:r>
            <a:br>
              <a:rPr lang="ru-RU" sz="36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anose="02020603050405020304" pitchFamily="18" charset="0"/>
              </a:rPr>
              <a:t>·на формирование понятий, умений, навыков тратится меньше времени, чем при фронтальном обучении;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28596" y="428604"/>
            <a:ext cx="8183880" cy="425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55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3816425" cy="4392487"/>
          </a:xfrm>
        </p:spPr>
        <p:txBody>
          <a:bodyPr/>
          <a:lstStyle/>
          <a:p>
            <a:pPr marL="0" lvl="0" indent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u-RU" b="1" kern="1200" dirty="0">
              <a:solidFill>
                <a:srgbClr val="226C1E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ru-RU" b="1" dirty="0">
              <a:solidFill>
                <a:srgbClr val="003217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2808312"/>
          </a:xfrm>
        </p:spPr>
        <p:txBody>
          <a:bodyPr/>
          <a:lstStyle/>
          <a:p>
            <a:pPr indent="449580" algn="l">
              <a:lnSpc>
                <a:spcPct val="115000"/>
              </a:lnSpc>
              <a:spcAft>
                <a:spcPts val="0"/>
              </a:spcAft>
            </a:pP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anose="02020603050405020304" pitchFamily="18" charset="0"/>
              </a:rPr>
              <a:t>·ученики получают удовольствие от занятий, комфортнее чувствуют себя в школе;</a:t>
            </a:r>
            <a:br>
              <a:rPr lang="ru-RU" sz="36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anose="02020603050405020304" pitchFamily="18" charset="0"/>
              </a:rPr>
              <a:t>·возрастают познавательная активность и творческая самостоятельность учащихся;</a:t>
            </a:r>
            <a:br>
              <a:rPr lang="ru-RU" sz="36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anose="02020603050405020304" pitchFamily="18" charset="0"/>
              </a:rPr>
              <a:t>·меняется характер взаимоотношений между детьми;</a:t>
            </a:r>
            <a:br>
              <a:rPr lang="ru-RU" sz="36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anose="02020603050405020304" pitchFamily="18" charset="0"/>
              </a:rPr>
              <a:t>·возрастает сплочённость класса;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02920" y="530352"/>
            <a:ext cx="8183880" cy="425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55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3816425" cy="4392487"/>
          </a:xfrm>
        </p:spPr>
        <p:txBody>
          <a:bodyPr/>
          <a:lstStyle/>
          <a:p>
            <a:pPr marL="0" lvl="0" indent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u-RU" b="1" kern="1200" dirty="0">
              <a:solidFill>
                <a:srgbClr val="226C1E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ru-RU" b="1" dirty="0">
              <a:solidFill>
                <a:srgbClr val="003217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2808312"/>
          </a:xfrm>
        </p:spPr>
        <p:txBody>
          <a:bodyPr/>
          <a:lstStyle/>
          <a:p>
            <a:pPr indent="449580" algn="l">
              <a:lnSpc>
                <a:spcPct val="115000"/>
              </a:lnSpc>
              <a:spcAft>
                <a:spcPts val="0"/>
              </a:spcAft>
            </a:pP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anose="02020603050405020304" pitchFamily="18" charset="0"/>
              </a:rPr>
              <a:t>·растёт самокритичность (ребёнок, имевший опыт работы со сверстниками, более точно оценивает свои возможности, лучше себя контролирует);</a:t>
            </a:r>
            <a:br>
              <a:rPr lang="ru-RU" sz="36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226C1E"/>
                </a:solidFill>
                <a:latin typeface="Comic Sans MS" pitchFamily="66" charset="0"/>
                <a:ea typeface="Calibri"/>
                <a:cs typeface="Times New Roman" panose="02020603050405020304" pitchFamily="18" charset="0"/>
              </a:rPr>
              <a:t>·учитель получает возможность осуществлять индивидуальный подход к учащимся.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02920" y="530352"/>
            <a:ext cx="8183880" cy="425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55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3816425" cy="4392487"/>
          </a:xfrm>
        </p:spPr>
        <p:txBody>
          <a:bodyPr/>
          <a:lstStyle/>
          <a:p>
            <a:pPr marL="0" lvl="0" indent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u-RU" b="1" kern="1200" dirty="0">
              <a:solidFill>
                <a:srgbClr val="226C1E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ru-RU" b="1" dirty="0">
              <a:solidFill>
                <a:srgbClr val="003217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462174" cy="3143272"/>
          </a:xfrm>
        </p:spPr>
        <p:txBody>
          <a:bodyPr/>
          <a:lstStyle/>
          <a:p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dirty="0"/>
              <a:t> </a:t>
            </a:r>
            <a:br>
              <a:rPr lang="ru-RU" sz="3600" b="1" dirty="0"/>
            </a:br>
            <a:r>
              <a:rPr lang="ru-RU" sz="4000" b="1" dirty="0">
                <a:solidFill>
                  <a:srgbClr val="C00000"/>
                </a:solidFill>
                <a:latin typeface="Comic Sans MS" pitchFamily="66" charset="0"/>
              </a:rPr>
              <a:t>Алгоритм</a:t>
            </a:r>
            <a:br>
              <a:rPr lang="ru-RU" sz="3600" dirty="0"/>
            </a:br>
            <a:r>
              <a:rPr lang="ru-RU" sz="3600" b="1" dirty="0">
                <a:solidFill>
                  <a:srgbClr val="660033"/>
                </a:solidFill>
                <a:latin typeface="Comic Sans MS" pitchFamily="66" charset="0"/>
              </a:rPr>
              <a:t>Последовательность действий учителя по использованию форм парной работы </a:t>
            </a:r>
            <a:br>
              <a:rPr lang="ru-RU" sz="3600" b="1" dirty="0">
                <a:solidFill>
                  <a:srgbClr val="226C1E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rgbClr val="226C1E"/>
                </a:solidFill>
                <a:latin typeface="Comic Sans MS" pitchFamily="66" charset="0"/>
              </a:rPr>
              <a:t>1.Подготовка к работе в паре.</a:t>
            </a:r>
            <a:br>
              <a:rPr lang="ru-RU" sz="3600" b="1" dirty="0">
                <a:solidFill>
                  <a:srgbClr val="226C1E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rgbClr val="226C1E"/>
                </a:solidFill>
                <a:latin typeface="Comic Sans MS" pitchFamily="66" charset="0"/>
              </a:rPr>
              <a:t>2.Непосредственная работа в паре. </a:t>
            </a:r>
            <a:br>
              <a:rPr lang="ru-RU" sz="3600" b="1" dirty="0">
                <a:solidFill>
                  <a:srgbClr val="226C1E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rgbClr val="226C1E"/>
                </a:solidFill>
                <a:latin typeface="Comic Sans MS" pitchFamily="66" charset="0"/>
              </a:rPr>
              <a:t>3.Рефлексия способов взаимодействия эффективности.</a:t>
            </a:r>
            <a:br>
              <a:rPr lang="ru-RU" sz="3600" b="1" dirty="0">
                <a:solidFill>
                  <a:srgbClr val="226C1E"/>
                </a:solidFill>
                <a:latin typeface="Comic Sans MS" pitchFamily="66" charset="0"/>
              </a:rPr>
            </a:br>
            <a:br>
              <a:rPr lang="ru-RU" sz="3600" b="1" dirty="0">
                <a:solidFill>
                  <a:srgbClr val="226C1E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br>
              <a:rPr lang="ru-RU" sz="36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02920" y="530352"/>
            <a:ext cx="8183880" cy="425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55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3816425" cy="4392487"/>
          </a:xfrm>
        </p:spPr>
        <p:txBody>
          <a:bodyPr/>
          <a:lstStyle/>
          <a:p>
            <a:pPr marL="0" lvl="0" indent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u-RU" b="1" kern="1200" dirty="0">
              <a:solidFill>
                <a:srgbClr val="226C1E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ru-RU" b="1" dirty="0">
              <a:solidFill>
                <a:srgbClr val="003217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2808312"/>
          </a:xfrm>
        </p:spPr>
        <p:txBody>
          <a:bodyPr/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02920" y="530352"/>
            <a:ext cx="8183880" cy="425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b="1" i="1" kern="0" dirty="0">
              <a:ln w="12700">
                <a:solidFill>
                  <a:schemeClr val="tx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42852"/>
            <a:ext cx="8429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Какова же роль учителя при групповой работе?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428736"/>
            <a:ext cx="521497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/>
              </a:rPr>
              <a:t>1. Наблюдать со стороны за ходом работы групп; быть готовым прийти на помощь, но только по просьбе группы.</a:t>
            </a:r>
            <a:endParaRPr lang="ru-RU" sz="2400" b="1" dirty="0">
              <a:solidFill>
                <a:srgbClr val="226C1E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/>
              </a:rPr>
              <a:t>2. Не спешить прерывать работу группы, кроме тех случаев, когда она идёт не по правилам или учащиеся неправильно поняли задание.</a:t>
            </a:r>
            <a:endParaRPr lang="ru-RU" sz="2400" b="1" dirty="0">
              <a:solidFill>
                <a:srgbClr val="226C1E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26C1E"/>
                </a:solidFill>
                <a:latin typeface="Comic Sans MS" pitchFamily="66" charset="0"/>
                <a:ea typeface="Times New Roman"/>
                <a:cs typeface="Times New Roman"/>
              </a:rPr>
              <a:t>3. Не отдавать предпочтение ни одной группе – всем уделять равное внимание.</a:t>
            </a:r>
            <a:endParaRPr lang="ru-RU" sz="2400" b="1" dirty="0">
              <a:solidFill>
                <a:srgbClr val="226C1E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8" name="Picture 2" descr="Стать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071678"/>
            <a:ext cx="2928958" cy="36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5608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1612</Words>
  <Application>Microsoft Office PowerPoint</Application>
  <PresentationFormat>Экран (4:3)</PresentationFormat>
  <Paragraphs>265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Arial</vt:lpstr>
      <vt:lpstr>Calibri</vt:lpstr>
      <vt:lpstr>Comic Sans MS</vt:lpstr>
      <vt:lpstr>Corbel</vt:lpstr>
      <vt:lpstr>Georgia</vt:lpstr>
      <vt:lpstr>Times New Roman</vt:lpstr>
      <vt:lpstr>Wingdings 2</vt:lpstr>
      <vt:lpstr>Оформление по умолчанию</vt:lpstr>
      <vt:lpstr>  «Групповая (парная) форма работы на уроках в начальной школе»  </vt:lpstr>
      <vt:lpstr>  </vt:lpstr>
      <vt:lpstr>  </vt:lpstr>
      <vt:lpstr>  Основная цель групповой работы –  развитие мышления школьника.     </vt:lpstr>
      <vt:lpstr>                     При этом решается ряд учебных и воспитательных          задач: ·возрастает объём усваиваемого материала и глубина его понимания; ·на формирование понятий, умений, навыков тратится меньше времени, чем при фронтальном обучении; </vt:lpstr>
      <vt:lpstr>              ·ученики получают удовольствие от занятий, комфортнее чувствуют себя в школе; ·возрастают познавательная активность и творческая самостоятельность учащихся; ·меняется характер взаимоотношений между детьми; ·возрастает сплочённость класса;           </vt:lpstr>
      <vt:lpstr>       ·растёт самокритичность (ребёнок, имевший опыт работы со сверстниками, более точно оценивает свои возможности, лучше себя контролирует); ·учитель получает возможность осуществлять индивидуальный подход к учащимся.   </vt:lpstr>
      <vt:lpstr>         Алгоритм Последовательность действий учителя по использованию форм парной работы  1.Подготовка к работе в паре. 2.Непосредственная работа в паре.  3.Рефлексия способов взаимодействия эффективности.    </vt:lpstr>
      <vt:lpstr> </vt:lpstr>
      <vt:lpstr> </vt:lpstr>
      <vt:lpstr>Формы проведения парной работы на уроках</vt:lpstr>
      <vt:lpstr>Презентация PowerPoint</vt:lpstr>
      <vt:lpstr>Презентация PowerPoint</vt:lpstr>
      <vt:lpstr>Презентация PowerPoint</vt:lpstr>
      <vt:lpstr> 5. «Графический диктант для соседа»  </vt:lpstr>
      <vt:lpstr>6. «Карточка – зачётка  для соседа» </vt:lpstr>
      <vt:lpstr>Презентация PowerPoint</vt:lpstr>
      <vt:lpstr> </vt:lpstr>
      <vt:lpstr>Критерии объединения учащихся по парам</vt:lpstr>
      <vt:lpstr>Презентация PowerPoint</vt:lpstr>
      <vt:lpstr>   </vt:lpstr>
      <vt:lpstr>Презентация PowerPoint</vt:lpstr>
      <vt:lpstr> Правила работы в паре</vt:lpstr>
      <vt:lpstr>Презентация PowerPoint</vt:lpstr>
      <vt:lpstr>Алгоритм работы в парах</vt:lpstr>
      <vt:lpstr>Презентация PowerPoint</vt:lpstr>
      <vt:lpstr>  обучение решению текстовых задач </vt:lpstr>
      <vt:lpstr>Правила работы в Группе над задачей</vt:lpstr>
      <vt:lpstr>Рабочая карта (в паре)</vt:lpstr>
      <vt:lpstr>Рабочая карта (в паре)</vt:lpstr>
      <vt:lpstr>Рабочая карта (в группе)</vt:lpstr>
      <vt:lpstr>Алгоритм взаимотренажёра (1)</vt:lpstr>
      <vt:lpstr>Алгоритм взаимотренажёра (2)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Работа в паре «ученик-ученик» особенно важна в сфере самоконтроля и самооценки.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113</cp:revision>
  <dcterms:created xsi:type="dcterms:W3CDTF">2017-11-26T14:24:00Z</dcterms:created>
  <dcterms:modified xsi:type="dcterms:W3CDTF">2024-12-01T07:07:19Z</dcterms:modified>
</cp:coreProperties>
</file>