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67" r:id="rId5"/>
    <p:sldId id="282" r:id="rId6"/>
    <p:sldId id="281" r:id="rId7"/>
    <p:sldId id="283" r:id="rId8"/>
    <p:sldId id="269" r:id="rId9"/>
    <p:sldId id="270" r:id="rId10"/>
    <p:sldId id="268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9" r:id="rId19"/>
    <p:sldId id="280" r:id="rId20"/>
    <p:sldId id="284" r:id="rId21"/>
    <p:sldId id="278" r:id="rId22"/>
    <p:sldId id="285" r:id="rId23"/>
  </p:sldIdLst>
  <p:sldSz cx="9144000" cy="6858000" type="screen4x3"/>
  <p:notesSz cx="6858000" cy="9144000"/>
  <p:defaultTextStyle>
    <a:defPPr>
      <a:defRPr lang="en-US"/>
    </a:defPPr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9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crgbClr r="0" g="0" b="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04" autoAdjust="0"/>
  </p:normalViewPr>
  <p:slideViewPr>
    <p:cSldViewPr>
      <p:cViewPr varScale="1">
        <p:scale>
          <a:sx n="77" d="100"/>
          <a:sy n="77" d="100"/>
        </p:scale>
        <p:origin x="1646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F97678DB-3F8D-4CD0-BA77-3656CB4B8304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55A5A28D-BDB6-46FF-A1EF-D3D59E3A72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56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0166" y="3357562"/>
            <a:ext cx="5572164" cy="1143008"/>
          </a:xfrm>
          <a:custGeom>
            <a:avLst/>
            <a:gdLst>
              <a:gd name="connsiteX0" fmla="*/ 0 w 5572164"/>
              <a:gd name="connsiteY0" fmla="*/ 0 h 1143008"/>
              <a:gd name="connsiteX1" fmla="*/ 5572164 w 5572164"/>
              <a:gd name="connsiteY1" fmla="*/ 0 h 1143008"/>
              <a:gd name="connsiteX2" fmla="*/ 5572164 w 5572164"/>
              <a:gd name="connsiteY2" fmla="*/ 1143008 h 1143008"/>
              <a:gd name="connsiteX3" fmla="*/ 0 w 5572164"/>
              <a:gd name="connsiteY3" fmla="*/ 1143008 h 1143008"/>
              <a:gd name="connsiteX4" fmla="*/ 0 w 5572164"/>
              <a:gd name="connsiteY4" fmla="*/ 0 h 114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2164" h="1143008">
                <a:moveTo>
                  <a:pt x="0" y="0"/>
                </a:moveTo>
                <a:lnTo>
                  <a:pt x="5572164" y="0"/>
                </a:lnTo>
                <a:lnTo>
                  <a:pt x="5572164" y="1143008"/>
                </a:lnTo>
                <a:lnTo>
                  <a:pt x="0" y="114300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 algn="ctr">
              <a:defRPr sz="3600" cap="all" baseline="0"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24" y="6000768"/>
            <a:ext cx="7772400" cy="642942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000066"/>
                </a:solidFill>
                <a:effectLst/>
                <a:latin typeface="Segoe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505200"/>
            <a:ext cx="7772400" cy="1362075"/>
          </a:xfrm>
        </p:spPr>
        <p:txBody>
          <a:bodyPr anchor="b" anchorCtr="0"/>
          <a:lstStyle>
            <a:lvl1pPr algn="l">
              <a:defRPr sz="3600" b="0" cap="all" baseline="0"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876801"/>
            <a:ext cx="7772400" cy="1042987"/>
          </a:xfrm>
        </p:spPr>
        <p:txBody>
          <a:bodyPr anchor="t" anchorCtr="0"/>
          <a:lstStyle>
            <a:lvl1pPr marL="0" indent="0">
              <a:buNone/>
              <a:defRPr sz="1600">
                <a:solidFill>
                  <a:schemeClr val="accent6">
                    <a:shade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543824" cy="844533"/>
          </a:xfrm>
          <a:prstGeom prst="rect">
            <a:avLst/>
          </a:prstGeom>
        </p:spPr>
        <p:txBody>
          <a:bodyPr vert="horz" rtlCol="0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4476"/>
            <a:ext cx="8229600" cy="4611688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92636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2B01318-6ABD-4BDD-BBB0-D5B124F36B42}" type="datetimeFigureOut">
              <a:rPr lang="en-US" smtClean="0">
                <a:solidFill>
                  <a:schemeClr val="bg1"/>
                </a:solidFill>
              </a:rPr>
              <a:pPr/>
              <a:t>12/8/2024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92636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92636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2D56ECA-4C16-4208-B374-27591EF545A3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rtl="0" eaLnBrk="1" latinLnBrk="0" hangingPunct="1">
        <a:spcBef>
          <a:spcPct val="0"/>
        </a:spcBef>
        <a:buNone/>
        <a:defRPr sz="3600" kern="1200" cap="none" baseline="0">
          <a:solidFill>
            <a:srgbClr val="FF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Segoe Semibold" pitchFamily="34" charset="0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000066"/>
          </a:solidFill>
          <a:latin typeface="Segoe" pitchFamily="34" charset="0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0066"/>
          </a:solidFill>
          <a:latin typeface="Segoe" pitchFamily="34" charset="0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0066"/>
          </a:solidFill>
          <a:latin typeface="Segoe" pitchFamily="34" charset="0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0066"/>
          </a:solidFill>
          <a:latin typeface="Segoe" pitchFamily="34" charset="0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00066"/>
          </a:solidFill>
          <a:latin typeface="Segoe" pitchFamily="34" charset="0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kVeH-RE2ME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pA2CAlJ3szc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6ZbF42OKWM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D9E9AE-654D-2A2F-93F0-F8D889DD13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76" y="620688"/>
            <a:ext cx="7772400" cy="4032448"/>
          </a:xfrm>
        </p:spPr>
        <p:txBody>
          <a:bodyPr>
            <a:normAutofit/>
          </a:bodyPr>
          <a:lstStyle/>
          <a:p>
            <a:r>
              <a:rPr lang="ru-RU" sz="4800" dirty="0"/>
              <a:t>Состав и назначение Вооруженных сил российской федерации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1A3D6CF-597C-BB85-1F72-2EA279E13C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/>
              <a:t>Преподаватель </a:t>
            </a:r>
            <a:r>
              <a:rPr lang="ru-RU" dirty="0" err="1"/>
              <a:t>ОБиЗР</a:t>
            </a:r>
            <a:r>
              <a:rPr lang="ru-RU" dirty="0"/>
              <a:t>: Касьянова Е.Г.</a:t>
            </a:r>
          </a:p>
          <a:p>
            <a:r>
              <a:rPr lang="ru-RU" dirty="0"/>
              <a:t>                                                                                                                МБОУ «ХСФЛ»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2A06A9-3ADA-FE5F-9067-E57E0E5185E4}"/>
              </a:ext>
            </a:extLst>
          </p:cNvPr>
          <p:cNvSpPr txBox="1"/>
          <p:nvPr/>
        </p:nvSpPr>
        <p:spPr>
          <a:xfrm>
            <a:off x="4130020" y="4077072"/>
            <a:ext cx="1583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/>
              <a:t>8 класс</a:t>
            </a:r>
          </a:p>
        </p:txBody>
      </p:sp>
    </p:spTree>
    <p:extLst>
      <p:ext uri="{BB962C8B-B14F-4D97-AF65-F5344CB8AC3E}">
        <p14:creationId xmlns:p14="http://schemas.microsoft.com/office/powerpoint/2010/main" val="2238671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F49C41-4A36-2F41-D97F-F84F68A340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101" t="59629" r="1860" b="18669"/>
          <a:stretch/>
        </p:blipFill>
        <p:spPr>
          <a:xfrm>
            <a:off x="71500" y="16430"/>
            <a:ext cx="9072500" cy="18002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465C289-31DB-9E70-18DE-C95FD8B76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4611688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spcAft>
                <a:spcPts val="750"/>
              </a:spcAft>
              <a:buNone/>
            </a:pPr>
            <a:endParaRPr lang="ru-RU" b="1" i="0" dirty="0">
              <a:solidFill>
                <a:srgbClr val="000000"/>
              </a:solidFill>
              <a:effectLst/>
              <a:latin typeface="PT Sans" panose="020B0503020203020204" pitchFamily="34" charset="-52"/>
            </a:endParaRPr>
          </a:p>
          <a:p>
            <a:pPr marL="0" indent="0" algn="l">
              <a:spcAft>
                <a:spcPts val="750"/>
              </a:spcAft>
              <a:buNone/>
            </a:pPr>
            <a:r>
              <a:rPr lang="ru-RU" b="1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	Военно-морской флот России</a:t>
            </a:r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 (ВМФ России) - вид Вооружённых Сил, предназначенный для обеспечения военной безопасности государства с океанских (морских) направлений, защиты стратегических интересов Российской Федерации в океанских, морских районах (зонах).</a:t>
            </a:r>
          </a:p>
          <a:p>
            <a:pPr marL="0" indent="0" algn="l">
              <a:spcAft>
                <a:spcPts val="750"/>
              </a:spcAft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	Для управления и всестороннего обеспечения боевой и повседневной деятельности сил флот имеет системы управления, базирования и обеспечения. Флот возглавляется командующим.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5005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4C1AF2-CA58-AAEC-D98C-C7E48FD043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1" t="32562" r="53748" b="46521"/>
          <a:stretch/>
        </p:blipFill>
        <p:spPr>
          <a:xfrm>
            <a:off x="0" y="31845"/>
            <a:ext cx="9144000" cy="2367644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EC0994E-97C3-B004-99A3-6EEBF3AD8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i="0" dirty="0">
              <a:solidFill>
                <a:srgbClr val="000000"/>
              </a:solidFill>
              <a:effectLst/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b="1" dirty="0">
              <a:solidFill>
                <a:srgbClr val="000000"/>
              </a:solidFill>
              <a:latin typeface="PT Sans" panose="020B0503020203020204" pitchFamily="34" charset="-52"/>
            </a:endParaRPr>
          </a:p>
          <a:p>
            <a:pPr marL="0" indent="0">
              <a:buNone/>
            </a:pPr>
            <a:r>
              <a:rPr lang="ru-RU" b="1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	Ракетные войска стратегического назначения</a:t>
            </a:r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 - самостоятельный род войск, предназначенный для реализации мер ядерного сдерживания и поражения стратегических объектов, составляющих основу военного и военно-экономического потенциала противника.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РВСН РФ:</a:t>
            </a:r>
            <a:r>
              <a:rPr lang="ru-RU" sz="20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</a:t>
            </a:r>
            <a:r>
              <a:rPr lang="ru-RU" sz="20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://</a:t>
            </a:r>
            <a:r>
              <a:rPr lang="en-US" sz="20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youtu</a:t>
            </a:r>
            <a:r>
              <a:rPr lang="ru-RU" sz="20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.</a:t>
            </a:r>
            <a:r>
              <a:rPr lang="en-US" sz="20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be</a:t>
            </a:r>
            <a:r>
              <a:rPr lang="ru-RU" sz="20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/</a:t>
            </a:r>
            <a:r>
              <a:rPr lang="en-US" sz="20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jkVeH</a:t>
            </a:r>
            <a:r>
              <a:rPr lang="ru-RU" sz="20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-</a:t>
            </a:r>
            <a:r>
              <a:rPr lang="en-US" sz="20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RE</a:t>
            </a:r>
            <a:r>
              <a:rPr lang="ru-RU" sz="20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2</a:t>
            </a:r>
            <a:r>
              <a:rPr lang="en-US" sz="20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ME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825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949830-B0A2-3B21-90A7-6A7D8D740A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890" t="45800" r="35825" b="33200"/>
          <a:stretch/>
        </p:blipFill>
        <p:spPr>
          <a:xfrm>
            <a:off x="107503" y="116632"/>
            <a:ext cx="8928993" cy="2304256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48B8678-06D9-89A3-9326-5CB6CDAD8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	Войска воздушно-космической обороны - принципиально новый род войск, который предназначен для обеспечения безопасности России в воздушно-космической сфере. В составе Войск воздушно-космической обороны под единым руководством сосредоточены все силы, способные вести борьбу с воздушно-космическим противником. Основное назначение войск - защита территории страны от ударов средств воздушно-космического нападения.</a:t>
            </a:r>
          </a:p>
        </p:txBody>
      </p:sp>
    </p:spTree>
    <p:extLst>
      <p:ext uri="{BB962C8B-B14F-4D97-AF65-F5344CB8AC3E}">
        <p14:creationId xmlns:p14="http://schemas.microsoft.com/office/powerpoint/2010/main" val="791853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8EEB9B-A746-021F-93A9-FAC83807A5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6" t="60728" r="35741" b="18716"/>
          <a:stretch/>
        </p:blipFill>
        <p:spPr>
          <a:xfrm>
            <a:off x="-29817" y="0"/>
            <a:ext cx="9173817" cy="1700808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388665A-CC13-017B-C00A-24D6F3E5E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	Воздушно-десантные войска - высокомобильный самостоятельный род войск, предназначенный для охвата противника по воздуху и выполнения задач в его тылу.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	Воздушно-десантные войска способны самостоятельно или в составе группировок Сухопутных войск решать оперативные и тактические боевые задачи как в крупномасштабной войне, так и в локальных конфликтах. 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	Специальные войска предназначены для обеспечения боевой деятельности видов и родов войск Вооружённых Сил Российской Федерации и решения присущих им задач.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2263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F1E730-EE76-BBB0-9001-2517C125B5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0" t="5334" r="64175" b="8001"/>
          <a:stretch/>
        </p:blipFill>
        <p:spPr>
          <a:xfrm>
            <a:off x="107504" y="116632"/>
            <a:ext cx="2664296" cy="371472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DA6AF8-2868-7795-7369-7777C29D7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82" y="4653136"/>
            <a:ext cx="2424540" cy="1184663"/>
          </a:xfrm>
        </p:spPr>
        <p:txBody>
          <a:bodyPr>
            <a:normAutofit fontScale="90000"/>
          </a:bodyPr>
          <a:lstStyle/>
          <a:p>
            <a:r>
              <a:rPr lang="ru-RU" dirty="0"/>
              <a:t>Президент РФ</a:t>
            </a:r>
            <a:br>
              <a:rPr lang="ru-RU" dirty="0"/>
            </a:br>
            <a:r>
              <a:rPr lang="ru-RU" dirty="0"/>
              <a:t>Путин В.В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F8DC6E-4703-262E-3440-A591AC8B3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5490" y="735013"/>
            <a:ext cx="6147274" cy="6192688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spcAft>
                <a:spcPts val="750"/>
              </a:spcAft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	Руководство Вооружёнными Силами осуществляет Президент Российской Федерации, который в соответствии с Конституцией является Верховным главнокомандующим.</a:t>
            </a:r>
          </a:p>
          <a:p>
            <a:pPr marL="0" indent="0" algn="l">
              <a:spcAft>
                <a:spcPts val="750"/>
              </a:spcAft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	Президенту Российской Федерации предоставлено право в случае агрессии или непосредственной угрозы агрессии вводить на территории страны военное положение. Президент как Верховный главнокомандующий в пределах своих полномочий может издавать приказы и директивы, обязательные для исполнения Вооружёнными Силами Российской Федерации, другими войсками, воинскими формированиями и органами.</a:t>
            </a:r>
          </a:p>
          <a:p>
            <a:pPr marL="0" indent="0" algn="l">
              <a:spcAft>
                <a:spcPts val="750"/>
              </a:spcAft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	Управление Вооружёнными Силами Российской Федерации осуществляет министр обороны через Министерство обороны.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201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6D36B-65AA-CF8E-B4E9-1B16CD349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A8517-4285-A720-8B7F-C8114D9C6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A1D9D48-8CE9-4627-AE1A-866259E95B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2115" y="310344"/>
            <a:ext cx="9348229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12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08E15D-CF48-569E-ED86-09F549193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AEE2F7-F4E7-E30C-3626-4B867402D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	Герб — один из трёх главных государственных символов Российской Федерации. 35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	Он представляет собой четырёхугольный красный геральдический щит с золотым двуглавым орлом, поднявшим вверх расправленные крылья. Орёл увенчан двумя малыми коронами и — над ними — одной большой короной, соединёнными лентой. В правой лапе орла — скипетр, в левой — держава. На груди орла, в красном щите, — серебряный всадник в синем плаще на серебряном коне, поражающий серебряным копьём чёрного, опрокину</a:t>
            </a:r>
          </a:p>
        </p:txBody>
      </p:sp>
    </p:spTree>
    <p:extLst>
      <p:ext uri="{BB962C8B-B14F-4D97-AF65-F5344CB8AC3E}">
        <p14:creationId xmlns:p14="http://schemas.microsoft.com/office/powerpoint/2010/main" val="3015574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F9D11-5106-85BE-4C73-07C3269B4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Тестовые задания Библиотеки ЦОК: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0BEC21-3389-D70F-16BA-B7CC79193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Тест №1. Выполняют задания 1-4, 6, 8-10.</a:t>
            </a:r>
          </a:p>
          <a:p>
            <a:pPr marL="0" indent="0">
              <a:buNone/>
            </a:pPr>
            <a:r>
              <a:rPr lang="ru-RU" dirty="0"/>
              <a:t>https://uchebnik.mos.ru/material_view/test_specifications/490146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Тест №2.</a:t>
            </a:r>
          </a:p>
          <a:p>
            <a:pPr marL="0" indent="0" algn="just">
              <a:buNone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https://uchebnik.mos.ru/material/game_app-92134</a:t>
            </a:r>
          </a:p>
        </p:txBody>
      </p:sp>
    </p:spTree>
    <p:extLst>
      <p:ext uri="{BB962C8B-B14F-4D97-AF65-F5344CB8AC3E}">
        <p14:creationId xmlns:p14="http://schemas.microsoft.com/office/powerpoint/2010/main" val="2697521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5678A-3A95-5A94-8193-B19AE24CD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476672"/>
            <a:ext cx="7543824" cy="844533"/>
          </a:xfrm>
        </p:spPr>
        <p:txBody>
          <a:bodyPr>
            <a:normAutofit fontScale="90000"/>
          </a:bodyPr>
          <a:lstStyle/>
          <a:p>
            <a:r>
              <a:rPr lang="ru-RU" dirty="0"/>
              <a:t>Выводы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9B0DDC-8825-4F0A-913E-B89D85EC7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856" y="1285302"/>
            <a:ext cx="8229600" cy="4611688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dirty="0"/>
              <a:t>	Вооружённые Силы Российской Федерации составляют ядро военной организации государства.</a:t>
            </a:r>
          </a:p>
          <a:p>
            <a:pPr marL="0" indent="0">
              <a:buNone/>
            </a:pPr>
            <a:r>
              <a:rPr lang="ru-RU" dirty="0"/>
              <a:t>	Свои задачи Вооружённые Силы Российской Федерации выполняют в определённой организационной структуре, включающей виды и рода войск.</a:t>
            </a:r>
          </a:p>
          <a:p>
            <a:pPr marL="0" indent="0">
              <a:buNone/>
            </a:pPr>
            <a:r>
              <a:rPr lang="ru-RU" dirty="0"/>
              <a:t>	Вооружённые Силы Российской Федерации, оснащённые современным вооружением и военной техникой, способны создать в случае войны мощную оборону на суше, в воздухе и на море.</a:t>
            </a:r>
          </a:p>
          <a:p>
            <a:pPr marL="0" indent="0">
              <a:buNone/>
            </a:pPr>
            <a:r>
              <a:rPr lang="ru-RU" dirty="0"/>
              <a:t>	Президент Российской Федерации является Верховным главнокомандующим Вооружёнными Силами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367793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873EF-731F-172F-7F02-95FD72ED9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476672"/>
            <a:ext cx="7543824" cy="844533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r>
              <a:rPr lang="ru-RU" dirty="0"/>
              <a:t>Д/З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888A0C-E109-F3C6-D208-62BAE1AA4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/>
              <a:t>Ознакомиться с содержанием видеоконтента «Виды и рода войск ВС РФ»</a:t>
            </a:r>
          </a:p>
          <a:p>
            <a:pPr marL="0" indent="0" algn="ctr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https://youtu.be/pA2CAlJ3szc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dirty="0"/>
              <a:t>2. В тетрадях перечислить какие существуют другие войска ВС РФ</a:t>
            </a:r>
          </a:p>
          <a:p>
            <a:pPr marL="0" indent="0">
              <a:buNone/>
            </a:pPr>
            <a:r>
              <a:rPr lang="ru-RU" dirty="0"/>
              <a:t>3. Обозначить их предназначение</a:t>
            </a:r>
          </a:p>
        </p:txBody>
      </p:sp>
    </p:spTree>
    <p:extLst>
      <p:ext uri="{BB962C8B-B14F-4D97-AF65-F5344CB8AC3E}">
        <p14:creationId xmlns:p14="http://schemas.microsoft.com/office/powerpoint/2010/main" val="1592940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05021ED-F94F-079B-634B-593DC52AE5C8}"/>
              </a:ext>
            </a:extLst>
          </p:cNvPr>
          <p:cNvSpPr/>
          <p:nvPr/>
        </p:nvSpPr>
        <p:spPr>
          <a:xfrm>
            <a:off x="107504" y="116632"/>
            <a:ext cx="8928992" cy="64807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56A61-2669-7373-F5F1-D3F279A05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270C87-A65B-A766-CE3C-028A3F81C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688"/>
            <a:ext cx="8291264" cy="705678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	Военная организация нашего государства включает в себя Вооружённые Силы Российской Федерации, составляющие её ядро, и другие войска, воинские формирования и органы, предназначенные для выполнения задач военной безопасности военными методами, а также органы управления ими.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8754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644991-F638-A4A7-D9A9-DCEE56831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F8B36AD-4FB0-5B88-753D-FDE22D747D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17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EAC4AD-0FB5-24B6-AA0E-AA44A7583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44A62D0-B6E9-3E62-8865-68D8DF384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634" y="116633"/>
            <a:ext cx="893386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99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1E5FAE-136C-603F-29FC-0902F6651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56420B-1669-A07C-181D-17DE23600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438380"/>
            <a:ext cx="8229600" cy="6408712"/>
          </a:xfrm>
        </p:spPr>
        <p:txBody>
          <a:bodyPr>
            <a:normAutofit lnSpcReduction="10000"/>
          </a:bodyPr>
          <a:lstStyle/>
          <a:p>
            <a:pPr marL="0" indent="0" algn="l">
              <a:spcAft>
                <a:spcPts val="750"/>
              </a:spcAft>
              <a:buNone/>
            </a:pPr>
            <a:r>
              <a:rPr lang="ru-RU" sz="3600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	Вооружённые Силы Российской Федерации состоят из центральных органов военного управления, объединений (военных округов, флотов, армий, флотилий, корпусов), соединений (дивизий, бригад), воинских частей и организаций, которые входят в виды и рода войск Вооружённых Сил Российской Федерации, в Тыл Вооружённых Сил, и в войска, не входящие в виды и рода войск.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8953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C1DDE-C6CD-8CCB-74BF-187D41405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BCD5BA-AF83-0A67-D660-124BB3C7F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4DC80D-6B9E-A6A3-FB0B-5570EE3EA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058823"/>
            <a:ext cx="8229600" cy="6408712"/>
          </a:xfrm>
        </p:spPr>
        <p:txBody>
          <a:bodyPr>
            <a:normAutofit/>
          </a:bodyPr>
          <a:lstStyle/>
          <a:p>
            <a:pPr algn="l">
              <a:spcAft>
                <a:spcPts val="750"/>
              </a:spcAft>
            </a:pPr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Личный состав Вооружённых Сил России включает в себя военнослужащих и лиц гражданского персонала.</a:t>
            </a:r>
          </a:p>
          <a:p>
            <a:pPr algn="l">
              <a:spcAft>
                <a:spcPts val="750"/>
              </a:spcAft>
            </a:pPr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В настоящее время Вооружённые Силы Российской Федерации состоят из трёх видов войск: Сухопутных войск, Военно-воздушных сил, Военно-морского флота - и трёх родов войск: Ракетных войск стратегического назначения, Воздушно-десантных войск, Войск воздушно-космической обороны, а также Тыла Вооружённых Сил и специальных войск.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9308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0EAAC-88AC-6BC5-24BD-42D280ABB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F22D1-B0CF-75CD-90A4-039AC6217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76" y="620688"/>
            <a:ext cx="7772400" cy="4032448"/>
          </a:xfrm>
        </p:spPr>
        <p:txBody>
          <a:bodyPr>
            <a:normAutofit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9726BC-507B-5FB2-B9E7-CC98B4DE6D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1D1646-BC66-E2BA-8950-EA76B48D0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81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9B8097-C3F6-7790-1DDE-88D9F42C3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" y="-14260"/>
            <a:ext cx="9144000" cy="260182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AC3D8F6-3B9C-3BEB-B6A5-835C7789B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b="1" i="0" dirty="0">
              <a:solidFill>
                <a:srgbClr val="000000"/>
              </a:solidFill>
              <a:effectLst/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b="1" i="0" dirty="0">
              <a:solidFill>
                <a:srgbClr val="000000"/>
              </a:solidFill>
              <a:effectLst/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b="1" i="0" dirty="0">
              <a:solidFill>
                <a:srgbClr val="000000"/>
              </a:solidFill>
              <a:effectLst/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b="1" i="0" dirty="0">
              <a:solidFill>
                <a:srgbClr val="000000"/>
              </a:solidFill>
              <a:effectLst/>
              <a:latin typeface="PT Sans" panose="020B0503020203020204" pitchFamily="34" charset="-52"/>
            </a:endParaRPr>
          </a:p>
          <a:p>
            <a:pPr marL="0" indent="0">
              <a:buNone/>
            </a:pPr>
            <a:r>
              <a:rPr lang="ru-RU" b="1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Сухопутные войска</a:t>
            </a:r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 - вид Вооружённых Сил Российской Федерации, предназначенный для прикрытия государственной границы, отражения ударов агрессора, удержания занимаемой территории, разгрома группировок войск и овладения территорией противника. Оснащённые различными видами военной техники и оружия, они включают в себя органы военного управления, мотострелковые, танковые войска, ракетные войска и артиллерию, войска противовоздушной обороны (ПВО), являющиеся родами войск, а также специальные войска, воинские части и учреждения тыла, другие воинские части, учреждения, предприятия и организации.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9152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EADD58-BFB1-4B2A-2E37-879E2D6402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62" t="51400" r="1176" b="3801"/>
          <a:stretch/>
        </p:blipFill>
        <p:spPr>
          <a:xfrm>
            <a:off x="-5072" y="0"/>
            <a:ext cx="9149071" cy="2380246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FEF49DF-528D-2CC0-1D18-76E4B0238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ru-RU" b="1" i="0" dirty="0">
              <a:solidFill>
                <a:srgbClr val="000000"/>
              </a:solidFill>
              <a:effectLst/>
              <a:latin typeface="PT Sans" panose="020B0503020203020204" pitchFamily="34" charset="-52"/>
            </a:endParaRPr>
          </a:p>
          <a:p>
            <a:endParaRPr lang="ru-RU" b="1" i="0" dirty="0">
              <a:solidFill>
                <a:srgbClr val="000000"/>
              </a:solidFill>
              <a:effectLst/>
              <a:latin typeface="PT Sans" panose="020B0503020203020204" pitchFamily="34" charset="-52"/>
            </a:endParaRPr>
          </a:p>
          <a:p>
            <a:pPr marL="0" indent="0">
              <a:buNone/>
            </a:pPr>
            <a:r>
              <a:rPr lang="ru-RU" b="1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	</a:t>
            </a:r>
          </a:p>
          <a:p>
            <a:pPr marL="0" indent="0">
              <a:buNone/>
            </a:pPr>
            <a:r>
              <a:rPr lang="ru-RU" b="1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	Военно-воздушные силы</a:t>
            </a:r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 — вид Вооружённых Сил, предназначенный для защиты органов высшего государственного и военного управления, стратегических ядерных сил, группировок войск, важных административно-промышленных центров и районов страны от разведки и ударов с воздуха, для завоевания господства в воздухе, огневого и ядерного поражения противника с воздуха, повышения мобильности и обеспечения действий формирований видов Вооружённых Сил, ведения комплексной разведки и выполнения специальных задач.</a:t>
            </a:r>
          </a:p>
          <a:p>
            <a:pPr marL="0" indent="0" algn="ctr"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ВДВ РФ: </a:t>
            </a:r>
            <a:r>
              <a:rPr lang="en-US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</a:t>
            </a:r>
            <a:r>
              <a:rPr lang="ru-RU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://</a:t>
            </a:r>
            <a:r>
              <a:rPr lang="en-US" sz="18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youtu</a:t>
            </a:r>
            <a:r>
              <a:rPr lang="ru-RU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.</a:t>
            </a:r>
            <a:r>
              <a:rPr lang="en-US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be</a:t>
            </a:r>
            <a:r>
              <a:rPr lang="ru-RU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/</a:t>
            </a:r>
            <a:r>
              <a:rPr lang="en-US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X</a:t>
            </a:r>
            <a:r>
              <a:rPr lang="ru-RU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6</a:t>
            </a:r>
            <a:r>
              <a:rPr lang="en-US" sz="18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ZbF</a:t>
            </a:r>
            <a:r>
              <a:rPr lang="ru-RU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42</a:t>
            </a:r>
            <a:r>
              <a:rPr lang="en-US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OKWM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7944471"/>
      </p:ext>
    </p:extLst>
  </p:cSld>
  <p:clrMapOvr>
    <a:masterClrMapping/>
  </p:clrMapOvr>
</p:sld>
</file>

<file path=ppt/theme/theme1.xml><?xml version="1.0" encoding="utf-8"?>
<a:theme xmlns:a="http://schemas.openxmlformats.org/drawingml/2006/main" name="MS_RU_RU_Ed_14_Russia_2007v_Russia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E47E7E"/>
      </a:hlink>
      <a:folHlink>
        <a:srgbClr val="C84447"/>
      </a:folHlink>
    </a:clrScheme>
    <a:fontScheme name="Office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accent3"/>
        </a:solidFill>
        <a:ln w="25400" cap="rnd" cmpd="sng" algn="ctr">
          <a:noFill/>
          <a:prstDash val="solid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rovalStatus xmlns="9d035d7d-02e5-4a00-8b62-9a556aabc7b5">InProgress</ApprovalStatus>
    <EditorialTags xmlns="9d035d7d-02e5-4a00-8b62-9a556aabc7b5" xsi:nil="true"/>
    <MarketSpecific xmlns="9d035d7d-02e5-4a00-8b62-9a556aabc7b5">true</MarketSpecific>
    <TPLaunchHelpLinkType xmlns="9d035d7d-02e5-4a00-8b62-9a556aabc7b5">Template</TPLaunchHelpLinkType>
    <TPNamespace xmlns="9d035d7d-02e5-4a00-8b62-9a556aabc7b5" xsi:nil="true"/>
    <TemplateTemplateType xmlns="9d035d7d-02e5-4a00-8b62-9a556aabc7b5">PowerPoint 12 Default</TemplateTemplateType>
    <UANotes xmlns="9d035d7d-02e5-4a00-8b62-9a556aabc7b5" xsi:nil="true"/>
    <VoteCount xmlns="9d035d7d-02e5-4a00-8b62-9a556aabc7b5" xsi:nil="true"/>
    <HandoffToMSDN xmlns="9d035d7d-02e5-4a00-8b62-9a556aabc7b5" xsi:nil="true"/>
    <OriginAsset xmlns="9d035d7d-02e5-4a00-8b62-9a556aabc7b5" xsi:nil="true"/>
    <PublishTargets xmlns="9d035d7d-02e5-4a00-8b62-9a556aabc7b5">OfficeOnline</PublishTargets>
    <AssetType xmlns="9d035d7d-02e5-4a00-8b62-9a556aabc7b5">TP</AssetType>
    <IntlLangReview xmlns="9d035d7d-02e5-4a00-8b62-9a556aabc7b5" xsi:nil="true"/>
    <NumericId xmlns="9d035d7d-02e5-4a00-8b62-9a556aabc7b5" xsi:nil="true"/>
    <OOCacheId xmlns="9d035d7d-02e5-4a00-8b62-9a556aabc7b5" xsi:nil="true"/>
    <ClipArtFilename xmlns="9d035d7d-02e5-4a00-8b62-9a556aabc7b5" xsi:nil="true"/>
    <OpenTemplate xmlns="9d035d7d-02e5-4a00-8b62-9a556aabc7b5">true</OpenTemplate>
    <TPExecutable xmlns="9d035d7d-02e5-4a00-8b62-9a556aabc7b5" xsi:nil="true"/>
    <LastHandOff xmlns="9d035d7d-02e5-4a00-8b62-9a556aabc7b5" xsi:nil="true"/>
    <TPLaunchHelpLink xmlns="9d035d7d-02e5-4a00-8b62-9a556aabc7b5" xsi:nil="true"/>
    <Providers xmlns="9d035d7d-02e5-4a00-8b62-9a556aabc7b5" xsi:nil="true"/>
    <TPAppVersion xmlns="9d035d7d-02e5-4a00-8b62-9a556aabc7b5" xsi:nil="true"/>
    <IsSearchable xmlns="9d035d7d-02e5-4a00-8b62-9a556aabc7b5">true</IsSearchable>
    <EditorialStatus xmlns="9d035d7d-02e5-4a00-8b62-9a556aabc7b5">Complete</EditorialStatus>
    <UALocComments xmlns="9d035d7d-02e5-4a00-8b62-9a556aabc7b5" xsi:nil="true"/>
    <CSXHash xmlns="9d035d7d-02e5-4a00-8b62-9a556aabc7b5" xsi:nil="true"/>
    <DirectSourceMarket xmlns="9d035d7d-02e5-4a00-8b62-9a556aabc7b5" xsi:nil="true"/>
    <DSATActionTaken xmlns="9d035d7d-02e5-4a00-8b62-9a556aabc7b5" xsi:nil="true"/>
    <PolicheckWords xmlns="9d035d7d-02e5-4a00-8b62-9a556aabc7b5" xsi:nil="true"/>
    <BugNumber xmlns="9d035d7d-02e5-4a00-8b62-9a556aabc7b5" xsi:nil="true"/>
    <Downloads xmlns="9d035d7d-02e5-4a00-8b62-9a556aabc7b5">0</Downloads>
    <ThumbnailAssetId xmlns="9d035d7d-02e5-4a00-8b62-9a556aabc7b5" xsi:nil="true"/>
    <TrustLevel xmlns="9d035d7d-02e5-4a00-8b62-9a556aabc7b5">1 Microsoft Managed Content</TrustLevel>
    <UALocRecommendation xmlns="9d035d7d-02e5-4a00-8b62-9a556aabc7b5">Localize</UALocRecommendation>
    <TPApplication xmlns="9d035d7d-02e5-4a00-8b62-9a556aabc7b5" xsi:nil="true"/>
    <AssetId xmlns="9d035d7d-02e5-4a00-8b62-9a556aabc7b5">TP101908694</AssetId>
    <APEditor xmlns="9d035d7d-02e5-4a00-8b62-9a556aabc7b5">
      <UserInfo>
        <DisplayName/>
        <AccountId xsi:nil="true"/>
        <AccountType/>
      </UserInfo>
    </APEditor>
    <PrimaryImageGen xmlns="9d035d7d-02e5-4a00-8b62-9a556aabc7b5">true</PrimaryImageGen>
    <TPInstallLocation xmlns="9d035d7d-02e5-4a00-8b62-9a556aabc7b5" xsi:nil="true"/>
    <Manager xmlns="9d035d7d-02e5-4a00-8b62-9a556aabc7b5" xsi:nil="true"/>
    <ParentAssetId xmlns="9d035d7d-02e5-4a00-8b62-9a556aabc7b5" xsi:nil="true"/>
    <SubmitterId xmlns="9d035d7d-02e5-4a00-8b62-9a556aabc7b5" xsi:nil="true"/>
    <TemplateStatus xmlns="9d035d7d-02e5-4a00-8b62-9a556aabc7b5">Complete</TemplateStatus>
    <APAuthor xmlns="9d035d7d-02e5-4a00-8b62-9a556aabc7b5">
      <UserInfo>
        <DisplayName>FAREAST\v-thjoth</DisplayName>
        <AccountId>39</AccountId>
        <AccountType/>
      </UserInfo>
    </APAuthor>
    <TPCommandLine xmlns="9d035d7d-02e5-4a00-8b62-9a556aabc7b5" xsi:nil="true"/>
    <APDescription xmlns="9d035d7d-02e5-4a00-8b62-9a556aabc7b5" xsi:nil="true"/>
    <UAProjectedTotalWords xmlns="9d035d7d-02e5-4a00-8b62-9a556aabc7b5" xsi:nil="true"/>
    <Provider xmlns="9d035d7d-02e5-4a00-8b62-9a556aabc7b5" xsi:nil="true"/>
    <ApprovalLog xmlns="9d035d7d-02e5-4a00-8b62-9a556aabc7b5" xsi:nil="true"/>
    <Component xmlns="91e8d559-4d54-460d-ba58-5d5027f88b4d" xsi:nil="true"/>
    <LastPublishResultLookup xmlns="9d035d7d-02e5-4a00-8b62-9a556aabc7b5" xsi:nil="true"/>
    <BusinessGroup xmlns="9d035d7d-02e5-4a00-8b62-9a556aabc7b5" xsi:nil="true"/>
    <PublishStatusLookup xmlns="9d035d7d-02e5-4a00-8b62-9a556aabc7b5">
      <Value>267185</Value>
      <Value>407212</Value>
    </PublishStatusLookup>
    <SourceTitle xmlns="9d035d7d-02e5-4a00-8b62-9a556aabc7b5" xsi:nil="true"/>
    <AcquiredFrom xmlns="9d035d7d-02e5-4a00-8b62-9a556aabc7b5">Internal MS</AcquiredFrom>
    <CSXSubmissionMarket xmlns="9d035d7d-02e5-4a00-8b62-9a556aabc7b5" xsi:nil="true"/>
    <Markets xmlns="9d035d7d-02e5-4a00-8b62-9a556aabc7b5"/>
    <OriginalSourceMarket xmlns="9d035d7d-02e5-4a00-8b62-9a556aabc7b5" xsi:nil="true"/>
    <ArtSampleDocs xmlns="9d035d7d-02e5-4a00-8b62-9a556aabc7b5" xsi:nil="true"/>
    <ShowIn xmlns="9d035d7d-02e5-4a00-8b62-9a556aabc7b5">Show everywhere</ShowIn>
    <TPClientViewer xmlns="9d035d7d-02e5-4a00-8b62-9a556aabc7b5" xsi:nil="true"/>
    <IntlLangReviewDate xmlns="9d035d7d-02e5-4a00-8b62-9a556aabc7b5" xsi:nil="true"/>
    <TPFriendlyName xmlns="9d035d7d-02e5-4a00-8b62-9a556aabc7b5" xsi:nil="true"/>
    <AverageRating xmlns="9d035d7d-02e5-4a00-8b62-9a556aabc7b5" xsi:nil="true"/>
    <AssetStart xmlns="9d035d7d-02e5-4a00-8b62-9a556aabc7b5">2010-06-18T10:05:00+00:00</AssetStart>
    <TPComponent xmlns="9d035d7d-02e5-4a00-8b62-9a556aabc7b5" xsi:nil="true"/>
    <CrawlForDependencies xmlns="9d035d7d-02e5-4a00-8b62-9a556aabc7b5">false</CrawlForDependencies>
    <FriendlyTitle xmlns="9d035d7d-02e5-4a00-8b62-9a556aabc7b5" xsi:nil="true"/>
    <LastModifiedDateTime xmlns="9d035d7d-02e5-4a00-8b62-9a556aabc7b5" xsi:nil="true"/>
    <LegacyData xmlns="9d035d7d-02e5-4a00-8b62-9a556aabc7b5" xsi:nil="true"/>
    <Milestone xmlns="9d035d7d-02e5-4a00-8b62-9a556aabc7b5" xsi:nil="true"/>
    <TimesCloned xmlns="9d035d7d-02e5-4a00-8b62-9a556aabc7b5" xsi:nil="true"/>
    <ContentItem xmlns="9d035d7d-02e5-4a00-8b62-9a556aabc7b5" xsi:nil="true"/>
    <IsDeleted xmlns="9d035d7d-02e5-4a00-8b62-9a556aabc7b5">false</IsDeleted>
    <UACurrentWords xmlns="9d035d7d-02e5-4a00-8b62-9a556aabc7b5" xsi:nil="true"/>
    <AssetExpire xmlns="9d035d7d-02e5-4a00-8b62-9a556aabc7b5">2100-01-01T08:00:00+00:00</AssetExpire>
    <Description0 xmlns="91e8d559-4d54-460d-ba58-5d5027f88b4d" xsi:nil="true"/>
    <MachineTranslated xmlns="9d035d7d-02e5-4a00-8b62-9a556aabc7b5">false</MachineTranslated>
    <OutputCachingOn xmlns="9d035d7d-02e5-4a00-8b62-9a556aabc7b5">true</OutputCachingOn>
    <PlannedPubDate xmlns="9d035d7d-02e5-4a00-8b62-9a556aabc7b5" xsi:nil="true"/>
    <CSXUpdate xmlns="9d035d7d-02e5-4a00-8b62-9a556aabc7b5">false</CSXUpdate>
    <IntlLangReviewer xmlns="9d035d7d-02e5-4a00-8b62-9a556aabc7b5" xsi:nil="true"/>
    <IntlLocPriority xmlns="9d035d7d-02e5-4a00-8b62-9a556aabc7b5" xsi:nil="true"/>
    <CSXSubmissionDate xmlns="9d035d7d-02e5-4a00-8b62-9a556aabc7b5" xsi:nil="true"/>
    <BlockPublish xmlns="9d035d7d-02e5-4a00-8b62-9a556aabc7b5" xsi:nil="true"/>
    <InternalTagsTaxHTField0 xmlns="9d035d7d-02e5-4a00-8b62-9a556aabc7b5">
      <Terms xmlns="http://schemas.microsoft.com/office/infopath/2007/PartnerControls"/>
    </InternalTagsTaxHTField0>
    <LocComments xmlns="9d035d7d-02e5-4a00-8b62-9a556aabc7b5" xsi:nil="true"/>
    <OriginalRelease xmlns="9d035d7d-02e5-4a00-8b62-9a556aabc7b5">14</OriginalRelease>
    <LocLastLocAttemptVersionLookup xmlns="9d035d7d-02e5-4a00-8b62-9a556aabc7b5">184637</LocLastLocAttemptVersionLookup>
    <CampaignTagsTaxHTField0 xmlns="9d035d7d-02e5-4a00-8b62-9a556aabc7b5">
      <Terms xmlns="http://schemas.microsoft.com/office/infopath/2007/PartnerControls"/>
    </CampaignTagsTaxHTField0>
    <TaxCatchAll xmlns="9d035d7d-02e5-4a00-8b62-9a556aabc7b5"/>
    <LocRecommendedHandoff xmlns="9d035d7d-02e5-4a00-8b62-9a556aabc7b5" xsi:nil="true"/>
    <LocalizationTagsTaxHTField0 xmlns="9d035d7d-02e5-4a00-8b62-9a556aabc7b5">
      <Terms xmlns="http://schemas.microsoft.com/office/infopath/2007/PartnerControls"/>
    </LocalizationTagsTaxHTField0>
    <RecommendationsModifier xmlns="9d035d7d-02e5-4a00-8b62-9a556aabc7b5" xsi:nil="true"/>
    <LocManualTestRequired xmlns="9d035d7d-02e5-4a00-8b62-9a556aabc7b5">false</LocManualTestRequired>
    <ScenarioTagsTaxHTField0 xmlns="9d035d7d-02e5-4a00-8b62-9a556aabc7b5">
      <Terms xmlns="http://schemas.microsoft.com/office/infopath/2007/PartnerControls"/>
    </ScenarioTagsTaxHTField0>
    <FeatureTagsTaxHTField0 xmlns="9d035d7d-02e5-4a00-8b62-9a556aabc7b5">
      <Terms xmlns="http://schemas.microsoft.com/office/infopath/2007/PartnerControls"/>
    </FeatureTagsTaxHTField0>
    <LocMarketGroupTiers2 xmlns="9d035d7d-02e5-4a00-8b62-9a556aabc7b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BB2780C3CC07BD4BAA623FF9571645580400D1570604EA743043A2641365C0E91715" ma:contentTypeVersion="55" ma:contentTypeDescription="Create a new document." ma:contentTypeScope="" ma:versionID="2c496a0f341a72d7e8cbd42eb499a6d4">
  <xsd:schema xmlns:xsd="http://www.w3.org/2001/XMLSchema" xmlns:xs="http://www.w3.org/2001/XMLSchema" xmlns:p="http://schemas.microsoft.com/office/2006/metadata/properties" xmlns:ns2="9d035d7d-02e5-4a00-8b62-9a556aabc7b5" xmlns:ns3="91e8d559-4d54-460d-ba58-5d5027f88b4d" targetNamespace="http://schemas.microsoft.com/office/2006/metadata/properties" ma:root="true" ma:fieldsID="2bcea688bd265da693c2f253e50f4ab0" ns2:_="" ns3:_="">
    <xsd:import namespace="9d035d7d-02e5-4a00-8b62-9a556aabc7b5"/>
    <xsd:import namespace="91e8d559-4d54-460d-ba58-5d5027f88b4d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35d7d-02e5-4a00-8b62-9a556aabc7b5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dc117081-80f4-4e10-b46d-e6dc6854316c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41FC7ADF-4C62-4413-95B2-CDE72C4AD396}" ma:internalName="CSXSubmissionMarket" ma:readOnly="false" ma:showField="MarketName" ma:web="9d035d7d-02e5-4a00-8b62-9a556aabc7b5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5e663266-dbf1-446f-b076-28feab654dae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CD722278-12DA-4BA9-B56C-2624CA46C480}" ma:internalName="InProjectListLookup" ma:readOnly="true" ma:showField="InProjectLis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65226a81-6f17-445b-9321-8ea42e2eee04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CD722278-12DA-4BA9-B56C-2624CA46C480}" ma:internalName="LastCompleteVersionLookup" ma:readOnly="true" ma:showField="LastComplete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CD722278-12DA-4BA9-B56C-2624CA46C480}" ma:internalName="LastPreviewErrorLookup" ma:readOnly="true" ma:showField="LastPreview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CD722278-12DA-4BA9-B56C-2624CA46C480}" ma:internalName="LastPreviewResultLookup" ma:readOnly="true" ma:showField="LastPreview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CD722278-12DA-4BA9-B56C-2624CA46C480}" ma:internalName="LastPreviewAttemptDateLookup" ma:readOnly="true" ma:showField="LastPreview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CD722278-12DA-4BA9-B56C-2624CA46C480}" ma:internalName="LastPreviewedByLookup" ma:readOnly="true" ma:showField="LastPreview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CD722278-12DA-4BA9-B56C-2624CA46C480}" ma:internalName="LastPreviewTimeLookup" ma:readOnly="true" ma:showField="LastPreview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CD722278-12DA-4BA9-B56C-2624CA46C480}" ma:internalName="LastPreviewVersionLookup" ma:readOnly="true" ma:showField="LastPreview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CD722278-12DA-4BA9-B56C-2624CA46C480}" ma:internalName="LastPublishErrorLookup" ma:readOnly="true" ma:showField="LastPublish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CD722278-12DA-4BA9-B56C-2624CA46C480}" ma:internalName="LastPublishResultLookup" ma:readOnly="true" ma:showField="LastPublish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CD722278-12DA-4BA9-B56C-2624CA46C480}" ma:internalName="LastPublishAttemptDateLookup" ma:readOnly="true" ma:showField="LastPublish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CD722278-12DA-4BA9-B56C-2624CA46C480}" ma:internalName="LastPublishedByLookup" ma:readOnly="true" ma:showField="LastPublish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CD722278-12DA-4BA9-B56C-2624CA46C480}" ma:internalName="LastPublishTimeLookup" ma:readOnly="true" ma:showField="LastPublish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CD722278-12DA-4BA9-B56C-2624CA46C480}" ma:internalName="LastPublishVersionLookup" ma:readOnly="true" ma:showField="LastPublish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B116CC8E-FCD3-4331-849C-1BF4DB8052AE}" ma:internalName="LocLastLocAttemptVersionLookup" ma:readOnly="false" ma:showField="LastLocAttemptVersion" ma:web="9d035d7d-02e5-4a00-8b62-9a556aabc7b5">
      <xsd:simpleType>
        <xsd:restriction base="dms:Lookup"/>
      </xsd:simpleType>
    </xsd:element>
    <xsd:element name="LocLastLocAttemptVersionTypeLookup" ma:index="72" nillable="true" ma:displayName="Loc Last Loc Attempt Version Type" ma:default="" ma:list="{B116CC8E-FCD3-4331-849C-1BF4DB8052AE}" ma:internalName="LocLastLocAttemptVersionTypeLookup" ma:readOnly="true" ma:showField="LastLocAttemptVersionType" ma:web="9d035d7d-02e5-4a00-8b62-9a556aabc7b5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B116CC8E-FCD3-4331-849C-1BF4DB8052AE}" ma:internalName="LocNewPublishedVersionLookup" ma:readOnly="true" ma:showField="NewPublishedVersion" ma:web="9d035d7d-02e5-4a00-8b62-9a556aabc7b5">
      <xsd:simpleType>
        <xsd:restriction base="dms:Lookup"/>
      </xsd:simpleType>
    </xsd:element>
    <xsd:element name="LocOverallHandbackStatusLookup" ma:index="76" nillable="true" ma:displayName="Loc Overall Handback Status" ma:default="" ma:list="{B116CC8E-FCD3-4331-849C-1BF4DB8052AE}" ma:internalName="LocOverallHandbackStatusLookup" ma:readOnly="true" ma:showField="OverallHandbackStatus" ma:web="9d035d7d-02e5-4a00-8b62-9a556aabc7b5">
      <xsd:simpleType>
        <xsd:restriction base="dms:Lookup"/>
      </xsd:simpleType>
    </xsd:element>
    <xsd:element name="LocOverallLocStatusLookup" ma:index="77" nillable="true" ma:displayName="Loc Overall Localize Status" ma:default="" ma:list="{B116CC8E-FCD3-4331-849C-1BF4DB8052AE}" ma:internalName="LocOverallLocStatusLookup" ma:readOnly="true" ma:showField="OverallLocStatus" ma:web="9d035d7d-02e5-4a00-8b62-9a556aabc7b5">
      <xsd:simpleType>
        <xsd:restriction base="dms:Lookup"/>
      </xsd:simpleType>
    </xsd:element>
    <xsd:element name="LocOverallPreviewStatusLookup" ma:index="78" nillable="true" ma:displayName="Loc Overall Preview Status" ma:default="" ma:list="{B116CC8E-FCD3-4331-849C-1BF4DB8052AE}" ma:internalName="LocOverallPreviewStatusLookup" ma:readOnly="true" ma:showField="OverallPreviewStatus" ma:web="9d035d7d-02e5-4a00-8b62-9a556aabc7b5">
      <xsd:simpleType>
        <xsd:restriction base="dms:Lookup"/>
      </xsd:simpleType>
    </xsd:element>
    <xsd:element name="LocOverallPublishStatusLookup" ma:index="79" nillable="true" ma:displayName="Loc Overall Publish Status" ma:default="" ma:list="{B116CC8E-FCD3-4331-849C-1BF4DB8052AE}" ma:internalName="LocOverallPublishStatusLookup" ma:readOnly="true" ma:showField="OverallPublishStatus" ma:web="9d035d7d-02e5-4a00-8b62-9a556aabc7b5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B116CC8E-FCD3-4331-849C-1BF4DB8052AE}" ma:internalName="LocProcessedForHandoffsLookup" ma:readOnly="true" ma:showField="ProcessedForHandoffs" ma:web="9d035d7d-02e5-4a00-8b62-9a556aabc7b5">
      <xsd:simpleType>
        <xsd:restriction base="dms:Lookup"/>
      </xsd:simpleType>
    </xsd:element>
    <xsd:element name="LocProcessedForMarketsLookup" ma:index="82" nillable="true" ma:displayName="Loc Processed For Markets" ma:default="" ma:list="{B116CC8E-FCD3-4331-849C-1BF4DB8052AE}" ma:internalName="LocProcessedForMarketsLookup" ma:readOnly="true" ma:showField="ProcessedForMarkets" ma:web="9d035d7d-02e5-4a00-8b62-9a556aabc7b5">
      <xsd:simpleType>
        <xsd:restriction base="dms:Lookup"/>
      </xsd:simpleType>
    </xsd:element>
    <xsd:element name="LocPublishedDependentAssetsLookup" ma:index="83" nillable="true" ma:displayName="Loc Published Dependent Assets" ma:default="" ma:list="{B116CC8E-FCD3-4331-849C-1BF4DB8052AE}" ma:internalName="LocPublishedDependentAssetsLookup" ma:readOnly="true" ma:showField="PublishedDependentAssets" ma:web="9d035d7d-02e5-4a00-8b62-9a556aabc7b5">
      <xsd:simpleType>
        <xsd:restriction base="dms:Lookup"/>
      </xsd:simpleType>
    </xsd:element>
    <xsd:element name="LocPublishedLinkedAssetsLookup" ma:index="84" nillable="true" ma:displayName="Loc Published Linked Assets" ma:default="" ma:list="{B116CC8E-FCD3-4331-849C-1BF4DB8052AE}" ma:internalName="LocPublishedLinkedAssetsLookup" ma:readOnly="true" ma:showField="PublishedLinkedAssets" ma:web="9d035d7d-02e5-4a00-8b62-9a556aabc7b5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c95181ba-569f-436f-adb3-78c3831fea54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41FC7ADF-4C62-4413-95B2-CDE72C4AD396}" ma:internalName="Markets" ma:readOnly="false" ma:showField="MarketNa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CD722278-12DA-4BA9-B56C-2624CA46C480}" ma:internalName="NumOfRatingsLookup" ma:readOnly="true" ma:showField="NumOfRating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CD722278-12DA-4BA9-B56C-2624CA46C480}" ma:internalName="PublishStatusLookup" ma:readOnly="false" ma:showField="PublishStatu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a34c0026-7bf6-479c-b6e7-24710140ce31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0ef119a3-9350-4d50-81f0-e824a5745f43}" ma:internalName="TaxCatchAll" ma:showField="CatchAllData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0ef119a3-9350-4d50-81f0-e824a5745f43}" ma:internalName="TaxCatchAllLabel" ma:readOnly="true" ma:showField="CatchAllDataLabel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e8d559-4d54-460d-ba58-5d5027f88b4d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18442B2-B55C-4F87-83B2-EB1292C80BBF}">
  <ds:schemaRefs>
    <ds:schemaRef ds:uri="http://schemas.microsoft.com/office/2006/metadata/properties"/>
    <ds:schemaRef ds:uri="http://schemas.microsoft.com/office/infopath/2007/PartnerControls"/>
    <ds:schemaRef ds:uri="9d035d7d-02e5-4a00-8b62-9a556aabc7b5"/>
    <ds:schemaRef ds:uri="91e8d559-4d54-460d-ba58-5d5027f88b4d"/>
  </ds:schemaRefs>
</ds:datastoreItem>
</file>

<file path=customXml/itemProps2.xml><?xml version="1.0" encoding="utf-8"?>
<ds:datastoreItem xmlns:ds="http://schemas.openxmlformats.org/officeDocument/2006/customXml" ds:itemID="{C0CA1336-458C-480B-8ABE-BD390D2D36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035d7d-02e5-4a00-8b62-9a556aabc7b5"/>
    <ds:schemaRef ds:uri="91e8d559-4d54-460d-ba58-5d5027f88b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BEA93F6-6209-450E-A12E-1F99049ABC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о России</Template>
  <TotalTime>995</TotalTime>
  <Words>935</Words>
  <Application>Microsoft Office PowerPoint</Application>
  <PresentationFormat>Экран (4:3)</PresentationFormat>
  <Paragraphs>63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PT Sans</vt:lpstr>
      <vt:lpstr>Segoe</vt:lpstr>
      <vt:lpstr>Segoe Semibold</vt:lpstr>
      <vt:lpstr>Times New Roman</vt:lpstr>
      <vt:lpstr>MS_RU_RU_Ed_14_Russia_2007v_Russia</vt:lpstr>
      <vt:lpstr>Состав и назначение Вооруженных сил российской федерации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Президент РФ Путин В.В</vt:lpstr>
      <vt:lpstr>Презентация PowerPoint</vt:lpstr>
      <vt:lpstr>Презентация PowerPoint</vt:lpstr>
      <vt:lpstr>Тестовые задания Библиотеки ЦОК:</vt:lpstr>
      <vt:lpstr>Выводы </vt:lpstr>
      <vt:lpstr>  Д/З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Презентация о России</dc:subject>
  <dc:creator>Евдокия Касьянова</dc:creator>
  <cp:keywords>Презентация о России</cp:keywords>
  <dc:description>Презентация о России</dc:description>
  <cp:lastModifiedBy>Евдокия Касьянова</cp:lastModifiedBy>
  <cp:revision>3</cp:revision>
  <dcterms:created xsi:type="dcterms:W3CDTF">2024-12-07T21:29:59Z</dcterms:created>
  <dcterms:modified xsi:type="dcterms:W3CDTF">2024-12-08T14:05:57Z</dcterms:modified>
  <cp:category>Презентация о России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CID">
    <vt:lpwstr>1049</vt:lpwstr>
  </property>
  <property fmtid="{D5CDD505-2E9C-101B-9397-08002B2CF9AE}" pid="3" name="_TemplateID">
    <vt:lpwstr>TC101659601049</vt:lpwstr>
  </property>
  <property fmtid="{D5CDD505-2E9C-101B-9397-08002B2CF9AE}" pid="4" name="ContentTypeId">
    <vt:lpwstr>0x010100BB2780C3CC07BD4BAA623FF9571645580400D1570604EA743043A2641365C0E91715</vt:lpwstr>
  </property>
</Properties>
</file>