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4" r:id="rId3"/>
  </p:sldMasterIdLst>
  <p:notesMasterIdLst>
    <p:notesMasterId r:id="rId22"/>
  </p:notesMasterIdLst>
  <p:sldIdLst>
    <p:sldId id="287" r:id="rId4"/>
    <p:sldId id="360" r:id="rId5"/>
    <p:sldId id="361" r:id="rId6"/>
    <p:sldId id="357" r:id="rId7"/>
    <p:sldId id="348" r:id="rId8"/>
    <p:sldId id="362" r:id="rId9"/>
    <p:sldId id="347" r:id="rId10"/>
    <p:sldId id="313" r:id="rId11"/>
    <p:sldId id="358" r:id="rId12"/>
    <p:sldId id="359" r:id="rId13"/>
    <p:sldId id="343" r:id="rId14"/>
    <p:sldId id="350" r:id="rId15"/>
    <p:sldId id="351" r:id="rId16"/>
    <p:sldId id="321" r:id="rId17"/>
    <p:sldId id="354" r:id="rId18"/>
    <p:sldId id="355" r:id="rId19"/>
    <p:sldId id="356" r:id="rId20"/>
    <p:sldId id="33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50"/>
    <a:srgbClr val="600C7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706" autoAdjust="0"/>
  </p:normalViewPr>
  <p:slideViewPr>
    <p:cSldViewPr>
      <p:cViewPr varScale="1">
        <p:scale>
          <a:sx n="81" d="100"/>
          <a:sy n="81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97856-EBB2-4A03-8A74-D225CF469D2C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6F29-16B6-4163-8CA1-A7B42EE4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9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7195-B981-450E-9671-CEAF1D4751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1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2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1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5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74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0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04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77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37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10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97195-B981-450E-9671-CEAF1D47510E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82417"/>
      </p:ext>
    </p:extLst>
  </p:cSld>
  <p:clrMapOvr>
    <a:masterClrMapping/>
  </p:clrMapOvr>
  <p:transition spd="slow" advClick="0" advTm="7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53E9-2D3A-4DE2-92BE-A03780C4AEAF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89750"/>
      </p:ext>
    </p:extLst>
  </p:cSld>
  <p:clrMapOvr>
    <a:masterClrMapping/>
  </p:clrMapOvr>
  <p:transition spd="slow" advClick="0" advTm="7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B539-4BD6-4725-BA95-D96822967539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55317"/>
      </p:ext>
    </p:extLst>
  </p:cSld>
  <p:clrMapOvr>
    <a:masterClrMapping/>
  </p:clrMapOvr>
  <p:transition spd="slow" advClick="0" advTm="7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7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8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6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66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36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84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82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2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6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15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4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9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07.12.2024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14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8;&#1085;&#1085;&#1072;\&#1056;&#1072;&#1073;&#1086;&#1095;&#1080;&#1081;%20&#1089;&#1090;&#1086;&#1083;\&#1052;&#1080;&#1093;&#1072;&#1080;&#1083;%20&#1051;&#1086;&#1084;&#1072;&#1085;&#1086;&#1089;&#1086;&#1074;\&#1048;&#1086;&#1075;&#1072;&#1085;&#1085;+&#1057;&#1077;&#1073;&#1072;&#1089;&#1090;&#1100;&#1103;&#1085;+&#1041;&#1072;&#1093;++&#1064;&#1072;&#1088;&#1083;&#1100;+&#1043;&#1091;&#1085;&#1086;+-+&amp;quot;&#1040;&#1074;&#1077;,+&#1052;&#1072;&#1088;&#1080;&#1103;&amp;quot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1628800"/>
            <a:ext cx="6350496" cy="28194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(1711-1765)</a:t>
            </a:r>
          </a:p>
        </p:txBody>
      </p:sp>
      <p:pic>
        <p:nvPicPr>
          <p:cNvPr id="4101" name="Picture 5" descr="lomonoc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619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Иоганн+Себастьян+Бах++Шарль+Гуно+-+&amp;quot;Аве,+Мария&amp;quot;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31242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200" b="1" i="1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3608" y="73968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kern="0" dirty="0" smtClean="0"/>
              <a:t>     </a:t>
            </a:r>
            <a:r>
              <a:rPr lang="ru-RU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Внеклассное мероприятие</a:t>
            </a:r>
          </a:p>
          <a:p>
            <a:pPr algn="l" eaLnBrk="1" hangingPunct="1"/>
            <a:r>
              <a:rPr lang="ru-RU" sz="2800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«Путешествие </a:t>
            </a:r>
            <a:r>
              <a:rPr lang="ru-RU" sz="2800" b="1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науки»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7" dur="1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7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80282"/>
              </p:ext>
            </p:extLst>
          </p:nvPr>
        </p:nvGraphicFramePr>
        <p:xfrm>
          <a:off x="611560" y="1981200"/>
          <a:ext cx="7920880" cy="3896070"/>
        </p:xfrm>
        <a:graphic>
          <a:graphicData uri="http://schemas.openxmlformats.org/drawingml/2006/table">
            <a:tbl>
              <a:tblPr bandRow="1"/>
              <a:tblGrid>
                <a:gridCol w="7920880"/>
              </a:tblGrid>
              <a:tr h="64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Весна да осень на дню погод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У ленивого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праздников в неделю.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Знать, как свои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пальцев.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 marL="19812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все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стороны.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Обещанного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года ждут.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сапога — пара, и оба на левую ногу.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548680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Вставьте </a:t>
            </a: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пропущенные числа в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 и поговорки.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Расположите </a:t>
            </a: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поговорки в </a:t>
            </a: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порядке убывания вписанных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чисел  (</a:t>
            </a: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сверху вниз)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086600" cy="14478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в области истории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 1-ый том Российской истории</a:t>
            </a:r>
          </a:p>
          <a:p>
            <a:pPr eaLnBrk="1" hangingPunct="1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«Краткий Летописец с родословием»</a:t>
            </a:r>
          </a:p>
        </p:txBody>
      </p:sp>
      <p:pic>
        <p:nvPicPr>
          <p:cNvPr id="28676" name="Picture 2" descr="D:\школа\клип\Клип_21_измен.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763" y="1628801"/>
            <a:ext cx="404138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782922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52928" cy="5544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5816" y="3284984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77177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2172"/>
            <a:ext cx="7992888" cy="51536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2420888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68672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086600" cy="14478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в области астрономии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916113"/>
            <a:ext cx="4097338" cy="4941887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   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открыл атмосферу на планете Венера с помощью изобретённого им телескопа. </a:t>
            </a:r>
          </a:p>
          <a:p>
            <a:pPr eaLnBrk="1" hangingPunct="1"/>
            <a:endParaRPr lang="ru-RU" sz="2800" dirty="0" smtClean="0"/>
          </a:p>
        </p:txBody>
      </p:sp>
      <p:pic>
        <p:nvPicPr>
          <p:cNvPr id="25604" name="Picture 2" descr="D:\школа\клип\Клип_18_измен.раз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6724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32848" cy="63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98477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433387"/>
            <a:ext cx="66484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8001000" cy="990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</a:rPr>
              <a:t> Ломоносов был самым          образованным человеком в России</a:t>
            </a:r>
            <a:br>
              <a:rPr lang="ru-RU" sz="3600" dirty="0" smtClean="0">
                <a:solidFill>
                  <a:srgbClr val="000066"/>
                </a:solidFill>
              </a:rPr>
            </a:br>
            <a:r>
              <a:rPr lang="ru-RU" sz="3600" dirty="0" smtClean="0">
                <a:solidFill>
                  <a:srgbClr val="000066"/>
                </a:solidFill>
              </a:rPr>
              <a:t>своего времени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Знал несколько языков.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Сочинил множество стихов.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Преподавал в Академии наук русский язык, историю, физику, химию и другие предметы.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Написал первую русскую грамматику, учебник русской истории.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00066"/>
                </a:solidFill>
              </a:rPr>
              <a:t>Первым объяснил русским людям, откуда берётся тепло и дожди, что такое планеты и кометы, от чего происходит северное сияние и многое другое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Девиз: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Снимок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96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2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023032538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3286125"/>
            <a:ext cx="1857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8" descr="image0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329238"/>
            <a:ext cx="10715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10" descr="lomonosov_krasnorechie.jpg"/>
          <p:cNvPicPr>
            <a:picLocks noChangeAspect="1"/>
          </p:cNvPicPr>
          <p:nvPr/>
        </p:nvPicPr>
        <p:blipFill>
          <a:blip r:embed="rId6" cstate="print"/>
          <a:srcRect l="54431" t="5179" r="3471" b="5179"/>
          <a:stretch>
            <a:fillRect/>
          </a:stretch>
        </p:blipFill>
        <p:spPr bwMode="auto">
          <a:xfrm>
            <a:off x="214313" y="1285875"/>
            <a:ext cx="10715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9" descr="lomonosov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38" y="1547813"/>
            <a:ext cx="15716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 сын  России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A03ED9-9814-406D-98BE-061D62D2155B}" type="slidenum">
              <a:rPr lang="ru-RU" smtClean="0">
                <a:solidFill>
                  <a:srgbClr val="04617B"/>
                </a:solidFill>
              </a:rPr>
              <a:pPr/>
              <a:t>3</a:t>
            </a:fld>
            <a:endParaRPr lang="ru-RU" smtClean="0">
              <a:solidFill>
                <a:srgbClr val="04617B"/>
              </a:solidFill>
            </a:endParaRPr>
          </a:p>
        </p:txBody>
      </p:sp>
      <p:pic>
        <p:nvPicPr>
          <p:cNvPr id="5" name="Содержимое 4" descr="photo_56_big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786050" y="2428868"/>
            <a:ext cx="3429000" cy="3886200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6200000" flipV="1">
            <a:off x="2645570" y="2355056"/>
            <a:ext cx="354012" cy="93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10800000">
            <a:off x="1857375" y="4357688"/>
            <a:ext cx="928688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0"/>
          </p:cNvCxnSpPr>
          <p:nvPr/>
        </p:nvCxnSpPr>
        <p:spPr>
          <a:xfrm rot="5400000" flipH="1" flipV="1">
            <a:off x="4286250" y="2214563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7"/>
          </p:cNvCxnSpPr>
          <p:nvPr/>
        </p:nvCxnSpPr>
        <p:spPr>
          <a:xfrm rot="5400000" flipH="1" flipV="1">
            <a:off x="6180138" y="2176463"/>
            <a:ext cx="354012" cy="128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50" y="4000500"/>
            <a:ext cx="15001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F6FC6">
                    <a:lumMod val="75000"/>
                  </a:srgbClr>
                </a:solidFill>
              </a:rPr>
              <a:t>Физика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625" y="4857750"/>
            <a:ext cx="1822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86500" y="5286375"/>
            <a:ext cx="1439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29500" y="2928938"/>
            <a:ext cx="16700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750" y="5929313"/>
            <a:ext cx="15176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Геология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313" y="3143250"/>
            <a:ext cx="1590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43563" y="6143625"/>
            <a:ext cx="20462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Языкознание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29438" y="2071688"/>
            <a:ext cx="21796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Метеорология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58050" y="4071938"/>
            <a:ext cx="18859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строномия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5875" y="2143125"/>
            <a:ext cx="1698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Риторика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25" name="Прямая со стрелкой 24"/>
          <p:cNvCxnSpPr>
            <a:stCxn id="5" idx="3"/>
          </p:cNvCxnSpPr>
          <p:nvPr/>
        </p:nvCxnSpPr>
        <p:spPr>
          <a:xfrm rot="5400000">
            <a:off x="2694782" y="5407819"/>
            <a:ext cx="255587" cy="930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15000" y="5715000"/>
            <a:ext cx="642938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6"/>
          </p:cNvCxnSpPr>
          <p:nvPr/>
        </p:nvCxnSpPr>
        <p:spPr>
          <a:xfrm flipV="1">
            <a:off x="6215063" y="4357688"/>
            <a:ext cx="1071562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1785938" y="3286125"/>
            <a:ext cx="1143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214563" y="5000625"/>
            <a:ext cx="695325" cy="15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143625" y="5072063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072188" y="3357563"/>
            <a:ext cx="114300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000500" y="1714500"/>
            <a:ext cx="1139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sz="2400" dirty="0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39967" name="Picture 2" descr="D:\школа\клип\Клип_21_измен.разме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13" y="5143500"/>
            <a:ext cx="12588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~PP40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135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1164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876952" cy="28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24606" y="188640"/>
            <a:ext cx="7772400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kern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50826"/>
              </p:ext>
            </p:extLst>
          </p:nvPr>
        </p:nvGraphicFramePr>
        <p:xfrm>
          <a:off x="1061515" y="814469"/>
          <a:ext cx="7098581" cy="5357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694"/>
                <a:gridCol w="585678"/>
                <a:gridCol w="627040"/>
                <a:gridCol w="627040"/>
                <a:gridCol w="627040"/>
                <a:gridCol w="473149"/>
                <a:gridCol w="587990"/>
                <a:gridCol w="551252"/>
                <a:gridCol w="624728"/>
                <a:gridCol w="587990"/>
                <a:gridCol w="587990"/>
                <a:gridCol w="587990"/>
              </a:tblGrid>
              <a:tr h="59531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5316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 </a:t>
                      </a:r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9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ru-RU" sz="2800" dirty="0" smtClean="0"/>
              <a:t>Задания к кроссворду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164562" cy="44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3349"/>
              </p:ext>
            </p:extLst>
          </p:nvPr>
        </p:nvGraphicFramePr>
        <p:xfrm>
          <a:off x="714347" y="1071547"/>
          <a:ext cx="7098581" cy="5357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694"/>
                <a:gridCol w="585678"/>
                <a:gridCol w="627040"/>
                <a:gridCol w="627040"/>
                <a:gridCol w="627040"/>
                <a:gridCol w="544137"/>
                <a:gridCol w="517002"/>
                <a:gridCol w="551252"/>
                <a:gridCol w="624728"/>
                <a:gridCol w="587990"/>
                <a:gridCol w="587990"/>
                <a:gridCol w="587990"/>
              </a:tblGrid>
              <a:tr h="59531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531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5316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7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EABD4BB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5847" t="19339" r="4350" b="25385"/>
          <a:stretch>
            <a:fillRect/>
          </a:stretch>
        </p:blipFill>
        <p:spPr>
          <a:xfrm>
            <a:off x="323528" y="1196752"/>
            <a:ext cx="4348162" cy="4648200"/>
          </a:xfrm>
          <a:noFill/>
          <a:ln w="57150" algn="in">
            <a:solidFill>
              <a:srgbClr val="996600"/>
            </a:solidFill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432425" y="19732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813346" y="1196752"/>
            <a:ext cx="374498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 завершил</a:t>
            </a:r>
          </a:p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русского</a:t>
            </a:r>
          </a:p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стихосложения. Стихи</a:t>
            </a:r>
          </a:p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Ломоносова были звучны </a:t>
            </a:r>
          </a:p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певучи.</a:t>
            </a:r>
          </a:p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Ночною темнотою</a:t>
            </a:r>
          </a:p>
          <a:p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Покрылись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небеса,</a:t>
            </a:r>
          </a:p>
          <a:p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для покою</a:t>
            </a:r>
          </a:p>
          <a:p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Сомкнули уж глаза.</a:t>
            </a:r>
          </a:p>
          <a:p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890" y="880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в области поэзии и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87703"/>
              </p:ext>
            </p:extLst>
          </p:nvPr>
        </p:nvGraphicFramePr>
        <p:xfrm>
          <a:off x="611560" y="1981200"/>
          <a:ext cx="7920880" cy="3896070"/>
        </p:xfrm>
        <a:graphic>
          <a:graphicData uri="http://schemas.openxmlformats.org/drawingml/2006/table">
            <a:tbl>
              <a:tblPr bandRow="1"/>
              <a:tblGrid>
                <a:gridCol w="7920880"/>
              </a:tblGrid>
              <a:tr h="64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все …….. стороны.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Весна да осень на дню погод ……  .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 сапога — пара, и оба на левую ногу.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 marL="1981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Обещанного ……. года ждут.</a:t>
                      </a: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У </a:t>
                      </a:r>
                      <a:r>
                        <a:rPr lang="ru-RU" sz="2800" dirty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ленивого ….. праздников в неделю.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222222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Знать, как свои …… пальцев.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5" marR="46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548680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Вставьте </a:t>
            </a: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пропущенные числа в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 и поговорки.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Расположите пословицы и поговорки </a:t>
            </a: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порядке убывания вписанных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чисел  (</a:t>
            </a:r>
            <a:r>
              <a:rPr lang="ru-RU" sz="2000" dirty="0">
                <a:solidFill>
                  <a:srgbClr val="2222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сверху вниз)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748</TotalTime>
  <Words>392</Words>
  <Application>Microsoft Office PowerPoint</Application>
  <PresentationFormat>Экран (4:3)</PresentationFormat>
  <Paragraphs>124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10069046</vt:lpstr>
      <vt:lpstr>1_10069046</vt:lpstr>
      <vt:lpstr>Тема Office</vt:lpstr>
      <vt:lpstr>Михаил Васильевич Ломоносов (1711-1765)</vt:lpstr>
      <vt:lpstr>Девиз:</vt:lpstr>
      <vt:lpstr>          Великий  сын  России</vt:lpstr>
      <vt:lpstr>Презентация PowerPoint</vt:lpstr>
      <vt:lpstr>Презентация PowerPoint</vt:lpstr>
      <vt:lpstr>Задания к кроссворду</vt:lpstr>
      <vt:lpstr>МАТЕМАТИКА</vt:lpstr>
      <vt:lpstr>Открытия в области поэзии и литературы</vt:lpstr>
      <vt:lpstr>Презентация PowerPoint</vt:lpstr>
      <vt:lpstr>Презентация PowerPoint</vt:lpstr>
      <vt:lpstr>Открытия в области истории</vt:lpstr>
      <vt:lpstr>Презентация PowerPoint</vt:lpstr>
      <vt:lpstr>Презентация PowerPoint</vt:lpstr>
      <vt:lpstr>Открытия в области астрономии</vt:lpstr>
      <vt:lpstr>Презентация PowerPoint</vt:lpstr>
      <vt:lpstr>Презентация PowerPoint</vt:lpstr>
      <vt:lpstr>Презентация PowerPoint</vt:lpstr>
      <vt:lpstr> Ломоносов был самым          образованным человеком в России своего времени</vt:lpstr>
    </vt:vector>
  </TitlesOfParts>
  <Company>URTISI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2011-08-18T13:52:20Z</dcterms:created>
  <dcterms:modified xsi:type="dcterms:W3CDTF">2024-12-07T18:03:36Z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