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91" r:id="rId2"/>
    <p:sldId id="290" r:id="rId3"/>
    <p:sldId id="287" r:id="rId4"/>
    <p:sldId id="278" r:id="rId5"/>
    <p:sldId id="274" r:id="rId6"/>
    <p:sldId id="266" r:id="rId7"/>
    <p:sldId id="267" r:id="rId8"/>
    <p:sldId id="268" r:id="rId9"/>
    <p:sldId id="270" r:id="rId10"/>
    <p:sldId id="271" r:id="rId11"/>
    <p:sldId id="272" r:id="rId12"/>
    <p:sldId id="282" r:id="rId13"/>
    <p:sldId id="284" r:id="rId14"/>
    <p:sldId id="283" r:id="rId15"/>
    <p:sldId id="288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157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B54E-AAB4-46C6-9702-FA559E30A93F}" type="datetimeFigureOut">
              <a:rPr lang="ru-RU" smtClean="0"/>
              <a:pPr/>
              <a:t>01.12.2024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FE6F4-2B0F-4BC3-8265-B8FF2F750F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B54E-AAB4-46C6-9702-FA559E30A93F}" type="datetimeFigureOut">
              <a:rPr lang="ru-RU" smtClean="0"/>
              <a:pPr/>
              <a:t>01.12.2024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FE6F4-2B0F-4BC3-8265-B8FF2F750F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B54E-AAB4-46C6-9702-FA559E30A93F}" type="datetimeFigureOut">
              <a:rPr lang="ru-RU" smtClean="0"/>
              <a:pPr/>
              <a:t>01.12.2024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FE6F4-2B0F-4BC3-8265-B8FF2F750F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B54E-AAB4-46C6-9702-FA559E30A93F}" type="datetimeFigureOut">
              <a:rPr lang="ru-RU" smtClean="0"/>
              <a:pPr/>
              <a:t>01.12.2024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FE6F4-2B0F-4BC3-8265-B8FF2F750F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B54E-AAB4-46C6-9702-FA559E30A93F}" type="datetimeFigureOut">
              <a:rPr lang="ru-RU" smtClean="0"/>
              <a:pPr/>
              <a:t>01.12.2024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FE6F4-2B0F-4BC3-8265-B8FF2F750F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B54E-AAB4-46C6-9702-FA559E30A93F}" type="datetimeFigureOut">
              <a:rPr lang="ru-RU" smtClean="0"/>
              <a:pPr/>
              <a:t>01.12.2024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FE6F4-2B0F-4BC3-8265-B8FF2F750F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B54E-AAB4-46C6-9702-FA559E30A93F}" type="datetimeFigureOut">
              <a:rPr lang="ru-RU" smtClean="0"/>
              <a:pPr/>
              <a:t>01.12.2024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FE6F4-2B0F-4BC3-8265-B8FF2F750F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B54E-AAB4-46C6-9702-FA559E30A93F}" type="datetimeFigureOut">
              <a:rPr lang="ru-RU" smtClean="0"/>
              <a:pPr/>
              <a:t>01.12.2024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FE6F4-2B0F-4BC3-8265-B8FF2F750F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B54E-AAB4-46C6-9702-FA559E30A93F}" type="datetimeFigureOut">
              <a:rPr lang="ru-RU" smtClean="0"/>
              <a:pPr/>
              <a:t>01.12.2024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FE6F4-2B0F-4BC3-8265-B8FF2F750F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B54E-AAB4-46C6-9702-FA559E30A93F}" type="datetimeFigureOut">
              <a:rPr lang="ru-RU" smtClean="0"/>
              <a:pPr/>
              <a:t>01.12.2024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FE6F4-2B0F-4BC3-8265-B8FF2F750F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B54E-AAB4-46C6-9702-FA559E30A93F}" type="datetimeFigureOut">
              <a:rPr lang="ru-RU" smtClean="0"/>
              <a:pPr/>
              <a:t>01.12.2024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FE6F4-2B0F-4BC3-8265-B8FF2F750F1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713B54E-AAB4-46C6-9702-FA559E30A93F}" type="datetimeFigureOut">
              <a:rPr lang="ru-RU" smtClean="0"/>
              <a:pPr/>
              <a:t>01.12.2024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CEFE6F4-2B0F-4BC3-8265-B8FF2F750F1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428604"/>
            <a:ext cx="800105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изучение</a:t>
            </a:r>
            <a:endParaRPr lang="en-US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>
              <a:buNone/>
            </a:pPr>
            <a:r>
              <a:rPr lang="en-US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словарного слова </a:t>
            </a:r>
          </a:p>
          <a:p>
            <a:pPr algn="ctr">
              <a:buNone/>
            </a:pPr>
            <a:r>
              <a:rPr lang="ru-RU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«ВОРОНА»</a:t>
            </a:r>
          </a:p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286000" y="4429132"/>
            <a:ext cx="62865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Автор:  </a:t>
            </a:r>
            <a:r>
              <a:rPr lang="ru-RU" b="1" dirty="0" err="1">
                <a:solidFill>
                  <a:schemeClr val="accent1">
                    <a:lumMod val="50000"/>
                  </a:schemeClr>
                </a:solidFill>
              </a:rPr>
              <a:t>Китова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 И.И</a:t>
            </a:r>
            <a:br>
              <a:rPr lang="ru-RU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учитель начальных классов ТМК ОУ «</a:t>
            </a:r>
            <a:r>
              <a:rPr lang="ru-RU" b="1" dirty="0" err="1">
                <a:solidFill>
                  <a:schemeClr val="accent1">
                    <a:lumMod val="50000"/>
                  </a:schemeClr>
                </a:solidFill>
              </a:rPr>
              <a:t>Хатангская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 средняя школа №1»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684730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sz="4400" b="1" dirty="0">
                <a:solidFill>
                  <a:schemeClr val="accent2">
                    <a:lumMod val="75000"/>
                  </a:schemeClr>
                </a:solidFill>
              </a:rPr>
              <a:t>Предложения</a:t>
            </a:r>
          </a:p>
          <a:p>
            <a:pPr algn="ctr">
              <a:buNone/>
            </a:pPr>
            <a:endParaRPr lang="ru-RU" sz="3900" b="1" dirty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3900" b="1" dirty="0">
                <a:solidFill>
                  <a:schemeClr val="accent4">
                    <a:lumMod val="75000"/>
                  </a:schemeClr>
                </a:solidFill>
              </a:rPr>
              <a:t>1. Ворона ущипнула Дружка за хвост.</a:t>
            </a:r>
          </a:p>
          <a:p>
            <a:pPr>
              <a:buNone/>
            </a:pPr>
            <a:endParaRPr lang="ru-RU" sz="3900" b="1" dirty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3900" b="1" dirty="0">
                <a:solidFill>
                  <a:schemeClr val="accent4">
                    <a:lumMod val="75000"/>
                  </a:schemeClr>
                </a:solidFill>
              </a:rPr>
              <a:t>2. Ворона каркнула во всё воронье горло.</a:t>
            </a:r>
          </a:p>
          <a:p>
            <a:pPr>
              <a:buNone/>
            </a:pPr>
            <a:endParaRPr lang="ru-RU" sz="3900" b="1" dirty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3900" b="1" dirty="0">
                <a:solidFill>
                  <a:schemeClr val="accent4">
                    <a:lumMod val="75000"/>
                  </a:schemeClr>
                </a:solidFill>
              </a:rPr>
              <a:t>3. С криком в воздухе кружится стая галок и ворон.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7041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4400" b="1" dirty="0">
                <a:solidFill>
                  <a:schemeClr val="accent2">
                    <a:lumMod val="75000"/>
                  </a:schemeClr>
                </a:solidFill>
              </a:rPr>
              <a:t>Тексты</a:t>
            </a:r>
          </a:p>
          <a:p>
            <a:pPr>
              <a:buNone/>
            </a:pPr>
            <a:r>
              <a:rPr lang="ru-RU" sz="3200" b="1" dirty="0">
                <a:solidFill>
                  <a:schemeClr val="accent4">
                    <a:lumMod val="75000"/>
                  </a:schemeClr>
                </a:solidFill>
              </a:rPr>
              <a:t>1. Ворона жила в ларьке, где летом продавали мороженое. По утрам она ждала, когда откроется форточка в окне. Ворона протискивалась в комнату, хватала что-нибудь и удирала. Чаще всего ворона таскала сахар, печенье и колбасу. Ворона была очень жадная.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6132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200" b="1" dirty="0">
                <a:solidFill>
                  <a:schemeClr val="accent4">
                    <a:lumMod val="75000"/>
                  </a:schemeClr>
                </a:solidFill>
              </a:rPr>
              <a:t>  2.  </a:t>
            </a:r>
            <a:r>
              <a:rPr lang="ru-RU" sz="3600" b="1" dirty="0">
                <a:solidFill>
                  <a:schemeClr val="accent4">
                    <a:lumMod val="75000"/>
                  </a:schemeClr>
                </a:solidFill>
              </a:rPr>
              <a:t>Не надо путать ворона и ворону. Хотя они и родственники, их легко различить даже по внешнему виду. Ворон – крупная птица. Длина его тела – до 66 см. Оперение у него плотное, блестяще-чёрное.</a:t>
            </a:r>
          </a:p>
        </p:txBody>
      </p:sp>
      <p:sp>
        <p:nvSpPr>
          <p:cNvPr id="4" name="Line 10"/>
          <p:cNvSpPr>
            <a:spLocks noChangeShapeType="1"/>
          </p:cNvSpPr>
          <p:nvPr/>
        </p:nvSpPr>
        <p:spPr bwMode="auto">
          <a:xfrm flipV="1">
            <a:off x="6286512" y="571480"/>
            <a:ext cx="214314" cy="142876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 flipV="1">
            <a:off x="2071670" y="1071546"/>
            <a:ext cx="161925" cy="217487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" name="Line 10"/>
          <p:cNvSpPr>
            <a:spLocks noChangeShapeType="1"/>
          </p:cNvSpPr>
          <p:nvPr/>
        </p:nvSpPr>
        <p:spPr bwMode="auto">
          <a:xfrm flipV="1">
            <a:off x="5857884" y="2714620"/>
            <a:ext cx="161925" cy="217487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571480"/>
            <a:ext cx="8183880" cy="582760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200" b="1" dirty="0">
                <a:solidFill>
                  <a:schemeClr val="accent4">
                    <a:lumMod val="75000"/>
                  </a:schemeClr>
                </a:solidFill>
              </a:rPr>
              <a:t>     </a:t>
            </a:r>
            <a:r>
              <a:rPr lang="ru-RU" sz="3600" b="1" dirty="0">
                <a:solidFill>
                  <a:schemeClr val="accent4">
                    <a:lumMod val="75000"/>
                  </a:schemeClr>
                </a:solidFill>
              </a:rPr>
              <a:t>Ворона размером поменьше. И главное,  большинство ворон не чёрные.   У них чёрная только голова,   крылья да хвост, а туловище – дымчато-серое. И так и называют – серые вороны.</a:t>
            </a:r>
          </a:p>
        </p:txBody>
      </p:sp>
      <p:sp>
        <p:nvSpPr>
          <p:cNvPr id="4" name="Line 10"/>
          <p:cNvSpPr>
            <a:spLocks noChangeShapeType="1"/>
          </p:cNvSpPr>
          <p:nvPr/>
        </p:nvSpPr>
        <p:spPr bwMode="auto">
          <a:xfrm flipV="1">
            <a:off x="2500298" y="500042"/>
            <a:ext cx="161925" cy="217487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 flipV="1">
            <a:off x="5715008" y="1714488"/>
            <a:ext cx="161925" cy="217487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" name="Line 10"/>
          <p:cNvSpPr>
            <a:spLocks noChangeShapeType="1"/>
          </p:cNvSpPr>
          <p:nvPr/>
        </p:nvSpPr>
        <p:spPr bwMode="auto">
          <a:xfrm flipV="1">
            <a:off x="7143768" y="4357694"/>
            <a:ext cx="161925" cy="217487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sz="3600" b="1" dirty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3600" b="1" dirty="0">
                <a:solidFill>
                  <a:schemeClr val="accent4">
                    <a:lumMod val="75000"/>
                  </a:schemeClr>
                </a:solidFill>
              </a:rPr>
              <a:t>3. И там, где днём трамваи</a:t>
            </a:r>
          </a:p>
          <a:p>
            <a:pPr>
              <a:buNone/>
            </a:pPr>
            <a:r>
              <a:rPr lang="ru-RU" sz="3600" b="1" dirty="0">
                <a:solidFill>
                  <a:schemeClr val="accent4">
                    <a:lumMod val="75000"/>
                  </a:schemeClr>
                </a:solidFill>
              </a:rPr>
              <a:t>    Спешат со всех сторон,</a:t>
            </a:r>
          </a:p>
          <a:p>
            <a:pPr>
              <a:buNone/>
            </a:pPr>
            <a:r>
              <a:rPr lang="ru-RU" sz="3600" b="1" dirty="0">
                <a:solidFill>
                  <a:schemeClr val="accent4">
                    <a:lumMod val="75000"/>
                  </a:schemeClr>
                </a:solidFill>
              </a:rPr>
              <a:t>    Нельзя ходить зевая!</a:t>
            </a:r>
          </a:p>
          <a:p>
            <a:pPr>
              <a:buNone/>
            </a:pPr>
            <a:r>
              <a:rPr lang="ru-RU" sz="3600" b="1" dirty="0">
                <a:solidFill>
                  <a:schemeClr val="accent4">
                    <a:lumMod val="75000"/>
                  </a:schemeClr>
                </a:solidFill>
              </a:rPr>
              <a:t>    Нельзя считать  ворон!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61329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400" b="1" dirty="0">
                <a:solidFill>
                  <a:schemeClr val="accent2">
                    <a:lumMod val="75000"/>
                  </a:schemeClr>
                </a:solidFill>
              </a:rPr>
              <a:t>Скороговорки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sz="3200" b="1" dirty="0">
                <a:solidFill>
                  <a:schemeClr val="accent4">
                    <a:lumMod val="75000"/>
                  </a:schemeClr>
                </a:solidFill>
              </a:rPr>
              <a:t>1. Проворонила ворона воронёнка.</a:t>
            </a:r>
          </a:p>
          <a:p>
            <a:pPr>
              <a:buNone/>
            </a:pPr>
            <a:endParaRPr lang="ru-RU" sz="3200" b="1" dirty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3200" b="1" dirty="0">
                <a:solidFill>
                  <a:schemeClr val="accent4">
                    <a:lumMod val="75000"/>
                  </a:schemeClr>
                </a:solidFill>
              </a:rPr>
              <a:t>2. На повороте  - ворота,</a:t>
            </a:r>
          </a:p>
          <a:p>
            <a:pPr>
              <a:buNone/>
            </a:pPr>
            <a:r>
              <a:rPr lang="ru-RU" sz="3200" b="1" dirty="0">
                <a:solidFill>
                  <a:schemeClr val="accent4">
                    <a:lumMod val="75000"/>
                  </a:schemeClr>
                </a:solidFill>
              </a:rPr>
              <a:t>    На воротах – ворон и ворона.</a:t>
            </a:r>
          </a:p>
          <a:p>
            <a:pPr>
              <a:buNone/>
            </a:pPr>
            <a:endParaRPr lang="ru-RU" sz="3200" b="1" dirty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3200" b="1" dirty="0">
                <a:solidFill>
                  <a:schemeClr val="accent4">
                    <a:lumMod val="75000"/>
                  </a:schemeClr>
                </a:solidFill>
              </a:rPr>
              <a:t>3. Ну и ворона вратарь!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AutoShape 2"/>
          <p:cNvSpPr>
            <a:spLocks noChangeArrowheads="1"/>
          </p:cNvSpPr>
          <p:nvPr/>
        </p:nvSpPr>
        <p:spPr bwMode="auto">
          <a:xfrm>
            <a:off x="661988" y="396875"/>
            <a:ext cx="7818437" cy="48180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44450" cap="rnd">
            <a:solidFill>
              <a:srgbClr val="003366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144392" name="WordArt 8"/>
          <p:cNvSpPr>
            <a:spLocks noChangeArrowheads="1" noChangeShapeType="1" noTextEdit="1"/>
          </p:cNvSpPr>
          <p:nvPr/>
        </p:nvSpPr>
        <p:spPr bwMode="auto">
          <a:xfrm>
            <a:off x="2143108" y="936625"/>
            <a:ext cx="4286279" cy="32051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354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noFill/>
                  <a:round/>
                  <a:headEnd/>
                  <a:tailEnd/>
                </a:ln>
                <a:solidFill>
                  <a:srgbClr val="CC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о</a:t>
            </a:r>
          </a:p>
        </p:txBody>
      </p:sp>
      <p:sp>
        <p:nvSpPr>
          <p:cNvPr id="144393" name="Text Box 9"/>
          <p:cNvSpPr txBox="1">
            <a:spLocks noChangeArrowheads="1"/>
          </p:cNvSpPr>
          <p:nvPr/>
        </p:nvSpPr>
        <p:spPr bwMode="auto">
          <a:xfrm>
            <a:off x="3428991" y="1571612"/>
            <a:ext cx="1571637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6600" b="1" dirty="0" err="1">
                <a:solidFill>
                  <a:srgbClr val="4D4D4D"/>
                </a:solidFill>
              </a:rPr>
              <a:t>рона</a:t>
            </a:r>
            <a:endParaRPr lang="ru-RU" sz="6600" b="1" dirty="0">
              <a:solidFill>
                <a:srgbClr val="4D4D4D"/>
              </a:solidFill>
            </a:endParaRPr>
          </a:p>
        </p:txBody>
      </p:sp>
    </p:spTree>
  </p:cSld>
  <p:clrMapOvr>
    <a:masterClrMapping/>
  </p:clrMapOvr>
  <p:transition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214290"/>
            <a:ext cx="7929618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4400" b="1" dirty="0">
                <a:solidFill>
                  <a:schemeClr val="accent2">
                    <a:lumMod val="75000"/>
                  </a:schemeClr>
                </a:solidFill>
              </a:rPr>
              <a:t>Загадка</a:t>
            </a:r>
          </a:p>
          <a:p>
            <a:pPr>
              <a:buNone/>
            </a:pPr>
            <a:endParaRPr lang="ru-RU" sz="3200" b="1" dirty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3600" b="1" dirty="0">
                <a:solidFill>
                  <a:schemeClr val="accent4">
                    <a:lumMod val="75000"/>
                  </a:schemeClr>
                </a:solidFill>
              </a:rPr>
              <a:t>Окраской – сероватая,</a:t>
            </a:r>
          </a:p>
          <a:p>
            <a:pPr>
              <a:buNone/>
            </a:pPr>
            <a:endParaRPr lang="ru-RU" sz="3600" b="1" dirty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3600" b="1" dirty="0">
                <a:solidFill>
                  <a:schemeClr val="accent4">
                    <a:lumMod val="75000"/>
                  </a:schemeClr>
                </a:solidFill>
              </a:rPr>
              <a:t>Повадкой – вороватая,</a:t>
            </a:r>
          </a:p>
          <a:p>
            <a:pPr>
              <a:buNone/>
            </a:pPr>
            <a:endParaRPr lang="ru-RU" sz="3600" b="1" dirty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3600" b="1" dirty="0">
                <a:solidFill>
                  <a:schemeClr val="accent4">
                    <a:lumMod val="75000"/>
                  </a:schemeClr>
                </a:solidFill>
              </a:rPr>
              <a:t>Крикунья хрипловатая,</a:t>
            </a:r>
          </a:p>
          <a:p>
            <a:pPr>
              <a:buNone/>
            </a:pPr>
            <a:endParaRPr lang="ru-RU" sz="3600" b="1" dirty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3600" b="1" dirty="0">
                <a:solidFill>
                  <a:schemeClr val="accent4">
                    <a:lumMod val="75000"/>
                  </a:schemeClr>
                </a:solidFill>
              </a:rPr>
              <a:t>Известная персона.</a:t>
            </a:r>
          </a:p>
          <a:p>
            <a:pPr>
              <a:buNone/>
            </a:pPr>
            <a:endParaRPr lang="ru-RU" sz="3600" b="1" dirty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3600" b="1" dirty="0">
                <a:solidFill>
                  <a:schemeClr val="accent4">
                    <a:lumMod val="75000"/>
                  </a:schemeClr>
                </a:solidFill>
              </a:rPr>
              <a:t>Кто она?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00166" y="785794"/>
            <a:ext cx="6572296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3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в</a:t>
            </a:r>
            <a:r>
              <a:rPr lang="ru-RU" sz="13000" dirty="0">
                <a:solidFill>
                  <a:srgbClr val="FF0000"/>
                </a:solidFill>
              </a:rPr>
              <a:t>о</a:t>
            </a:r>
            <a:r>
              <a:rPr lang="ru-RU" sz="13000" dirty="0">
                <a:solidFill>
                  <a:srgbClr val="4D4D4D"/>
                </a:solidFill>
              </a:rPr>
              <a:t>рона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 flipV="1">
            <a:off x="5286380" y="1071546"/>
            <a:ext cx="161925" cy="217487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pic>
        <p:nvPicPr>
          <p:cNvPr id="4" name="Picture 2" descr="F:\Поломка компа\диск д\Рабочий стол 02.02.11\флешка\Съемный диск (G)\анимация\животные анимированные\птицы\00c9ce13cb942edf152958ed2dc11fc3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2571745"/>
            <a:ext cx="7358114" cy="33575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642918"/>
            <a:ext cx="8001056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4000" b="1" dirty="0">
                <a:solidFill>
                  <a:schemeClr val="accent2">
                    <a:lumMod val="75000"/>
                  </a:schemeClr>
                </a:solidFill>
              </a:rPr>
              <a:t>Этимология</a:t>
            </a:r>
          </a:p>
          <a:p>
            <a:pPr>
              <a:buNone/>
            </a:pPr>
            <a:endParaRPr lang="ru-RU" sz="3600" b="1" dirty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3600" b="1" dirty="0">
                <a:solidFill>
                  <a:schemeClr val="accent4">
                    <a:lumMod val="75000"/>
                  </a:schemeClr>
                </a:solidFill>
              </a:rPr>
              <a:t>     </a:t>
            </a:r>
            <a:r>
              <a:rPr lang="ru-RU" sz="3600" b="1" i="1" dirty="0">
                <a:solidFill>
                  <a:schemeClr val="accent4">
                    <a:lumMod val="75000"/>
                  </a:schemeClr>
                </a:solidFill>
              </a:rPr>
              <a:t>Ворона</a:t>
            </a:r>
            <a:r>
              <a:rPr lang="ru-RU" sz="3600" b="1" dirty="0">
                <a:solidFill>
                  <a:schemeClr val="accent4">
                    <a:lumMod val="75000"/>
                  </a:schemeClr>
                </a:solidFill>
              </a:rPr>
              <a:t> и </a:t>
            </a:r>
            <a:r>
              <a:rPr lang="ru-RU" sz="3600" b="1" i="1" dirty="0">
                <a:solidFill>
                  <a:schemeClr val="accent4">
                    <a:lumMod val="75000"/>
                  </a:schemeClr>
                </a:solidFill>
              </a:rPr>
              <a:t>ворон</a:t>
            </a:r>
            <a:r>
              <a:rPr lang="ru-RU" sz="3600" b="1" dirty="0">
                <a:solidFill>
                  <a:schemeClr val="accent4">
                    <a:lumMod val="75000"/>
                  </a:schemeClr>
                </a:solidFill>
              </a:rPr>
              <a:t> родственны слову </a:t>
            </a:r>
            <a:r>
              <a:rPr lang="ru-RU" sz="3600" b="1" i="1" dirty="0">
                <a:solidFill>
                  <a:schemeClr val="accent4">
                    <a:lumMod val="75000"/>
                  </a:schemeClr>
                </a:solidFill>
              </a:rPr>
              <a:t>вороной</a:t>
            </a:r>
            <a:r>
              <a:rPr lang="ru-RU" sz="3600" b="1" dirty="0">
                <a:solidFill>
                  <a:schemeClr val="accent4">
                    <a:lumMod val="75000"/>
                  </a:schemeClr>
                </a:solidFill>
              </a:rPr>
              <a:t> «чёрный». Птиц назвали так за чёрное оперение. </a:t>
            </a:r>
            <a:r>
              <a:rPr lang="ru-RU" sz="3600" b="1" i="1" dirty="0">
                <a:solidFill>
                  <a:schemeClr val="accent4">
                    <a:lumMod val="75000"/>
                  </a:schemeClr>
                </a:solidFill>
              </a:rPr>
              <a:t>Ворона, ворон </a:t>
            </a:r>
            <a:r>
              <a:rPr lang="ru-RU" sz="3600" b="1" dirty="0">
                <a:solidFill>
                  <a:schemeClr val="accent4">
                    <a:lumMod val="75000"/>
                  </a:schemeClr>
                </a:solidFill>
              </a:rPr>
              <a:t>– </a:t>
            </a:r>
            <a:r>
              <a:rPr lang="ru-RU" sz="3600" b="1" i="1" dirty="0">
                <a:solidFill>
                  <a:schemeClr val="accent4">
                    <a:lumMod val="75000"/>
                  </a:schemeClr>
                </a:solidFill>
              </a:rPr>
              <a:t>вороной</a:t>
            </a:r>
            <a:r>
              <a:rPr lang="ru-RU" sz="3600" b="1" dirty="0">
                <a:solidFill>
                  <a:schemeClr val="accent4">
                    <a:lumMod val="75000"/>
                  </a:schemeClr>
                </a:solidFill>
              </a:rPr>
              <a:t> = «чёрный».</a:t>
            </a: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 flipV="1">
            <a:off x="2571736" y="1714488"/>
            <a:ext cx="161925" cy="217487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" name="Line 10"/>
          <p:cNvSpPr>
            <a:spLocks noChangeShapeType="1"/>
          </p:cNvSpPr>
          <p:nvPr/>
        </p:nvSpPr>
        <p:spPr bwMode="auto">
          <a:xfrm flipV="1">
            <a:off x="4429124" y="1785926"/>
            <a:ext cx="161925" cy="217487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18466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4400" b="1" dirty="0">
                <a:solidFill>
                  <a:schemeClr val="accent2">
                    <a:lumMod val="75000"/>
                  </a:schemeClr>
                </a:solidFill>
              </a:rPr>
              <a:t>Толкование</a:t>
            </a:r>
          </a:p>
          <a:p>
            <a:pPr>
              <a:buNone/>
            </a:pPr>
            <a:endParaRPr lang="ru-RU" sz="3600" b="1" dirty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3600" b="1" dirty="0">
                <a:solidFill>
                  <a:schemeClr val="accent4">
                    <a:lumMod val="75000"/>
                  </a:schemeClr>
                </a:solidFill>
              </a:rPr>
              <a:t>1.Птица с чёрно-серым оперением, родственная ворону.</a:t>
            </a:r>
          </a:p>
          <a:p>
            <a:pPr>
              <a:buNone/>
            </a:pPr>
            <a:endParaRPr lang="ru-RU" sz="3900" b="1" dirty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3900" b="1" dirty="0">
                <a:solidFill>
                  <a:schemeClr val="accent4">
                    <a:lumMod val="75000"/>
                  </a:schemeClr>
                </a:solidFill>
              </a:rPr>
              <a:t>2.О рассеянном, невнимательном человеке </a:t>
            </a:r>
            <a:r>
              <a:rPr lang="ru-RU" sz="3900" b="1" i="1" dirty="0">
                <a:solidFill>
                  <a:schemeClr val="accent4">
                    <a:lumMod val="75000"/>
                  </a:schemeClr>
                </a:solidFill>
              </a:rPr>
              <a:t>(перен.)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684730"/>
          </a:xfrm>
        </p:spPr>
        <p:txBody>
          <a:bodyPr/>
          <a:lstStyle/>
          <a:p>
            <a:pPr algn="ctr">
              <a:buNone/>
            </a:pPr>
            <a:r>
              <a:rPr lang="ru-RU" sz="4400" b="1" dirty="0">
                <a:solidFill>
                  <a:schemeClr val="accent4">
                    <a:lumMod val="75000"/>
                  </a:schemeClr>
                </a:solidFill>
              </a:rPr>
              <a:t>Однокоренные слова</a:t>
            </a:r>
          </a:p>
          <a:p>
            <a:pPr>
              <a:buNone/>
            </a:pPr>
            <a:endParaRPr lang="ru-RU" sz="3600" b="1" dirty="0"/>
          </a:p>
          <a:p>
            <a:pPr>
              <a:buNone/>
            </a:pPr>
            <a:r>
              <a:rPr lang="ru-RU" sz="4000" b="1" dirty="0" err="1">
                <a:solidFill>
                  <a:srgbClr val="FF0000"/>
                </a:solidFill>
              </a:rPr>
              <a:t>ворон</a:t>
            </a:r>
            <a:r>
              <a:rPr lang="ru-RU" sz="4000" b="1" dirty="0" err="1"/>
              <a:t>ушка</a:t>
            </a:r>
            <a:endParaRPr lang="ru-RU" sz="4000" b="1" dirty="0"/>
          </a:p>
          <a:p>
            <a:pPr>
              <a:buNone/>
            </a:pPr>
            <a:r>
              <a:rPr lang="ru-RU" sz="4000" b="1" dirty="0">
                <a:solidFill>
                  <a:srgbClr val="FF0000"/>
                </a:solidFill>
              </a:rPr>
              <a:t>ворон</a:t>
            </a:r>
            <a:r>
              <a:rPr lang="ru-RU" sz="4000" b="1" dirty="0"/>
              <a:t>ьё</a:t>
            </a:r>
          </a:p>
          <a:p>
            <a:pPr>
              <a:buNone/>
            </a:pPr>
            <a:r>
              <a:rPr lang="ru-RU" sz="4000" b="1" dirty="0">
                <a:solidFill>
                  <a:srgbClr val="FF0000"/>
                </a:solidFill>
              </a:rPr>
              <a:t>ворон</a:t>
            </a:r>
            <a:r>
              <a:rPr lang="ru-RU" sz="4000" b="1" dirty="0"/>
              <a:t>ий</a:t>
            </a:r>
          </a:p>
          <a:p>
            <a:pPr>
              <a:buNone/>
            </a:pPr>
            <a:r>
              <a:rPr lang="ru-RU" sz="4000" b="1" dirty="0">
                <a:solidFill>
                  <a:srgbClr val="FF0000"/>
                </a:solidFill>
              </a:rPr>
              <a:t>ворон</a:t>
            </a:r>
            <a:r>
              <a:rPr lang="ru-RU" sz="4000" b="1" dirty="0"/>
              <a:t>ёнок</a:t>
            </a:r>
          </a:p>
          <a:p>
            <a:pPr>
              <a:buNone/>
            </a:pPr>
            <a:r>
              <a:rPr lang="ru-RU" sz="4000" b="1" dirty="0">
                <a:solidFill>
                  <a:srgbClr val="FF0000"/>
                </a:solidFill>
              </a:rPr>
              <a:t>ворон</a:t>
            </a:r>
            <a:r>
              <a:rPr lang="ru-RU" sz="4000" b="1" dirty="0"/>
              <a:t>ята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613292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sz="4800" b="1" dirty="0">
                <a:solidFill>
                  <a:schemeClr val="accent2">
                    <a:lumMod val="75000"/>
                  </a:schemeClr>
                </a:solidFill>
              </a:rPr>
              <a:t>Фразеологизмы</a:t>
            </a:r>
          </a:p>
          <a:p>
            <a:pPr>
              <a:buNone/>
            </a:pPr>
            <a:endParaRPr lang="ru-RU" sz="3500" b="1" dirty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3500" b="1" dirty="0">
                <a:solidFill>
                  <a:schemeClr val="accent4">
                    <a:lumMod val="75000"/>
                  </a:schemeClr>
                </a:solidFill>
              </a:rPr>
              <a:t>1. </a:t>
            </a:r>
            <a:r>
              <a:rPr lang="ru-RU" sz="3500" b="1" i="1" dirty="0">
                <a:solidFill>
                  <a:srgbClr val="00B050"/>
                </a:solidFill>
              </a:rPr>
              <a:t>Белая ворона </a:t>
            </a:r>
            <a:r>
              <a:rPr lang="ru-RU" sz="3500" b="1" dirty="0">
                <a:solidFill>
                  <a:schemeClr val="accent4">
                    <a:lumMod val="75000"/>
                  </a:schemeClr>
                </a:solidFill>
              </a:rPr>
              <a:t>– о том, кто резко отличается от других, не похож на окружающих.</a:t>
            </a:r>
          </a:p>
          <a:p>
            <a:pPr>
              <a:buNone/>
            </a:pPr>
            <a:r>
              <a:rPr lang="ru-RU" sz="3500" b="1" dirty="0">
                <a:solidFill>
                  <a:schemeClr val="accent4">
                    <a:lumMod val="75000"/>
                  </a:schemeClr>
                </a:solidFill>
              </a:rPr>
              <a:t>2. </a:t>
            </a:r>
            <a:r>
              <a:rPr lang="ru-RU" sz="3500" b="1" i="1" dirty="0">
                <a:solidFill>
                  <a:srgbClr val="00B050"/>
                </a:solidFill>
              </a:rPr>
              <a:t>Ворон считать (ловить) </a:t>
            </a:r>
            <a:r>
              <a:rPr lang="ru-RU" sz="3500" b="1" dirty="0">
                <a:solidFill>
                  <a:schemeClr val="accent4">
                    <a:lumMod val="75000"/>
                  </a:schemeClr>
                </a:solidFill>
              </a:rPr>
              <a:t>– ротозейничать, зевать.</a:t>
            </a:r>
          </a:p>
          <a:p>
            <a:pPr>
              <a:buNone/>
            </a:pPr>
            <a:r>
              <a:rPr lang="ru-RU" sz="3500" b="1" dirty="0">
                <a:solidFill>
                  <a:schemeClr val="accent4">
                    <a:lumMod val="75000"/>
                  </a:schemeClr>
                </a:solidFill>
              </a:rPr>
              <a:t>3. </a:t>
            </a:r>
            <a:r>
              <a:rPr lang="ru-RU" sz="3500" b="1" i="1" dirty="0">
                <a:solidFill>
                  <a:srgbClr val="00B050"/>
                </a:solidFill>
              </a:rPr>
              <a:t>Ворона в павлиньих перьях </a:t>
            </a:r>
            <a:r>
              <a:rPr lang="ru-RU" sz="3500" b="1" dirty="0">
                <a:solidFill>
                  <a:schemeClr val="accent4">
                    <a:lumMod val="75000"/>
                  </a:schemeClr>
                </a:solidFill>
              </a:rPr>
              <a:t>– о том, кто хочет казаться важнее и значительнее, чем он есть на самом деле.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0"/>
            <a:ext cx="8183880" cy="685800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sz="4300" b="1" dirty="0">
                <a:solidFill>
                  <a:schemeClr val="accent2">
                    <a:lumMod val="75000"/>
                  </a:schemeClr>
                </a:solidFill>
              </a:rPr>
              <a:t>Пословицы и поговорки</a:t>
            </a:r>
            <a:endParaRPr lang="ru-RU" sz="3600" dirty="0"/>
          </a:p>
          <a:p>
            <a:pPr>
              <a:buNone/>
            </a:pPr>
            <a:r>
              <a:rPr lang="ru-RU" sz="3600" b="1" dirty="0">
                <a:solidFill>
                  <a:schemeClr val="accent4">
                    <a:lumMod val="75000"/>
                  </a:schemeClr>
                </a:solidFill>
              </a:rPr>
              <a:t>1.На чужой сторонушке рад родной </a:t>
            </a:r>
            <a:r>
              <a:rPr lang="ru-RU" sz="3600" b="1" dirty="0" err="1">
                <a:solidFill>
                  <a:schemeClr val="accent4">
                    <a:lumMod val="75000"/>
                  </a:schemeClr>
                </a:solidFill>
              </a:rPr>
              <a:t>воронушке</a:t>
            </a:r>
            <a:r>
              <a:rPr lang="ru-RU" sz="3600" b="1" dirty="0">
                <a:solidFill>
                  <a:schemeClr val="accent4">
                    <a:lumMod val="75000"/>
                  </a:schemeClr>
                </a:solidFill>
              </a:rPr>
              <a:t>.</a:t>
            </a:r>
          </a:p>
          <a:p>
            <a:pPr>
              <a:buNone/>
            </a:pPr>
            <a:r>
              <a:rPr lang="ru-RU" sz="3600" b="1" dirty="0">
                <a:solidFill>
                  <a:schemeClr val="accent4">
                    <a:lumMod val="75000"/>
                  </a:schemeClr>
                </a:solidFill>
              </a:rPr>
              <a:t>2. Белую ворону и свои заклюют.</a:t>
            </a:r>
          </a:p>
          <a:p>
            <a:pPr>
              <a:buNone/>
            </a:pPr>
            <a:r>
              <a:rPr lang="ru-RU" sz="3600" b="1" dirty="0">
                <a:solidFill>
                  <a:schemeClr val="accent4">
                    <a:lumMod val="75000"/>
                  </a:schemeClr>
                </a:solidFill>
              </a:rPr>
              <a:t>3. Куда ворона летит, туда и глядит.</a:t>
            </a:r>
          </a:p>
          <a:p>
            <a:pPr>
              <a:buNone/>
            </a:pPr>
            <a:r>
              <a:rPr lang="ru-RU" sz="3600" b="1" dirty="0">
                <a:solidFill>
                  <a:schemeClr val="accent4">
                    <a:lumMod val="75000"/>
                  </a:schemeClr>
                </a:solidFill>
              </a:rPr>
              <a:t>4. Соловей месяц поёт, а ворона круглый год каркает.</a:t>
            </a:r>
          </a:p>
          <a:p>
            <a:pPr>
              <a:buNone/>
            </a:pPr>
            <a:r>
              <a:rPr lang="ru-RU" sz="3600" b="1" dirty="0">
                <a:solidFill>
                  <a:schemeClr val="accent4">
                    <a:lumMod val="75000"/>
                  </a:schemeClr>
                </a:solidFill>
              </a:rPr>
              <a:t>5. Дом вороны найдёшь по карканью.</a:t>
            </a:r>
          </a:p>
          <a:p>
            <a:pPr>
              <a:buNone/>
            </a:pPr>
            <a:r>
              <a:rPr lang="ru-RU" sz="3600" b="1" dirty="0">
                <a:solidFill>
                  <a:schemeClr val="accent4">
                    <a:lumMod val="75000"/>
                  </a:schemeClr>
                </a:solidFill>
              </a:rPr>
              <a:t>6. Пуганая ворона и куста боится.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145</TotalTime>
  <Words>414</Words>
  <Application>Microsoft Office PowerPoint</Application>
  <PresentationFormat>Экран (4:3)</PresentationFormat>
  <Paragraphs>69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Times New Roman</vt:lpstr>
      <vt:lpstr>Verdana</vt:lpstr>
      <vt:lpstr>Wingdings 2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Ирина</cp:lastModifiedBy>
  <cp:revision>20</cp:revision>
  <dcterms:created xsi:type="dcterms:W3CDTF">2012-12-08T13:59:30Z</dcterms:created>
  <dcterms:modified xsi:type="dcterms:W3CDTF">2024-12-01T08:11:57Z</dcterms:modified>
</cp:coreProperties>
</file>