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943C1F-4706-42BC-B69A-66BD9F3650A3}" type="datetimeFigureOut">
              <a:rPr lang="ru-RU" smtClean="0"/>
              <a:t>07.12.2024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2399555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943C1F-4706-42BC-B69A-66BD9F3650A3}" type="datetimeFigureOut">
              <a:rPr lang="ru-RU" smtClean="0"/>
              <a:t>07.12.2024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4091539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943C1F-4706-42BC-B69A-66BD9F3650A3}" type="datetimeFigureOut">
              <a:rPr lang="ru-RU" smtClean="0"/>
              <a:t>07.12.2024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367461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A943C1F-4706-42BC-B69A-66BD9F3650A3}" type="datetimeFigureOut">
              <a:rPr lang="ru-RU" smtClean="0"/>
              <a:t>07.12.2024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3571100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A943C1F-4706-42BC-B69A-66BD9F3650A3}" type="datetimeFigureOut">
              <a:rPr lang="ru-RU" smtClean="0"/>
              <a:t>07.12.2024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1979088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A943C1F-4706-42BC-B69A-66BD9F3650A3}" type="datetimeFigureOut">
              <a:rPr lang="ru-RU" smtClean="0"/>
              <a:t>07.12.2024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10257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A943C1F-4706-42BC-B69A-66BD9F3650A3}" type="datetimeFigureOut">
              <a:rPr lang="ru-RU" smtClean="0"/>
              <a:t>07.12.2024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2692042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A943C1F-4706-42BC-B69A-66BD9F3650A3}" type="datetimeFigureOut">
              <a:rPr lang="ru-RU" smtClean="0"/>
              <a:t>07.12.2024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47734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A943C1F-4706-42BC-B69A-66BD9F3650A3}" type="datetimeFigureOut">
              <a:rPr lang="ru-RU" smtClean="0"/>
              <a:t>07.12.2024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257761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A943C1F-4706-42BC-B69A-66BD9F3650A3}" type="datetimeFigureOut">
              <a:rPr lang="ru-RU" smtClean="0"/>
              <a:t>07.12.2024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2551240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9A943C1F-4706-42BC-B69A-66BD9F3650A3}" type="datetimeFigureOut">
              <a:rPr lang="ru-RU" smtClean="0"/>
              <a:t>07.12.2024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7A41C81-2CD0-4559-9AD5-DA13CB930E34}" type="slidenum">
              <a:rPr lang="ru-RU" smtClean="0"/>
              <a:t>‹#›</a:t>
            </a:fld>
            <a:endParaRPr lang="ru-RU"/>
          </a:p>
        </p:txBody>
      </p:sp>
    </p:spTree>
    <p:extLst>
      <p:ext uri="{BB962C8B-B14F-4D97-AF65-F5344CB8AC3E}">
        <p14:creationId xmlns:p14="http://schemas.microsoft.com/office/powerpoint/2010/main" val="3082700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43C1F-4706-42BC-B69A-66BD9F3650A3}" type="datetimeFigureOut">
              <a:rPr lang="ru-RU" smtClean="0"/>
              <a:t>07.12.2024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41C81-2CD0-4559-9AD5-DA13CB930E34}" type="slidenum">
              <a:rPr lang="ru-RU" smtClean="0"/>
              <a:t>‹#›</a:t>
            </a:fld>
            <a:endParaRPr lang="ru-RU"/>
          </a:p>
        </p:txBody>
      </p:sp>
    </p:spTree>
    <p:extLst>
      <p:ext uri="{BB962C8B-B14F-4D97-AF65-F5344CB8AC3E}">
        <p14:creationId xmlns:p14="http://schemas.microsoft.com/office/powerpoint/2010/main" val="2405470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
        <p:nvSpPr>
          <p:cNvPr id="3" name="Прямоугольник 2"/>
          <p:cNvSpPr/>
          <p:nvPr/>
        </p:nvSpPr>
        <p:spPr>
          <a:xfrm>
            <a:off x="1926209" y="1352450"/>
            <a:ext cx="7839959" cy="3046988"/>
          </a:xfrm>
          <a:prstGeom prst="rect">
            <a:avLst/>
          </a:prstGeom>
        </p:spPr>
        <p:txBody>
          <a:bodyPr wrap="square">
            <a:spAutoFit/>
          </a:bodyPr>
          <a:lstStyle/>
          <a:p>
            <a:pPr algn="ctr"/>
            <a:r>
              <a:rPr lang="ru-RU" sz="4800" b="1" i="1" dirty="0" smtClean="0">
                <a:solidFill>
                  <a:srgbClr val="0070C0"/>
                </a:solidFill>
                <a:effectLst/>
                <a:latin typeface="Georgia" panose="02040502050405020303" pitchFamily="18" charset="0"/>
              </a:rPr>
              <a:t>Поделки с детьми зимой: идеи и инструкции для поделок</a:t>
            </a:r>
            <a:endParaRPr lang="ru-RU" sz="4800" b="1" i="1" dirty="0">
              <a:solidFill>
                <a:srgbClr val="0070C0"/>
              </a:solidFill>
              <a:effectLst/>
              <a:latin typeface="Georgia" panose="02040502050405020303" pitchFamily="18" charset="0"/>
            </a:endParaRPr>
          </a:p>
        </p:txBody>
      </p:sp>
    </p:spTree>
    <p:extLst>
      <p:ext uri="{BB962C8B-B14F-4D97-AF65-F5344CB8AC3E}">
        <p14:creationId xmlns:p14="http://schemas.microsoft.com/office/powerpoint/2010/main" val="4233862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
        <p:nvSpPr>
          <p:cNvPr id="3" name="Прямоугольник 2"/>
          <p:cNvSpPr/>
          <p:nvPr/>
        </p:nvSpPr>
        <p:spPr>
          <a:xfrm>
            <a:off x="898687" y="541745"/>
            <a:ext cx="7839959" cy="4862870"/>
          </a:xfrm>
          <a:prstGeom prst="rect">
            <a:avLst/>
          </a:prstGeom>
        </p:spPr>
        <p:txBody>
          <a:bodyPr wrap="square">
            <a:spAutoFit/>
          </a:bodyPr>
          <a:lstStyle/>
          <a:p>
            <a:pPr algn="ctr"/>
            <a:r>
              <a:rPr lang="ru-RU" b="1" dirty="0">
                <a:solidFill>
                  <a:srgbClr val="0070C0"/>
                </a:solidFill>
                <a:effectLst>
                  <a:outerShdw blurRad="38100" dist="38100" dir="2700000" algn="tl">
                    <a:srgbClr val="000000">
                      <a:alpha val="43137"/>
                    </a:srgbClr>
                  </a:outerShdw>
                </a:effectLst>
                <a:latin typeface="Georgia" panose="02040502050405020303" pitchFamily="18" charset="0"/>
              </a:rPr>
              <a:t>Сделайте снежинки и звездочки для </a:t>
            </a:r>
            <a:r>
              <a:rPr lang="ru-RU" b="1" dirty="0" smtClean="0">
                <a:solidFill>
                  <a:srgbClr val="0070C0"/>
                </a:solidFill>
                <a:effectLst>
                  <a:outerShdw blurRad="38100" dist="38100" dir="2700000" algn="tl">
                    <a:srgbClr val="000000">
                      <a:alpha val="43137"/>
                    </a:srgbClr>
                  </a:outerShdw>
                </a:effectLst>
                <a:latin typeface="Georgia" panose="02040502050405020303" pitchFamily="18" charset="0"/>
              </a:rPr>
              <a:t>окна</a:t>
            </a:r>
          </a:p>
          <a:p>
            <a:pPr algn="ctr"/>
            <a:endParaRPr lang="ru-RU" b="1" dirty="0">
              <a:solidFill>
                <a:srgbClr val="0070C0"/>
              </a:solidFill>
              <a:latin typeface="Georgia" panose="02040502050405020303" pitchFamily="18" charset="0"/>
            </a:endParaRPr>
          </a:p>
          <a:p>
            <a:pPr algn="ctr"/>
            <a:endParaRPr lang="ru-RU" b="1" dirty="0">
              <a:solidFill>
                <a:srgbClr val="0070C0"/>
              </a:solidFill>
              <a:latin typeface="Georgia" panose="02040502050405020303" pitchFamily="18" charset="0"/>
            </a:endParaRPr>
          </a:p>
          <a:p>
            <a:r>
              <a:rPr lang="ru-RU" sz="1600" dirty="0" smtClean="0">
                <a:solidFill>
                  <a:srgbClr val="0070C0"/>
                </a:solidFill>
                <a:effectLst/>
                <a:latin typeface="Georgia" panose="02040502050405020303" pitchFamily="18" charset="0"/>
              </a:rPr>
              <a:t>Малыши уже умеют вырезать из бумаги простые, но все же красивые снежинки.</a:t>
            </a:r>
          </a:p>
          <a:p>
            <a:r>
              <a:rPr lang="ru-RU" sz="1600" dirty="0" smtClean="0">
                <a:solidFill>
                  <a:srgbClr val="0070C0"/>
                </a:solidFill>
                <a:effectLst/>
                <a:latin typeface="Georgia" panose="02040502050405020303" pitchFamily="18" charset="0"/>
              </a:rPr>
              <a:t>Для начала понадобится ручка, циркуль или тарелка, белая или цветная плотная бумага, а также ножницы.</a:t>
            </a:r>
          </a:p>
          <a:p>
            <a:endParaRPr lang="ru-RU" sz="1600" dirty="0" smtClean="0">
              <a:solidFill>
                <a:srgbClr val="0070C0"/>
              </a:solidFill>
              <a:effectLst/>
              <a:latin typeface="Georgia" panose="02040502050405020303" pitchFamily="18" charset="0"/>
            </a:endParaRPr>
          </a:p>
          <a:p>
            <a:r>
              <a:rPr lang="ru-RU" sz="1600" dirty="0" smtClean="0">
                <a:solidFill>
                  <a:srgbClr val="0070C0"/>
                </a:solidFill>
                <a:effectLst/>
                <a:latin typeface="Georgia" panose="02040502050405020303" pitchFamily="18" charset="0"/>
              </a:rPr>
              <a:t>Затем с помощью циркуля нарисуйте круг. Если нет под рукой циркуля, также можете взять тарелку, чтобы нарисовать круг.</a:t>
            </a:r>
          </a:p>
          <a:p>
            <a:endParaRPr lang="ru-RU" sz="1600" dirty="0" smtClean="0">
              <a:solidFill>
                <a:srgbClr val="0070C0"/>
              </a:solidFill>
              <a:effectLst/>
              <a:latin typeface="Georgia" panose="02040502050405020303" pitchFamily="18" charset="0"/>
            </a:endParaRPr>
          </a:p>
          <a:p>
            <a:r>
              <a:rPr lang="ru-RU" sz="1600" dirty="0" smtClean="0">
                <a:solidFill>
                  <a:srgbClr val="0070C0"/>
                </a:solidFill>
                <a:effectLst/>
                <a:latin typeface="Georgia" panose="02040502050405020303" pitchFamily="18" charset="0"/>
              </a:rPr>
              <a:t>Затем дети могут вырезать круг по линии. Следующим шагом будет разделение круга на несколько квадрантов. Поэтому сначала сложите вырезанный круг один раз в центре, а затем повторите процедуру еще один или два раза. Вот как сделать четверть или восьмую окружность.</a:t>
            </a:r>
          </a:p>
          <a:p>
            <a:endParaRPr lang="ru-RU" sz="1600" dirty="0" smtClean="0">
              <a:solidFill>
                <a:srgbClr val="0070C0"/>
              </a:solidFill>
              <a:effectLst/>
              <a:latin typeface="Georgia" panose="02040502050405020303" pitchFamily="18" charset="0"/>
            </a:endParaRPr>
          </a:p>
          <a:p>
            <a:r>
              <a:rPr lang="ru-RU" sz="1600" dirty="0" smtClean="0">
                <a:solidFill>
                  <a:srgbClr val="0070C0"/>
                </a:solidFill>
                <a:effectLst/>
                <a:latin typeface="Georgia" panose="02040502050405020303" pitchFamily="18" charset="0"/>
              </a:rPr>
              <a:t>Теперь наступает творческий период. Теперь дети могут нарисовать различные неровности и узоры на краю выреза круга, а затем вырезать их с помощью тонких ножниц.</a:t>
            </a:r>
            <a:endParaRPr lang="ru-RU" sz="1600" dirty="0">
              <a:solidFill>
                <a:srgbClr val="0070C0"/>
              </a:solidFill>
              <a:effectLst/>
              <a:latin typeface="Georgia" panose="02040502050405020303" pitchFamily="18" charset="0"/>
            </a:endParaRPr>
          </a:p>
        </p:txBody>
      </p:sp>
      <p:pic>
        <p:nvPicPr>
          <p:cNvPr id="4" name="Рисунок 3"/>
          <p:cNvPicPr>
            <a:picLocks noChangeAspect="1"/>
          </p:cNvPicPr>
          <p:nvPr/>
        </p:nvPicPr>
        <p:blipFill>
          <a:blip r:embed="rId3"/>
          <a:stretch>
            <a:fillRect/>
          </a:stretch>
        </p:blipFill>
        <p:spPr>
          <a:xfrm>
            <a:off x="8568965" y="1175699"/>
            <a:ext cx="2469824" cy="1635536"/>
          </a:xfrm>
          <a:prstGeom prst="rect">
            <a:avLst/>
          </a:prstGeom>
        </p:spPr>
      </p:pic>
    </p:spTree>
    <p:extLst>
      <p:ext uri="{BB962C8B-B14F-4D97-AF65-F5344CB8AC3E}">
        <p14:creationId xmlns:p14="http://schemas.microsoft.com/office/powerpoint/2010/main" val="3003620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
        <p:nvSpPr>
          <p:cNvPr id="3" name="Прямоугольник 2"/>
          <p:cNvSpPr/>
          <p:nvPr/>
        </p:nvSpPr>
        <p:spPr>
          <a:xfrm>
            <a:off x="898687" y="541745"/>
            <a:ext cx="7839959" cy="5355312"/>
          </a:xfrm>
          <a:prstGeom prst="rect">
            <a:avLst/>
          </a:prstGeom>
        </p:spPr>
        <p:txBody>
          <a:bodyPr wrap="square">
            <a:spAutoFit/>
          </a:bodyPr>
          <a:lstStyle/>
          <a:p>
            <a:pPr algn="ctr"/>
            <a:r>
              <a:rPr lang="ru-RU" b="1" dirty="0">
                <a:solidFill>
                  <a:srgbClr val="0070C0"/>
                </a:solidFill>
                <a:effectLst>
                  <a:outerShdw blurRad="38100" dist="38100" dir="2700000" algn="tl">
                    <a:srgbClr val="000000">
                      <a:alpha val="43137"/>
                    </a:srgbClr>
                  </a:outerShdw>
                </a:effectLst>
                <a:latin typeface="Georgia" panose="02040502050405020303" pitchFamily="18" charset="0"/>
              </a:rPr>
              <a:t>Сделай снеговика – вот как это сделать</a:t>
            </a:r>
          </a:p>
          <a:p>
            <a:pPr algn="ctr"/>
            <a:endParaRPr lang="ru-RU" sz="1600" b="1" i="1" dirty="0" smtClean="0">
              <a:solidFill>
                <a:srgbClr val="0070C0"/>
              </a:solidFill>
              <a:effectLst/>
              <a:latin typeface="Georgia" panose="02040502050405020303" pitchFamily="18" charset="0"/>
            </a:endParaRPr>
          </a:p>
          <a:p>
            <a:r>
              <a:rPr lang="ru-RU" sz="1400" dirty="0" smtClean="0">
                <a:solidFill>
                  <a:srgbClr val="0070C0"/>
                </a:solidFill>
                <a:effectLst/>
                <a:latin typeface="Georgia" panose="02040502050405020303" pitchFamily="18" charset="0"/>
              </a:rPr>
              <a:t>В зависимости от типа снеговика понадобятся разные материалы. Первоначальную идею можно реализовать с помощью пары глазков, нескольких пуговиц, нескольких кусочков войлока, ленты, а также белых носков и риса.</a:t>
            </a:r>
          </a:p>
          <a:p>
            <a:endParaRPr lang="ru-RU" sz="1400" dirty="0" smtClean="0">
              <a:solidFill>
                <a:srgbClr val="0070C0"/>
              </a:solidFill>
              <a:effectLst/>
              <a:latin typeface="Georgia" panose="02040502050405020303" pitchFamily="18" charset="0"/>
            </a:endParaRPr>
          </a:p>
          <a:p>
            <a:r>
              <a:rPr lang="ru-RU" sz="1400" dirty="0" smtClean="0">
                <a:solidFill>
                  <a:srgbClr val="0070C0"/>
                </a:solidFill>
                <a:effectLst/>
                <a:latin typeface="Georgia" panose="02040502050405020303" pitchFamily="18" charset="0"/>
              </a:rPr>
              <a:t>Для начала разрежьте носок на две части чуть ниже пятки. Теперь нужно ненадолго повернуть верхний конец носка влево, завязать его лентой, а затем снова перевернуть носок.</a:t>
            </a:r>
          </a:p>
          <a:p>
            <a:endParaRPr lang="ru-RU" sz="1400" dirty="0">
              <a:solidFill>
                <a:srgbClr val="0070C0"/>
              </a:solidFill>
              <a:latin typeface="Georgia" panose="02040502050405020303" pitchFamily="18" charset="0"/>
            </a:endParaRPr>
          </a:p>
          <a:p>
            <a:r>
              <a:rPr lang="ru-RU" sz="1400" dirty="0" smtClean="0">
                <a:solidFill>
                  <a:srgbClr val="0070C0"/>
                </a:solidFill>
                <a:effectLst/>
                <a:latin typeface="Georgia" panose="02040502050405020303" pitchFamily="18" charset="0"/>
              </a:rPr>
              <a:t>Теперь заполните часть носка рисом. Если носок достаточно заполнен, но не заполнен до краев, завяжите верхний конец узлом. Не бойтесь, это не обязательно должно выглядеть красиво, так как шапочка впоследствии скроет эту область.</a:t>
            </a:r>
          </a:p>
          <a:p>
            <a:endParaRPr lang="ru-RU" sz="1400" dirty="0" smtClean="0">
              <a:solidFill>
                <a:srgbClr val="0070C0"/>
              </a:solidFill>
              <a:effectLst/>
              <a:latin typeface="Georgia" panose="02040502050405020303" pitchFamily="18" charset="0"/>
            </a:endParaRPr>
          </a:p>
          <a:p>
            <a:r>
              <a:rPr lang="ru-RU" sz="1400" u="sng" dirty="0" smtClean="0">
                <a:solidFill>
                  <a:srgbClr val="0070C0"/>
                </a:solidFill>
                <a:effectLst/>
                <a:latin typeface="Georgia" panose="02040502050405020303" pitchFamily="18" charset="0"/>
              </a:rPr>
              <a:t>Снеговики из </a:t>
            </a:r>
            <a:r>
              <a:rPr lang="ru-RU" sz="1400" u="sng" dirty="0" err="1" smtClean="0">
                <a:solidFill>
                  <a:srgbClr val="0070C0"/>
                </a:solidFill>
                <a:effectLst/>
                <a:latin typeface="Georgia" panose="02040502050405020303" pitchFamily="18" charset="0"/>
              </a:rPr>
              <a:t>пенополистирола</a:t>
            </a:r>
            <a:endParaRPr lang="ru-RU" sz="1400" u="sng" dirty="0" smtClean="0">
              <a:solidFill>
                <a:srgbClr val="0070C0"/>
              </a:solidFill>
              <a:effectLst/>
              <a:latin typeface="Georgia" panose="02040502050405020303" pitchFamily="18" charset="0"/>
            </a:endParaRPr>
          </a:p>
          <a:p>
            <a:r>
              <a:rPr lang="ru-RU" sz="1400" dirty="0" smtClean="0">
                <a:solidFill>
                  <a:srgbClr val="0070C0"/>
                </a:solidFill>
                <a:effectLst/>
                <a:latin typeface="Georgia" panose="02040502050405020303" pitchFamily="18" charset="0"/>
              </a:rPr>
              <a:t>Будет проще, если вы прибегнете к шарикам из </a:t>
            </a:r>
            <a:r>
              <a:rPr lang="ru-RU" sz="1400" dirty="0" err="1" smtClean="0">
                <a:solidFill>
                  <a:srgbClr val="0070C0"/>
                </a:solidFill>
                <a:effectLst/>
                <a:latin typeface="Georgia" panose="02040502050405020303" pitchFamily="18" charset="0"/>
              </a:rPr>
              <a:t>пенополистирола</a:t>
            </a:r>
            <a:r>
              <a:rPr lang="ru-RU" sz="1400" dirty="0" smtClean="0">
                <a:solidFill>
                  <a:srgbClr val="0070C0"/>
                </a:solidFill>
                <a:effectLst/>
                <a:latin typeface="Georgia" panose="02040502050405020303" pitchFamily="18" charset="0"/>
              </a:rPr>
              <a:t>.</a:t>
            </a:r>
          </a:p>
          <a:p>
            <a:endParaRPr lang="ru-RU" sz="1400" dirty="0" smtClean="0">
              <a:solidFill>
                <a:srgbClr val="0070C0"/>
              </a:solidFill>
              <a:effectLst/>
              <a:latin typeface="Georgia" panose="02040502050405020303" pitchFamily="18" charset="0"/>
            </a:endParaRPr>
          </a:p>
          <a:p>
            <a:r>
              <a:rPr lang="ru-RU" sz="1400" dirty="0" smtClean="0">
                <a:solidFill>
                  <a:srgbClr val="0070C0"/>
                </a:solidFill>
                <a:effectLst/>
                <a:latin typeface="Georgia" panose="02040502050405020303" pitchFamily="18" charset="0"/>
              </a:rPr>
              <a:t>Теперь переместите рисовые зерна в носке вперед и назад так, чтобы получилась голова и тело снеговика. Небольшое разделение можно легко сделать с помощью ленты, которая удваивается как шарф.</a:t>
            </a:r>
          </a:p>
          <a:p>
            <a:endParaRPr lang="ru-RU" sz="1400" dirty="0" smtClean="0">
              <a:solidFill>
                <a:srgbClr val="0070C0"/>
              </a:solidFill>
              <a:effectLst/>
              <a:latin typeface="Georgia" panose="02040502050405020303" pitchFamily="18" charset="0"/>
            </a:endParaRPr>
          </a:p>
          <a:p>
            <a:r>
              <a:rPr lang="ru-RU" sz="1400" dirty="0" smtClean="0">
                <a:solidFill>
                  <a:srgbClr val="0070C0"/>
                </a:solidFill>
                <a:effectLst/>
                <a:latin typeface="Georgia" panose="02040502050405020303" pitchFamily="18" charset="0"/>
              </a:rPr>
              <a:t>Теперь не хватает только шапочки, которую можете вылепить из второго носка. После этого можете прикрепить еще две или три пуговицы к животу снеговика и приклеить глазки-глазки.</a:t>
            </a:r>
            <a:endParaRPr lang="ru-RU" sz="1400" dirty="0">
              <a:solidFill>
                <a:srgbClr val="0070C0"/>
              </a:solidFill>
              <a:effectLst/>
              <a:latin typeface="Georgia" panose="02040502050405020303" pitchFamily="18" charset="0"/>
            </a:endParaRPr>
          </a:p>
        </p:txBody>
      </p:sp>
      <p:pic>
        <p:nvPicPr>
          <p:cNvPr id="5" name="Рисунок 4"/>
          <p:cNvPicPr>
            <a:picLocks noChangeAspect="1"/>
          </p:cNvPicPr>
          <p:nvPr/>
        </p:nvPicPr>
        <p:blipFill>
          <a:blip r:embed="rId3"/>
          <a:stretch>
            <a:fillRect/>
          </a:stretch>
        </p:blipFill>
        <p:spPr>
          <a:xfrm>
            <a:off x="8574709" y="2072817"/>
            <a:ext cx="2616803" cy="1452807"/>
          </a:xfrm>
          <a:prstGeom prst="rect">
            <a:avLst/>
          </a:prstGeom>
        </p:spPr>
      </p:pic>
    </p:spTree>
    <p:extLst>
      <p:ext uri="{BB962C8B-B14F-4D97-AF65-F5344CB8AC3E}">
        <p14:creationId xmlns:p14="http://schemas.microsoft.com/office/powerpoint/2010/main" val="3898811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
        <p:nvSpPr>
          <p:cNvPr id="3" name="Прямоугольник 2"/>
          <p:cNvSpPr/>
          <p:nvPr/>
        </p:nvSpPr>
        <p:spPr>
          <a:xfrm>
            <a:off x="898687" y="541745"/>
            <a:ext cx="7839959" cy="338554"/>
          </a:xfrm>
          <a:prstGeom prst="rect">
            <a:avLst/>
          </a:prstGeom>
        </p:spPr>
        <p:txBody>
          <a:bodyPr wrap="square">
            <a:spAutoFit/>
          </a:bodyPr>
          <a:lstStyle/>
          <a:p>
            <a:pPr algn="ctr"/>
            <a:endParaRPr lang="ru-RU" sz="1600" b="1" i="1" dirty="0" smtClean="0">
              <a:solidFill>
                <a:srgbClr val="0070C0"/>
              </a:solidFill>
              <a:effectLst/>
              <a:latin typeface="Georgia" panose="02040502050405020303" pitchFamily="18" charset="0"/>
            </a:endParaRPr>
          </a:p>
        </p:txBody>
      </p:sp>
      <p:sp>
        <p:nvSpPr>
          <p:cNvPr id="6" name="Прямоугольник 5"/>
          <p:cNvSpPr/>
          <p:nvPr/>
        </p:nvSpPr>
        <p:spPr>
          <a:xfrm>
            <a:off x="791851" y="711022"/>
            <a:ext cx="9030879" cy="4031873"/>
          </a:xfrm>
          <a:prstGeom prst="rect">
            <a:avLst/>
          </a:prstGeom>
        </p:spPr>
        <p:txBody>
          <a:bodyPr wrap="square">
            <a:spAutoFit/>
          </a:bodyPr>
          <a:lstStyle/>
          <a:p>
            <a:pPr algn="ctr"/>
            <a:r>
              <a:rPr lang="ru-RU" b="1" dirty="0" smtClean="0">
                <a:solidFill>
                  <a:srgbClr val="0070C0"/>
                </a:solidFill>
                <a:effectLst>
                  <a:outerShdw blurRad="38100" dist="38100" dir="2700000" algn="tl">
                    <a:srgbClr val="000000">
                      <a:alpha val="43137"/>
                    </a:srgbClr>
                  </a:outerShdw>
                </a:effectLst>
                <a:latin typeface="Georgia" panose="02040502050405020303" pitchFamily="18" charset="0"/>
              </a:rPr>
              <a:t>Изготовление деревянных звездочек </a:t>
            </a:r>
          </a:p>
          <a:p>
            <a:endParaRPr lang="ru-RU" sz="1400" dirty="0">
              <a:solidFill>
                <a:srgbClr val="0070C0"/>
              </a:solidFill>
              <a:latin typeface="Georgia" panose="02040502050405020303" pitchFamily="18" charset="0"/>
            </a:endParaRPr>
          </a:p>
          <a:p>
            <a:r>
              <a:rPr lang="ru-RU" sz="1400" dirty="0" smtClean="0">
                <a:solidFill>
                  <a:srgbClr val="0070C0"/>
                </a:solidFill>
                <a:latin typeface="Georgia" panose="02040502050405020303" pitchFamily="18" charset="0"/>
              </a:rPr>
              <a:t>Если занимаетесь рукоделием с детьми зимой, важно, чтобы идеи поделок было как можно проще реализовать. Однако, особенно с учетом большей разницы в возрасте в детском саду, тем приятнее, когда более высокие дети могут помогать маленьким в работе. Натуральные материалы всегда хорошо подходят для того, чтобы дать детям возможность разобраться, откуда они на самом деле берутся.</a:t>
            </a:r>
          </a:p>
          <a:p>
            <a:endParaRPr lang="ru-RU" sz="1400" dirty="0" smtClean="0">
              <a:solidFill>
                <a:srgbClr val="0070C0"/>
              </a:solidFill>
              <a:latin typeface="Georgia" panose="02040502050405020303" pitchFamily="18" charset="0"/>
            </a:endParaRPr>
          </a:p>
          <a:p>
            <a:r>
              <a:rPr lang="ru-RU" sz="1400" dirty="0" smtClean="0">
                <a:solidFill>
                  <a:srgbClr val="0070C0"/>
                </a:solidFill>
                <a:latin typeface="Georgia" panose="02040502050405020303" pitchFamily="18" charset="0"/>
              </a:rPr>
              <a:t>Повторно соедините палочки для мороженого: Приклейте разные палочки для мороженого друг к другу так, чтобы получились разные снежинки или звезды. Для детей чуть большего возраста вы также можете сделать из них игру, дав каждому ребенку задание создать индивидуальную звезду.</a:t>
            </a:r>
          </a:p>
          <a:p>
            <a:r>
              <a:rPr lang="ru-RU" sz="1400" dirty="0" smtClean="0">
                <a:solidFill>
                  <a:srgbClr val="0070C0"/>
                </a:solidFill>
                <a:latin typeface="Georgia" panose="02040502050405020303" pitchFamily="18" charset="0"/>
              </a:rPr>
              <a:t>С помощью небольшого количества пряжи готовые звезды можно повесить где угодно.</a:t>
            </a:r>
          </a:p>
          <a:p>
            <a:r>
              <a:rPr lang="ru-RU" sz="1400" dirty="0" smtClean="0">
                <a:solidFill>
                  <a:srgbClr val="0070C0"/>
                </a:solidFill>
                <a:latin typeface="Georgia" panose="02040502050405020303" pitchFamily="18" charset="0"/>
              </a:rPr>
              <a:t>Распиловка деревянных звездочек: Используя деревянную пилу и немного дерева для копья, вы можете быстро и легко сделать деревянные звездочки по индивидуальному заказу. Затем вы можете сгладить края небольшим количеством наждачной бумаги. На этом этапе будьте осторожны, чтобы не позволить маленьким детям работать с ножовкой без присмотра.</a:t>
            </a:r>
          </a:p>
          <a:p>
            <a:r>
              <a:rPr lang="ru-RU" sz="1400" dirty="0" smtClean="0">
                <a:solidFill>
                  <a:srgbClr val="0070C0"/>
                </a:solidFill>
                <a:latin typeface="Georgia" panose="02040502050405020303" pitchFamily="18" charset="0"/>
              </a:rPr>
              <a:t>Совет: Нарисуйте отдельные звезды разными цветами или сделайте несколько звездочек в виде снежных шариков, обклеив их ватой. Таким образом, в кратчайшие сроки создается уникальное украшение для окна или оптимальное украшение для елки.</a:t>
            </a:r>
            <a:endParaRPr lang="ru-RU" sz="1400" dirty="0">
              <a:solidFill>
                <a:srgbClr val="0070C0"/>
              </a:solidFill>
              <a:latin typeface="Georgia" panose="02040502050405020303" pitchFamily="18" charset="0"/>
            </a:endParaRPr>
          </a:p>
        </p:txBody>
      </p:sp>
      <p:pic>
        <p:nvPicPr>
          <p:cNvPr id="7" name="Рисунок 6"/>
          <p:cNvPicPr>
            <a:picLocks noChangeAspect="1"/>
          </p:cNvPicPr>
          <p:nvPr/>
        </p:nvPicPr>
        <p:blipFill>
          <a:blip r:embed="rId3"/>
          <a:stretch>
            <a:fillRect/>
          </a:stretch>
        </p:blipFill>
        <p:spPr>
          <a:xfrm>
            <a:off x="5307290" y="4566451"/>
            <a:ext cx="2876550" cy="1533525"/>
          </a:xfrm>
          <a:prstGeom prst="rect">
            <a:avLst/>
          </a:prstGeom>
        </p:spPr>
      </p:pic>
    </p:spTree>
    <p:extLst>
      <p:ext uri="{BB962C8B-B14F-4D97-AF65-F5344CB8AC3E}">
        <p14:creationId xmlns:p14="http://schemas.microsoft.com/office/powerpoint/2010/main" val="3413921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0"/>
          </a:xfrm>
          <a:prstGeom prst="rect">
            <a:avLst/>
          </a:prstGeom>
        </p:spPr>
      </p:pic>
      <p:sp>
        <p:nvSpPr>
          <p:cNvPr id="3" name="Прямоугольник 2"/>
          <p:cNvSpPr/>
          <p:nvPr/>
        </p:nvSpPr>
        <p:spPr>
          <a:xfrm>
            <a:off x="898687" y="541745"/>
            <a:ext cx="7839959" cy="338554"/>
          </a:xfrm>
          <a:prstGeom prst="rect">
            <a:avLst/>
          </a:prstGeom>
        </p:spPr>
        <p:txBody>
          <a:bodyPr wrap="square">
            <a:spAutoFit/>
          </a:bodyPr>
          <a:lstStyle/>
          <a:p>
            <a:pPr algn="ctr"/>
            <a:endParaRPr lang="ru-RU" sz="1600" b="1" i="1" dirty="0" smtClean="0">
              <a:solidFill>
                <a:srgbClr val="0070C0"/>
              </a:solidFill>
              <a:effectLst/>
              <a:latin typeface="Georgia" panose="02040502050405020303" pitchFamily="18" charset="0"/>
            </a:endParaRPr>
          </a:p>
        </p:txBody>
      </p:sp>
      <p:sp>
        <p:nvSpPr>
          <p:cNvPr id="6" name="Прямоугольник 5"/>
          <p:cNvSpPr/>
          <p:nvPr/>
        </p:nvSpPr>
        <p:spPr>
          <a:xfrm>
            <a:off x="980387" y="1295484"/>
            <a:ext cx="4864231" cy="3600986"/>
          </a:xfrm>
          <a:prstGeom prst="rect">
            <a:avLst/>
          </a:prstGeom>
        </p:spPr>
        <p:txBody>
          <a:bodyPr wrap="square">
            <a:spAutoFit/>
          </a:bodyPr>
          <a:lstStyle/>
          <a:p>
            <a:pPr algn="ctr"/>
            <a:r>
              <a:rPr lang="ru-RU" b="1" dirty="0" smtClean="0">
                <a:solidFill>
                  <a:srgbClr val="0070C0"/>
                </a:solidFill>
                <a:effectLst>
                  <a:outerShdw blurRad="38100" dist="38100" dir="2700000" algn="tl">
                    <a:srgbClr val="000000">
                      <a:alpha val="43137"/>
                    </a:srgbClr>
                  </a:outerShdw>
                </a:effectLst>
                <a:latin typeface="Georgia" panose="02040502050405020303" pitchFamily="18" charset="0"/>
              </a:rPr>
              <a:t>Создавайте совместные картинки</a:t>
            </a:r>
          </a:p>
          <a:p>
            <a:endParaRPr lang="ru-RU" sz="1400" dirty="0" smtClean="0">
              <a:solidFill>
                <a:srgbClr val="0070C0"/>
              </a:solidFill>
              <a:latin typeface="Georgia" panose="02040502050405020303" pitchFamily="18" charset="0"/>
            </a:endParaRPr>
          </a:p>
          <a:p>
            <a:r>
              <a:rPr lang="ru-RU" sz="1400" dirty="0" smtClean="0">
                <a:solidFill>
                  <a:srgbClr val="0070C0"/>
                </a:solidFill>
                <a:latin typeface="Georgia" panose="02040502050405020303" pitchFamily="18" charset="0"/>
              </a:rPr>
              <a:t>Поделки с детьми зимой особенно хорошо подходят в детском саду. Воспользуйтесь возможностью поработать над общими идеями, чтобы каждый ребенок мог принять участие.</a:t>
            </a:r>
          </a:p>
          <a:p>
            <a:endParaRPr lang="ru-RU" sz="1400" dirty="0" smtClean="0">
              <a:solidFill>
                <a:srgbClr val="0070C0"/>
              </a:solidFill>
              <a:latin typeface="Georgia" panose="02040502050405020303" pitchFamily="18" charset="0"/>
            </a:endParaRPr>
          </a:p>
          <a:p>
            <a:r>
              <a:rPr lang="ru-RU" sz="1400" dirty="0" smtClean="0">
                <a:solidFill>
                  <a:srgbClr val="0070C0"/>
                </a:solidFill>
                <a:latin typeface="Georgia" panose="02040502050405020303" pitchFamily="18" charset="0"/>
              </a:rPr>
              <a:t>Большие общие зимние картинки можно относительно легко создать, если каждый ребенок выполнит одно небольшое задание. После выполнения отдельных работ выполняется сборка всего изображения.</a:t>
            </a:r>
          </a:p>
          <a:p>
            <a:endParaRPr lang="ru-RU" sz="1400" dirty="0" smtClean="0">
              <a:solidFill>
                <a:srgbClr val="0070C0"/>
              </a:solidFill>
              <a:latin typeface="Georgia" panose="02040502050405020303" pitchFamily="18" charset="0"/>
            </a:endParaRPr>
          </a:p>
          <a:p>
            <a:r>
              <a:rPr lang="ru-RU" sz="1400" dirty="0" smtClean="0">
                <a:solidFill>
                  <a:srgbClr val="0070C0"/>
                </a:solidFill>
                <a:latin typeface="Georgia" panose="02040502050405020303" pitchFamily="18" charset="0"/>
              </a:rPr>
              <a:t>Кстати, дети учатся таким образом, чтобы в результате совместной работы можно было создать что-то грандиозное. Некоторые особенно оригинальные идеи для создания образа сообщества можно найти здесь.</a:t>
            </a:r>
            <a:endParaRPr lang="ru-RU" sz="1400" dirty="0">
              <a:solidFill>
                <a:srgbClr val="0070C0"/>
              </a:solidFill>
              <a:latin typeface="Georgia" panose="02040502050405020303" pitchFamily="18" charset="0"/>
            </a:endParaRPr>
          </a:p>
        </p:txBody>
      </p:sp>
      <p:pic>
        <p:nvPicPr>
          <p:cNvPr id="4" name="Рисунок 3"/>
          <p:cNvPicPr>
            <a:picLocks noChangeAspect="1"/>
          </p:cNvPicPr>
          <p:nvPr/>
        </p:nvPicPr>
        <p:blipFill>
          <a:blip r:embed="rId3"/>
          <a:stretch>
            <a:fillRect/>
          </a:stretch>
        </p:blipFill>
        <p:spPr>
          <a:xfrm>
            <a:off x="6920355" y="2138714"/>
            <a:ext cx="2838450" cy="1914525"/>
          </a:xfrm>
          <a:prstGeom prst="rect">
            <a:avLst/>
          </a:prstGeom>
        </p:spPr>
      </p:pic>
    </p:spTree>
    <p:extLst>
      <p:ext uri="{BB962C8B-B14F-4D97-AF65-F5344CB8AC3E}">
        <p14:creationId xmlns:p14="http://schemas.microsoft.com/office/powerpoint/2010/main" val="1782909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626</Words>
  <Application>Microsoft Office PowerPoint</Application>
  <PresentationFormat>Широкоэкранный</PresentationFormat>
  <Paragraphs>41</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Пономарёва Виктория Андреевна</dc:creator>
  <cp:lastModifiedBy>Пономарёва Виктория Андреевна</cp:lastModifiedBy>
  <cp:revision>4</cp:revision>
  <dcterms:created xsi:type="dcterms:W3CDTF">2024-12-07T04:53:42Z</dcterms:created>
  <dcterms:modified xsi:type="dcterms:W3CDTF">2024-12-07T05:27:26Z</dcterms:modified>
</cp:coreProperties>
</file>