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4" r:id="rId3"/>
    <p:sldId id="285" r:id="rId4"/>
    <p:sldId id="286" r:id="rId5"/>
    <p:sldId id="288" r:id="rId6"/>
    <p:sldId id="257" r:id="rId7"/>
    <p:sldId id="291" r:id="rId8"/>
    <p:sldId id="261" r:id="rId9"/>
    <p:sldId id="258" r:id="rId10"/>
    <p:sldId id="263" r:id="rId11"/>
    <p:sldId id="265" r:id="rId12"/>
    <p:sldId id="266" r:id="rId13"/>
    <p:sldId id="267" r:id="rId14"/>
    <p:sldId id="268" r:id="rId15"/>
    <p:sldId id="269" r:id="rId16"/>
    <p:sldId id="272" r:id="rId17"/>
    <p:sldId id="270" r:id="rId18"/>
    <p:sldId id="276" r:id="rId19"/>
    <p:sldId id="277" r:id="rId20"/>
    <p:sldId id="278" r:id="rId21"/>
    <p:sldId id="292" r:id="rId22"/>
    <p:sldId id="293" r:id="rId23"/>
    <p:sldId id="301" r:id="rId24"/>
    <p:sldId id="290" r:id="rId25"/>
    <p:sldId id="302" r:id="rId26"/>
    <p:sldId id="284" r:id="rId27"/>
    <p:sldId id="280" r:id="rId28"/>
    <p:sldId id="282" r:id="rId29"/>
    <p:sldId id="298" r:id="rId30"/>
    <p:sldId id="281" r:id="rId31"/>
    <p:sldId id="283" r:id="rId32"/>
    <p:sldId id="294" r:id="rId33"/>
    <p:sldId id="295" r:id="rId34"/>
    <p:sldId id="296" r:id="rId35"/>
    <p:sldId id="297" r:id="rId36"/>
    <p:sldId id="300" r:id="rId37"/>
    <p:sldId id="299" r:id="rId38"/>
    <p:sldId id="271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226" y="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3714-ED12-448C-9B1B-F4000D934723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04E3A-63B8-403F-8BD0-590A866506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3714-ED12-448C-9B1B-F4000D934723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04E3A-63B8-403F-8BD0-590A866506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3714-ED12-448C-9B1B-F4000D934723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04E3A-63B8-403F-8BD0-590A866506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3714-ED12-448C-9B1B-F4000D934723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04E3A-63B8-403F-8BD0-590A866506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3714-ED12-448C-9B1B-F4000D934723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04E3A-63B8-403F-8BD0-590A866506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3714-ED12-448C-9B1B-F4000D934723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04E3A-63B8-403F-8BD0-590A866506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3714-ED12-448C-9B1B-F4000D934723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04E3A-63B8-403F-8BD0-590A866506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3714-ED12-448C-9B1B-F4000D934723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04E3A-63B8-403F-8BD0-590A866506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3714-ED12-448C-9B1B-F4000D934723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04E3A-63B8-403F-8BD0-590A866506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3714-ED12-448C-9B1B-F4000D934723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04E3A-63B8-403F-8BD0-590A866506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3714-ED12-448C-9B1B-F4000D934723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2504E3A-63B8-403F-8BD0-590A8665069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4873714-ED12-448C-9B1B-F4000D934723}" type="datetimeFigureOut">
              <a:rPr lang="ru-RU" smtClean="0"/>
              <a:pPr/>
              <a:t>05.12.2024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2504E3A-63B8-403F-8BD0-590A86650695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A%D0%BE%D1%80%D0%B5%D0%B9%D1%81%D0%BA%D0%B0%D1%8F_%D0%B2%D0%BE%D0%BB%D0%BD%D0%B0" TargetMode="External"/><Relationship Id="rId2" Type="http://schemas.openxmlformats.org/officeDocument/2006/relationships/hyperlink" Target="https://ru.wikipedia.org/wiki/%D0%9D%D0%BE%D0%B2%D0%B0%D1%8F_%D1%80%D0%BE%D0%BC%D0%B0%D0%BD%D0%B8%D0%B7%D0%B0%D1%86%D0%B8%D1%8F_%D0%BA%D0%BE%D1%80%D0%B5%D0%B9%D1%81%D0%BA%D0%BE%D0%B3%D0%BE_%D1%8F%D0%B7%D1%8B%D0%BA%D0%B0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mann-ivanov-ferber.ru/books/glavnoe-v-istorii-iskusstva-korei/" TargetMode="Externa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dzen.ru/a/WndpOVeQaqJ-QNCh" TargetMode="External"/><Relationship Id="rId2" Type="http://schemas.openxmlformats.org/officeDocument/2006/relationships/hyperlink" Target="https://haejinlee-ceramics.com/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571480"/>
            <a:ext cx="8324880" cy="3786214"/>
          </a:xfrm>
        </p:spPr>
        <p:txBody>
          <a:bodyPr>
            <a:noAutofit/>
          </a:bodyPr>
          <a:lstStyle/>
          <a:p>
            <a:r>
              <a:rPr lang="ru-RU" sz="4400" dirty="0" smtClean="0">
                <a:solidFill>
                  <a:schemeClr val="bg2">
                    <a:lumMod val="25000"/>
                  </a:schemeClr>
                </a:solidFill>
              </a:rPr>
              <a:t>«Исследовательская деятельность как средство достижения образовательных результатов на уроках изобразительного искусства»</a:t>
            </a:r>
            <a:endParaRPr lang="ru-RU" sz="4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00496" y="5072074"/>
            <a:ext cx="4857784" cy="114300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МБОУ СОШ с.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Карджин</a:t>
            </a:r>
          </a:p>
          <a:p>
            <a:r>
              <a:rPr lang="ru-RU" smtClean="0">
                <a:solidFill>
                  <a:schemeClr val="bg2">
                    <a:lumMod val="25000"/>
                  </a:schemeClr>
                </a:solidFill>
              </a:rPr>
              <a:t>РСО- Алания</a:t>
            </a:r>
            <a:endParaRPr lang="ru-RU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</a:rPr>
              <a:t>Караханова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 Анжела </a:t>
            </a:r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</a:rPr>
              <a:t>Вахаевна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704088"/>
            <a:ext cx="8858280" cy="581772"/>
          </a:xfrm>
        </p:spPr>
        <p:txBody>
          <a:bodyPr>
            <a:noAutofit/>
          </a:bodyPr>
          <a:lstStyle/>
          <a:p>
            <a:pPr algn="ctr"/>
            <a:r>
              <a:rPr lang="ru-RU" sz="4800" b="1" kern="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kern="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kern="0" dirty="0" smtClean="0">
                <a:solidFill>
                  <a:schemeClr val="tx2">
                    <a:lumMod val="25000"/>
                  </a:schemeClr>
                </a:solidFill>
                <a:cs typeface="Times New Roman" panose="02020603050405020304" pitchFamily="18" charset="0"/>
              </a:rPr>
              <a:t>I</a:t>
            </a:r>
            <a:r>
              <a:rPr lang="ru-RU" sz="3200" b="1" kern="0" dirty="0" smtClean="0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ru-RU" sz="3200" b="1" kern="0" dirty="0" smtClean="0">
                <a:solidFill>
                  <a:schemeClr val="tx2">
                    <a:lumMod val="25000"/>
                  </a:schemeClr>
                </a:solidFill>
                <a:cs typeface="Times New Roman" panose="02020603050405020304" pitchFamily="18" charset="0"/>
              </a:rPr>
              <a:t>этап</a:t>
            </a:r>
            <a:r>
              <a:rPr lang="ru-RU" sz="3200" b="1" kern="0" dirty="0">
                <a:solidFill>
                  <a:schemeClr val="tx2">
                    <a:lumMod val="25000"/>
                  </a:schemeClr>
                </a:solidFill>
                <a:cs typeface="Times New Roman" panose="02020603050405020304" pitchFamily="18" charset="0"/>
              </a:rPr>
              <a:t>:</a:t>
            </a:r>
            <a:r>
              <a:rPr lang="ru-RU" sz="3200" b="1" kern="0" dirty="0" smtClean="0">
                <a:solidFill>
                  <a:schemeClr val="tx2">
                    <a:lumMod val="2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800" b="1" kern="0" dirty="0" smtClean="0">
                <a:solidFill>
                  <a:schemeClr val="tx2">
                    <a:lumMod val="25000"/>
                  </a:schemeClr>
                </a:solidFill>
                <a:cs typeface="Times New Roman" panose="02020603050405020304" pitchFamily="18" charset="0"/>
              </a:rPr>
              <a:t>План</a:t>
            </a:r>
            <a:r>
              <a:rPr lang="ru-RU" sz="2800" b="1" kern="0" dirty="0" smtClean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 работы над исследовательским проектом</a:t>
            </a:r>
            <a:endParaRPr lang="ru-RU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25526699"/>
              </p:ext>
            </p:extLst>
          </p:nvPr>
        </p:nvGraphicFramePr>
        <p:xfrm>
          <a:off x="0" y="1556792"/>
          <a:ext cx="9144000" cy="492919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8000"/>
                <a:gridCol w="3048000"/>
                <a:gridCol w="3048000"/>
              </a:tblGrid>
              <a:tr h="8278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Содержание работы на этапе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Деятельность учащихся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Деятельность учителя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1643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1.Выбор темы и целей проекта через проблемную ситуацию, беседу, анкетирование и т.п.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Обсуждение темы с учителем, получение при необходимости дополнительной информации, постановка целей.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Предъявление заранее подготовленных карточек, памяток и т.п.  для каждого ученика-исследователя. Помощь в постановке целей.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9370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2.Определение количества участников проекта, состава исследовательской группы.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305800" cy="367458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</a:rPr>
              <a:t>II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 этап:  Поисково-исследовательский </a:t>
            </a:r>
            <a:endParaRPr lang="ru-RU" sz="3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857232"/>
          <a:ext cx="9144000" cy="584708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447736"/>
                <a:gridCol w="3522689"/>
                <a:gridCol w="2173575"/>
              </a:tblGrid>
              <a:tr h="3211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Содержание работы на этапе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Деятельность учащихся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Деятельность учителя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622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работы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218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1.Определение источников информации.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2.Планирование способов сбора и анализа информации.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3.Планирование итогового продукта (формы представления результата).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-отчет (устный, письменный, с демонстрацией материалов)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-фильм, макет, сборник и т.д.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-конференция, праздник  и  т.д.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4.Выработка критериев оценки результатов работы.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5.Распределение обязанностей среди членов команды.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Выработка плана действий (как можно это сделать?).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Определение основных методов: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-прочитать в книге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-понаблюдать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-посмотреть в компьютере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-задать вопросы родителям, специалистам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-подумать самостоятельно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-посмотреть в книгах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-посмотреть по телевизору  и т.д.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Формулировка задач (для чего?)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Выдвижение идей, высказывание предположений, определение сроков работы,  ее этапов.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41608"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Исследовательская деятельность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780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 информации, решение промежуточных задач. Основные формы работы: интервью, опросы, наблюдения, опыты,  изучение научных и литературных источников  и  т.д.  Организация  экскурсий, проведение экспериментов  и  т.д.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 исследований,  решение промежуточных задач. Фиксирование информации различными способами: запись, рисунок, коллаж, схема, символы, закладки  и  т.д.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Наблюдение, советы, косвенное руководство  деятельностью, организация  и координирование отдельных этапов проекта.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4160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Результаты  и  выводы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19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информации.  Формулировка выводов. Оформление результатов.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информации.  Формулировка выводов. Оформление результатов.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Наблюдение, советы.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071546"/>
            <a:ext cx="8305800" cy="64294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100" b="1" dirty="0" smtClean="0">
                <a:solidFill>
                  <a:schemeClr val="tx2">
                    <a:lumMod val="25000"/>
                  </a:schemeClr>
                </a:solidFill>
                <a:cs typeface="Times New Roman" panose="02020603050405020304" pitchFamily="18" charset="0"/>
              </a:rPr>
              <a:t>Памятка для ученика»</a:t>
            </a:r>
            <a:br>
              <a:rPr lang="ru-RU" sz="3100" b="1" dirty="0" smtClean="0">
                <a:solidFill>
                  <a:schemeClr val="tx2">
                    <a:lumMod val="25000"/>
                  </a:schemeClr>
                </a:solidFill>
                <a:cs typeface="Times New Roman" panose="02020603050405020304" pitchFamily="18" charset="0"/>
              </a:rPr>
            </a:br>
            <a:endParaRPr lang="ru-RU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052736"/>
            <a:ext cx="8784976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Подумать самостоятельно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я об этом знаю?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мысли я могу высказать про это?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выводы я могу сделать из того, что мне уже известно?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Просмотреть книги и издания периодической печати по теме.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Запиши важную информацию, которую узнал из книг, газет и журналов.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Спросить у других людей.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Запиши интересную информацию, полученную от других людей.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Просмотреть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телематериалы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Запиши то необычное, что узнал из фильмов.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Интернет.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Запиши то новое, что ты узнал с помощью компьютера.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Понаблюдать.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Запиши интересную информацию, полученную с помощью наблюдений, удивительные факты и парадоксы. По-возможности сделай фотографии.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эксперимент.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Запиши план и результаты эксперимента.</a:t>
            </a:r>
          </a:p>
          <a:p>
            <a:endParaRPr lang="ru-RU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857232"/>
            <a:ext cx="8715404" cy="71438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III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 этап: </a:t>
            </a: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Трансляционно-оформительский этап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1285860"/>
            <a:ext cx="8822214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Предзащита проекта 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Доработка проекта с учетом замечаний и предложений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публичной защите проекта: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программы и сценария           публичной защиты, распределение заданий внутри группы (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медиаподдержка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подготовка аудитории, видео- и фотосъемка и проч.)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стендовая информация о проекте.</a:t>
            </a:r>
          </a:p>
          <a:p>
            <a:endParaRPr lang="ru-RU" sz="4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000108"/>
            <a:ext cx="8215370" cy="571504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 Заключительный </a:t>
            </a:r>
            <a:r>
              <a:rPr lang="ru-RU" sz="4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305342"/>
            <a:ext cx="90364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защита исследовательской работы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(научный доклад, демонстрация практической работы, ответы на вопросы) О выполненной работе надо не просто рассказать, её, как и всякое настоящее исследование, надо защитить.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должна быть публичной, с привлечением, как авторов других проектов, так и зрителей (учителей, родителей).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ходе защиты обучающийся учится представлять свою работу, описывать изображаемые объекты и рассказывать о технике выполнения, учится доказывать свою точку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зрения.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3571868" y="1071546"/>
            <a:ext cx="1714512" cy="10001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57224" y="1643050"/>
            <a:ext cx="1571636" cy="10001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000760" y="1785926"/>
            <a:ext cx="1857388" cy="9286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5" y="928670"/>
            <a:ext cx="7675216" cy="185738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428992" y="2643182"/>
            <a:ext cx="1714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dirty="0" smtClean="0">
                <a:ln w="9525" cap="flat" cmpd="sng" algn="ctr">
                  <a:solidFill>
                    <a:srgbClr val="000000"/>
                  </a:solidFill>
                  <a:prstDash val="solid"/>
                  <a:round/>
                </a:ln>
                <a:solidFill>
                  <a:schemeClr val="bg2">
                    <a:lumMod val="2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Учитель</a:t>
            </a:r>
            <a:endParaRPr lang="ru-RU" sz="1100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4000504"/>
            <a:ext cx="2357454" cy="13665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Обеспечивает непрерывность работы над проектом</a:t>
            </a:r>
            <a:endParaRPr lang="ru-RU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оле 1"/>
          <p:cNvSpPr txBox="1">
            <a:spLocks noChangeArrowheads="1"/>
          </p:cNvSpPr>
          <p:nvPr/>
        </p:nvSpPr>
        <p:spPr bwMode="auto">
          <a:xfrm>
            <a:off x="3500430" y="4643446"/>
            <a:ext cx="2367189" cy="1443604"/>
          </a:xfrm>
          <a:prstGeom prst="rect">
            <a:avLst/>
          </a:pr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85725" tIns="47625" rIns="85725" bIns="47625" anchor="t" anchorCtr="0" upright="1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Подготавливает необходимое оборудование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43636" y="3571876"/>
            <a:ext cx="1917150" cy="10479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Осуществляет консультативную помощь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rot="10800000" flipV="1">
            <a:off x="2357422" y="3286124"/>
            <a:ext cx="928694" cy="5715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5400000">
            <a:off x="3893339" y="3964785"/>
            <a:ext cx="121444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143504" y="3500438"/>
            <a:ext cx="785818" cy="5715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ru-RU" sz="2800" b="1" i="1" dirty="0">
                <a:solidFill>
                  <a:schemeClr val="tx2">
                    <a:lumMod val="25000"/>
                  </a:schemeClr>
                </a:solidFill>
              </a:rPr>
              <a:t>Исследовать — значит видеть то, что видели все, и думать так, как не думал никто</a:t>
            </a:r>
            <a:r>
              <a:rPr lang="ru-RU" sz="2800" b="1" i="1" dirty="0" smtClean="0">
                <a:solidFill>
                  <a:schemeClr val="tx2">
                    <a:lumMod val="25000"/>
                  </a:schemeClr>
                </a:solidFill>
              </a:rPr>
              <a:t>.</a:t>
            </a:r>
            <a:r>
              <a:rPr lang="ru-RU" sz="2800" b="1" i="1" dirty="0">
                <a:solidFill>
                  <a:schemeClr val="tx2">
                    <a:lumMod val="25000"/>
                  </a:schemeClr>
                </a:solidFill>
              </a:rPr>
              <a:t/>
            </a:r>
            <a:br>
              <a:rPr lang="ru-RU" sz="2800" b="1" i="1" dirty="0">
                <a:solidFill>
                  <a:schemeClr val="tx2">
                    <a:lumMod val="25000"/>
                  </a:schemeClr>
                </a:solidFill>
              </a:rPr>
            </a:br>
            <a:r>
              <a:rPr lang="ru-RU" sz="2400" dirty="0">
                <a:solidFill>
                  <a:schemeClr val="tx2">
                    <a:lumMod val="25000"/>
                  </a:schemeClr>
                </a:solidFill>
              </a:rPr>
              <a:t>Альберт </a:t>
            </a:r>
            <a:r>
              <a:rPr lang="ru-RU" sz="2400" dirty="0" err="1">
                <a:solidFill>
                  <a:schemeClr val="tx2">
                    <a:lumMod val="25000"/>
                  </a:schemeClr>
                </a:solidFill>
              </a:rPr>
              <a:t>Сент-Дьёрди</a:t>
            </a:r>
            <a:endParaRPr lang="ru-RU" sz="28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4340" y="2132856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/>
              <a:t>Тема: </a:t>
            </a:r>
            <a:r>
              <a:rPr lang="ru-RU" i="1" dirty="0" smtClean="0"/>
              <a:t>Национальная художественная культура. Праздничный национальный костюм. 4 класс</a:t>
            </a:r>
          </a:p>
          <a:p>
            <a:pPr algn="r"/>
            <a:r>
              <a:rPr lang="ru-RU" i="1" dirty="0" smtClean="0"/>
              <a:t>Декоративно-прикладное искусство. Орнаменты. Моделирование и стилизация элементов орнамента. 5 клас</a:t>
            </a:r>
            <a:r>
              <a:rPr lang="ru-RU" dirty="0" smtClean="0"/>
              <a:t>с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431915"/>
            <a:ext cx="6652514" cy="342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305800" cy="51033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25000"/>
                  </a:schemeClr>
                </a:solidFill>
              </a:rPr>
              <a:t>Хранительница традиций, Лариса </a:t>
            </a:r>
            <a:r>
              <a:rPr lang="ru-RU" sz="3200" b="1" dirty="0" err="1" smtClean="0">
                <a:solidFill>
                  <a:schemeClr val="tx2">
                    <a:lumMod val="25000"/>
                  </a:schemeClr>
                </a:solidFill>
              </a:rPr>
              <a:t>Халиева</a:t>
            </a:r>
            <a:endParaRPr lang="ru-RU" sz="32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204951" y="1268760"/>
            <a:ext cx="8939049" cy="643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altLang="ja-JP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Национальный костюм является объектом материальной и духовной культуры народа. Без него невозможно представить существование какого-либо этноса. Каждая составляющая национальной одежды очень важна и несет определенное значение.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Так, например, осетинский платок осуществлял функцию оберега. Его надевали в качестве свадебного и головного убора. А ремесло плетения платка благодаря многим рукодельницам и сегодня продолжает развиваться.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Лариса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Халиева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ведет творческий кружок в Кировском доме культуры, теперь уже она обучает односельчанок древнему ремеслу плетения косынок. Лариса со своими воспитанницами разного возраста организовала постоянную выставку, где можно увидеть работы и прошлого века, и нынешнего.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Особую радость мне приносит то, что к национальной одежде, народным ремеслам тянется молодежь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– добавляет Лариса.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ja-JP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ja-JP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3794" name="AutoShape 2" descr="Узор по клеточкам народны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796" name="AutoShape 4" descr="Узор по клеточкам народны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798" name="AutoShape 6" descr="Узор по клеточкам народны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6578" y="3786190"/>
            <a:ext cx="2121920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1.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6" y="214290"/>
            <a:ext cx="3429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1.6.jpg"/>
          <p:cNvPicPr>
            <a:picLocks noChangeAspect="1"/>
          </p:cNvPicPr>
          <p:nvPr/>
        </p:nvPicPr>
        <p:blipFill>
          <a:blip r:embed="rId4"/>
          <a:srcRect l="3488" r="16279"/>
          <a:stretch>
            <a:fillRect/>
          </a:stretch>
        </p:blipFill>
        <p:spPr>
          <a:xfrm>
            <a:off x="285720" y="2000240"/>
            <a:ext cx="4929222" cy="4619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868" y="357166"/>
            <a:ext cx="1500198" cy="1500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253092" y="-253015"/>
            <a:ext cx="1471615" cy="2691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1.4.jpg"/>
          <p:cNvPicPr>
            <a:picLocks noChangeAspect="1"/>
          </p:cNvPicPr>
          <p:nvPr/>
        </p:nvPicPr>
        <p:blipFill>
          <a:blip r:embed="rId2"/>
          <a:srcRect t="15631"/>
          <a:stretch>
            <a:fillRect/>
          </a:stretch>
        </p:blipFill>
        <p:spPr>
          <a:xfrm>
            <a:off x="214282" y="642918"/>
            <a:ext cx="8817531" cy="4286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785794"/>
            <a:ext cx="85725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00000"/>
                </a:solidFill>
                <a:latin typeface="Times New Roman"/>
              </a:rPr>
              <a:t>Развитие творческих способностей ребенка является одной из важнейших задач образования. Современное общество выдвигает требования к выпускникам школ: они должны быть инициативными, творчески мыслящими и энергичными людьми, умеющими видеть возникающие проблемы и искать пути их решения, занимаются самообразованием и повышают свой культурный уровень. Все это определяет успешность личности в будущем.</a:t>
            </a:r>
            <a:endParaRPr lang="ru-RU" sz="3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 descr="1.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14290"/>
            <a:ext cx="6357950" cy="3763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1.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2071678"/>
            <a:ext cx="3428988" cy="4571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83" y="4128994"/>
            <a:ext cx="2351374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99" t="2100" r="2648" b="6365"/>
          <a:stretch/>
        </p:blipFill>
        <p:spPr bwMode="auto">
          <a:xfrm>
            <a:off x="2771800" y="4122356"/>
            <a:ext cx="2525491" cy="2457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56" t="4840" r="5556" b="29563"/>
          <a:stretch/>
        </p:blipFill>
        <p:spPr bwMode="auto">
          <a:xfrm flipH="1">
            <a:off x="7281741" y="226834"/>
            <a:ext cx="1576503" cy="161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67944" y="620688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/>
              <a:t>Тема</a:t>
            </a:r>
            <a:r>
              <a:rPr lang="ru-RU" dirty="0" smtClean="0"/>
              <a:t>: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Вглядываясь в человека. Жанр Портрет. Виды и типы Портрета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Библиотека\Desktop\414264f1-3f5f-4684-83ab-5ee002f025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7762"/>
          <a:stretch/>
        </p:blipFill>
        <p:spPr bwMode="auto">
          <a:xfrm>
            <a:off x="251520" y="329649"/>
            <a:ext cx="2617710" cy="4428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Библиотека\Desktop\d620e2c8-58bc-4538-aaa3-6b0346af091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110" y="4096704"/>
            <a:ext cx="2674615" cy="2674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Библиотека\Desktop\17e49627-4564-4962-8244-91d7a3ed027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059" y="2027373"/>
            <a:ext cx="2940372" cy="2940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Библиотека\Desktop\34a749da-cdf5-45ee-b8d7-8e7d76103df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265" y="1415039"/>
            <a:ext cx="1944216" cy="2494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5225279"/>
            <a:ext cx="2617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Фидаров</a:t>
            </a:r>
            <a:r>
              <a:rPr lang="ru-RU" dirty="0" smtClean="0"/>
              <a:t> Дамир, </a:t>
            </a:r>
          </a:p>
          <a:p>
            <a:r>
              <a:rPr lang="ru-RU" dirty="0" smtClean="0"/>
              <a:t>6 класс</a:t>
            </a:r>
            <a:endParaRPr lang="ru-RU" dirty="0"/>
          </a:p>
        </p:txBody>
      </p:sp>
      <p:pic>
        <p:nvPicPr>
          <p:cNvPr id="6150" name="Picture 6" descr="C:\Users\Библиотека\Desktop\8c94297f-faea-4368-a9f9-f4d580cb0ee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458"/>
          <a:stretch/>
        </p:blipFill>
        <p:spPr bwMode="auto">
          <a:xfrm>
            <a:off x="2555776" y="5203987"/>
            <a:ext cx="1728192" cy="1547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40287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Библиотека\Desktop\0290077a-3b8a-4d0c-a979-52752c76aab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750" r="1911" b="16299"/>
          <a:stretch/>
        </p:blipFill>
        <p:spPr bwMode="auto">
          <a:xfrm>
            <a:off x="287410" y="404664"/>
            <a:ext cx="3223597" cy="405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Библиотека\Desktop\f45ead48-c4ab-4de9-9627-23b6ef37f76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021" r="5969"/>
          <a:stretch/>
        </p:blipFill>
        <p:spPr bwMode="auto">
          <a:xfrm>
            <a:off x="4528033" y="3580010"/>
            <a:ext cx="4367104" cy="2907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Библиотека\Desktop\fd290a2f-88fa-494a-ac48-748fb9a6badf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022" t="2665" r="18405" b="11110"/>
          <a:stretch/>
        </p:blipFill>
        <p:spPr bwMode="auto">
          <a:xfrm>
            <a:off x="4524657" y="404664"/>
            <a:ext cx="4370480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4341" y="4581128"/>
            <a:ext cx="47558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«Кто ты?»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опыт в искусствоведении.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портрета, изыскания, представление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Ученики 6 класса: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Кодзаев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Сармат,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Кулухова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Ангелина, Туаева Кристина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11210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Библиотека\Desktop\3ab41785-d77d-42d6-9f28-3a0e9265f4b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8862"/>
          <a:stretch/>
        </p:blipFill>
        <p:spPr bwMode="auto">
          <a:xfrm>
            <a:off x="6372200" y="548680"/>
            <a:ext cx="2599699" cy="3804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Библиотека\Desktop\e6ccfa8c-8dcc-44d1-8804-3d26f8d1e0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90" r="7261" b="24841"/>
          <a:stretch/>
        </p:blipFill>
        <p:spPr bwMode="auto">
          <a:xfrm>
            <a:off x="183383" y="548680"/>
            <a:ext cx="2737947" cy="2844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Библиотека\Desktop\12df2fcc-2596-4a7e-9c34-11732013f18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98" r="1970" b="10135"/>
          <a:stretch/>
        </p:blipFill>
        <p:spPr bwMode="auto">
          <a:xfrm>
            <a:off x="2921330" y="2706513"/>
            <a:ext cx="3114488" cy="3961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Библиотека\Desktop\dcdda333-4f64-43df-aa05-dddf398a0d1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001" y="4494757"/>
            <a:ext cx="2172861" cy="2172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1" y="6021288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индивидуальных проектов в 10, 11 классах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13193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878" y="285728"/>
            <a:ext cx="8501122" cy="50006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tx2">
                    <a:lumMod val="25000"/>
                  </a:schemeClr>
                </a:solidFill>
                <a:latin typeface="Times New Roman"/>
              </a:rPr>
              <a:t>Почему это средство интересно учителю?</a:t>
            </a:r>
            <a:endParaRPr lang="ru-RU" sz="32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857232"/>
            <a:ext cx="892971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333333"/>
                </a:solidFill>
                <a:latin typeface="Times New Roman"/>
              </a:rPr>
              <a:t>Организуя исследовательскую деятельность, учитель в свою очередь, становится не только носителем готовых знаний, но и организатором познавательной деятельности учащихся; он помогает выдвигать и обсуждать предположения, принимать решения; поощряет инициативу каждого ребёнка, помогает ему самостоятельно продвигаться к цели. Постепенно учитель становится для ученика партнером по обмену знаниями. </a:t>
            </a:r>
            <a:endParaRPr lang="ru-RU" sz="2400" i="1" dirty="0" smtClean="0">
              <a:solidFill>
                <a:srgbClr val="333333"/>
              </a:solidFill>
              <a:latin typeface="Times New Roman"/>
            </a:endParaRPr>
          </a:p>
          <a:p>
            <a:r>
              <a:rPr lang="ru-RU" sz="2400" b="1" i="1" dirty="0" smtClean="0">
                <a:solidFill>
                  <a:srgbClr val="333333"/>
                </a:solidFill>
                <a:latin typeface="Times New Roman"/>
              </a:rPr>
              <a:t>Условие эффективности</a:t>
            </a:r>
            <a:r>
              <a:rPr lang="ru-RU" sz="2400" dirty="0" smtClean="0">
                <a:solidFill>
                  <a:srgbClr val="333333"/>
                </a:solidFill>
                <a:latin typeface="Times New Roman"/>
              </a:rPr>
              <a:t>: учитель должен уметь видеть и помогать отбирать наиболее интересные и практически значимые темы, должен сам владеть исследовательскими и поисковыми методами, уметь организовывать и направлять самостоятельную работу учащихся.</a:t>
            </a:r>
          </a:p>
          <a:p>
            <a:r>
              <a:rPr lang="ru-RU" sz="2400" i="1" dirty="0" smtClean="0">
                <a:solidFill>
                  <a:srgbClr val="333333"/>
                </a:solidFill>
                <a:latin typeface="Times New Roman"/>
              </a:rPr>
              <a:t> </a:t>
            </a:r>
            <a:r>
              <a:rPr lang="ru-RU" sz="2400" b="1" i="1" dirty="0" smtClean="0">
                <a:solidFill>
                  <a:srgbClr val="333333"/>
                </a:solidFill>
                <a:latin typeface="Times New Roman"/>
              </a:rPr>
              <a:t>Итог:</a:t>
            </a:r>
            <a:r>
              <a:rPr lang="ru-RU" sz="2400" b="1" dirty="0" smtClean="0">
                <a:solidFill>
                  <a:srgbClr val="333333"/>
                </a:solidFill>
                <a:latin typeface="Times New Roman"/>
              </a:rPr>
              <a:t> </a:t>
            </a:r>
            <a:r>
              <a:rPr lang="ru-RU" sz="2400" dirty="0" smtClean="0">
                <a:solidFill>
                  <a:srgbClr val="333333"/>
                </a:solidFill>
                <a:latin typeface="Times New Roman"/>
              </a:rPr>
              <a:t>В ходе организации такой деятельности изменяется и тип взаимоотношений всех участников образовательного процесса – появляется общение равноправных партнёров.</a:t>
            </a:r>
            <a:endParaRPr lang="ru-RU" sz="2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305800" cy="50006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chemeClr val="tx2">
                    <a:lumMod val="25000"/>
                  </a:schemeClr>
                </a:solidFill>
              </a:rPr>
              <a:t>Мой путь к «</a:t>
            </a:r>
            <a:r>
              <a:rPr lang="ru-RU" sz="4000" dirty="0" err="1" smtClean="0">
                <a:solidFill>
                  <a:schemeClr val="tx2">
                    <a:lumMod val="25000"/>
                  </a:schemeClr>
                </a:solidFill>
              </a:rPr>
              <a:t>Халлю</a:t>
            </a:r>
            <a:r>
              <a:rPr lang="ru-RU" sz="4000" dirty="0" smtClean="0">
                <a:solidFill>
                  <a:schemeClr val="tx2">
                    <a:lumMod val="25000"/>
                  </a:schemeClr>
                </a:solidFill>
              </a:rPr>
              <a:t>» </a:t>
            </a:r>
            <a:endParaRPr lang="ru-RU" sz="40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785794"/>
            <a:ext cx="8858312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Когда ребенок увлекается корейской культурой, он начинает употреблять странные слова, </a:t>
            </a:r>
            <a:r>
              <a:rPr lang="ru-RU" sz="1400" dirty="0" err="1" smtClean="0"/>
              <a:t>фанатеть</a:t>
            </a:r>
            <a:r>
              <a:rPr lang="ru-RU" sz="1400" dirty="0" smtClean="0"/>
              <a:t> от неизвестных звезд. И я попыталась разобраться ,что привлекает детей в корейской культуре и как поддержать увлечение ребенка.</a:t>
            </a:r>
          </a:p>
          <a:p>
            <a:r>
              <a:rPr lang="ru-RU" sz="1400" dirty="0" smtClean="0"/>
              <a:t>И начался мой поиск: Что привлекает детей в корейской культуре?</a:t>
            </a:r>
          </a:p>
          <a:p>
            <a:r>
              <a:rPr lang="ru-RU" sz="1400" dirty="0" smtClean="0"/>
              <a:t> Вот основные из них:</a:t>
            </a:r>
          </a:p>
          <a:p>
            <a:r>
              <a:rPr lang="ru-RU" sz="1400" b="1" dirty="0" err="1" smtClean="0"/>
              <a:t>Кей-поп</a:t>
            </a:r>
            <a:r>
              <a:rPr lang="ru-RU" sz="1400" b="1" dirty="0" smtClean="0"/>
              <a:t> (</a:t>
            </a:r>
            <a:r>
              <a:rPr lang="ru-RU" sz="1400" b="1" dirty="0" err="1" smtClean="0"/>
              <a:t>K-pop</a:t>
            </a:r>
            <a:r>
              <a:rPr lang="ru-RU" sz="1400" b="1" dirty="0" smtClean="0"/>
              <a:t>).</a:t>
            </a:r>
            <a:r>
              <a:rPr lang="ru-RU" sz="1400" dirty="0" smtClean="0"/>
              <a:t> Это корейская популярная музыка, которая нравится молодежи за яркие образы артистов, энергичную хореографию, в том числе элементы </a:t>
            </a:r>
            <a:r>
              <a:rPr lang="ru-RU" sz="1400" dirty="0" err="1" smtClean="0"/>
              <a:t>хип-хопа</a:t>
            </a:r>
            <a:endParaRPr lang="ru-RU" sz="1400" dirty="0" smtClean="0"/>
          </a:p>
          <a:p>
            <a:r>
              <a:rPr lang="ru-RU" sz="1400" b="1" dirty="0" err="1" smtClean="0"/>
              <a:t>Дорамы</a:t>
            </a:r>
            <a:r>
              <a:rPr lang="ru-RU" sz="1400" b="1" dirty="0" smtClean="0"/>
              <a:t>.</a:t>
            </a:r>
            <a:r>
              <a:rPr lang="ru-RU" sz="1400" dirty="0" smtClean="0"/>
              <a:t> Это корейские сериалы, которые часто затрагивают темы любви, дружбы, разногласий в семье и подростковых проблем. За просмотром </a:t>
            </a:r>
            <a:r>
              <a:rPr lang="ru-RU" sz="1400" dirty="0" err="1" smtClean="0"/>
              <a:t>дорам</a:t>
            </a:r>
            <a:r>
              <a:rPr lang="ru-RU" sz="1400" dirty="0" smtClean="0"/>
              <a:t> дети переживают эмоции вместе с героями.</a:t>
            </a:r>
            <a:r>
              <a:rPr lang="ru-RU" sz="1400" b="1" dirty="0" smtClean="0"/>
              <a:t> </a:t>
            </a:r>
          </a:p>
          <a:p>
            <a:r>
              <a:rPr lang="ru-RU" sz="1400" b="1" dirty="0" smtClean="0"/>
              <a:t>Корейская мода.</a:t>
            </a:r>
            <a:r>
              <a:rPr lang="ru-RU" sz="1400" dirty="0" smtClean="0"/>
              <a:t> Здесь подростков привлекает яркость, смелость образов и вместе с тем минимализм. Глядя на то, как одеваются кумиры, дети вдохновляются на эксперименты с собственным стилем. Несмотря на то что корейская культура сильно выделяется визуально, причины ее популярности не только в этом.</a:t>
            </a:r>
          </a:p>
          <a:p>
            <a:r>
              <a:rPr lang="ru-RU" sz="1400" dirty="0" smtClean="0"/>
              <a:t>Что дает детям </a:t>
            </a:r>
            <a:r>
              <a:rPr lang="ru-RU" sz="1400" dirty="0" err="1" smtClean="0"/>
              <a:t>кей-поп</a:t>
            </a:r>
            <a:r>
              <a:rPr lang="ru-RU" sz="1400" dirty="0" smtClean="0"/>
              <a:t> и корейская культура?</a:t>
            </a:r>
          </a:p>
          <a:p>
            <a:r>
              <a:rPr lang="ru-RU" sz="1400" b="1" dirty="0" smtClean="0"/>
              <a:t>Ценности дружбы и командной работы.</a:t>
            </a:r>
            <a:r>
              <a:rPr lang="ru-RU" sz="1400" dirty="0" smtClean="0"/>
              <a:t> Знаменитости </a:t>
            </a:r>
            <a:r>
              <a:rPr lang="ru-RU" sz="1400" dirty="0" err="1" smtClean="0"/>
              <a:t>кей-попа</a:t>
            </a:r>
            <a:r>
              <a:rPr lang="ru-RU" sz="1400" dirty="0" smtClean="0"/>
              <a:t> демонстрируют близкие отношения между участниками группы. Поп-группа часто представляет собой команду, связанную духом дружбы и взаимопомощи. Подростки нуждаются в подобных отношениях и поддержке и поэтому тянутся туда, где это показывают.</a:t>
            </a:r>
          </a:p>
          <a:p>
            <a:r>
              <a:rPr lang="ru-RU" sz="1400" b="1" dirty="0" smtClean="0"/>
              <a:t> Поиск индивидуальности.</a:t>
            </a:r>
            <a:r>
              <a:rPr lang="ru-RU" sz="1400" dirty="0" smtClean="0"/>
              <a:t> Через </a:t>
            </a:r>
            <a:r>
              <a:rPr lang="ru-RU" sz="1400" dirty="0" err="1" smtClean="0"/>
              <a:t>кей-поп</a:t>
            </a:r>
            <a:r>
              <a:rPr lang="ru-RU" sz="1400" dirty="0" smtClean="0"/>
              <a:t> многие подростки находят собственный стиль и способ отличаться от окружающих. Они вдохновляются яркой эстетикой и образами, которые предлагают кумиры, и выражают свою индивидуальность через элементы одежды и макияжа, пристрастия в музыке и сериалах.</a:t>
            </a:r>
          </a:p>
          <a:p>
            <a:r>
              <a:rPr lang="ru-RU" sz="1400" b="1" dirty="0" smtClean="0"/>
              <a:t>Обретение единомышленников.</a:t>
            </a:r>
            <a:r>
              <a:rPr lang="ru-RU" sz="1400" dirty="0" smtClean="0"/>
              <a:t> Увлечение корейской культурой часто становится способом найти друзей с похожими интересами. Дети объединяются в </a:t>
            </a:r>
            <a:r>
              <a:rPr lang="ru-RU" sz="1400" dirty="0" err="1" smtClean="0"/>
              <a:t>фан-клубы</a:t>
            </a:r>
            <a:r>
              <a:rPr lang="ru-RU" sz="1400" dirty="0" smtClean="0"/>
              <a:t>, обсуждают общие темы и чувствуют себя частью сообщества.</a:t>
            </a:r>
          </a:p>
          <a:p>
            <a:r>
              <a:rPr lang="ru-RU" sz="1400" b="1" dirty="0" smtClean="0"/>
              <a:t>Для меня </a:t>
            </a:r>
            <a:r>
              <a:rPr lang="ru-RU" sz="1400" dirty="0" smtClean="0"/>
              <a:t>открылся новый, одухотворенный, многомерный мир визуального искусства корейских художников, достойный моего  изучения и восхищения, желанием делится своими открытиями  со своими учениками.</a:t>
            </a:r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500043"/>
            <a:ext cx="88582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25000"/>
                  </a:schemeClr>
                </a:solidFill>
              </a:rPr>
              <a:t>Как корейская культура покорила мир и есть ли шанс от этого спастись.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25000"/>
                  </a:schemeClr>
                </a:solidFill>
              </a:rPr>
              <a:t>Спойлер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25000"/>
                  </a:schemeClr>
                </a:solidFill>
              </a:rPr>
              <a:t> — без вариантов!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39938" name="AutoShape 2" descr="Дом Драк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0" name="AutoShape 4" descr="Дом Драк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2" name="AutoShape 6" descr="Дом Драк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4" name="AutoShape 8" descr="Дом Драк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1928802"/>
            <a:ext cx="5143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помните был такой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Gangnam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Style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6" name="AutoShape 10" descr="Psy - gangnam style: истории из жизни, советы, новости, юмор и картинки —  Все посты, страница 3 | Пикаб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 descr="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72264" y="1785926"/>
            <a:ext cx="2361235" cy="2357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85720" y="2285992"/>
            <a:ext cx="6215106" cy="1918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Трек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сеульского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рэпера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Psy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он стал первым видеороликом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YouTube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просмотренным миллиард раз. Помимо того, что это песня въедливая, она еще и очень сатирична, в ней высмеивается одержимость корейцев дорогими кофейнями и пластическими операциями.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86000" y="4286257"/>
            <a:ext cx="6858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Кинематограф. В то время как Голливуд окончательно выдохся, корейцы решили делать вдумчивые авторские фильмы. «Паразиты»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Чжун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— безоговорочный триумф, первый иностранный фильм в истории взявший «Оскар» в главной номинации.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всё это за острые и резонансные вещи, которые режиссер хотел сказать о классовом неравенстве, излишествах и бедности, темах, о которых американское кино не так уж часто говорит.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 descr="Фильм_Паразиты_(Gisaengchung).png"/>
          <p:cNvPicPr>
            <a:picLocks noChangeAspect="1"/>
          </p:cNvPicPr>
          <p:nvPr/>
        </p:nvPicPr>
        <p:blipFill>
          <a:blip r:embed="rId3"/>
          <a:srcRect l="5778" t="4208" r="5778" b="22772"/>
          <a:stretch>
            <a:fillRect/>
          </a:stretch>
        </p:blipFill>
        <p:spPr>
          <a:xfrm>
            <a:off x="227601" y="4214818"/>
            <a:ext cx="2058383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305800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vi-VN" b="1" dirty="0" smtClean="0">
                <a:solidFill>
                  <a:schemeClr val="bg2">
                    <a:lumMod val="25000"/>
                  </a:schemeClr>
                </a:solidFill>
              </a:rPr>
              <a:t>Халлю́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-</a:t>
            </a:r>
            <a:r>
              <a:rPr lang="vi-VN" dirty="0" smtClean="0"/>
              <a:t> </a:t>
            </a:r>
            <a:r>
              <a:rPr lang="vi-VN" dirty="0" smtClean="0">
                <a:solidFill>
                  <a:schemeClr val="bg2">
                    <a:lumMod val="25000"/>
                  </a:schemeClr>
                </a:solidFill>
              </a:rPr>
              <a:t>«Корейская волна»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57686" y="3873544"/>
            <a:ext cx="478631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i="1" dirty="0" smtClean="0">
                <a:solidFill>
                  <a:schemeClr val="tx2">
                    <a:lumMod val="25000"/>
                  </a:schemeClr>
                </a:solidFill>
              </a:rPr>
              <a:t>«Корейская волна» поднялась до явления мировой культуры — сейчас о ней знают все. Это говорит о том, что корейские культурные ценности в высшей степени современны и глобальны. Пришла пора узнать подлинную культуру Кореи…»</a:t>
            </a:r>
            <a:endParaRPr lang="ru-RU" sz="2200" b="1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7686" y="1000108"/>
            <a:ext cx="478631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/>
              <a:t>Корейская волна</a:t>
            </a:r>
            <a:r>
              <a:rPr lang="ru-RU" b="1" dirty="0" smtClean="0"/>
              <a:t> </a:t>
            </a:r>
            <a:r>
              <a:rPr lang="vi-VN" dirty="0" smtClean="0"/>
              <a:t>или </a:t>
            </a:r>
            <a:r>
              <a:rPr lang="vi-VN" b="1" dirty="0" smtClean="0"/>
              <a:t>Халлю́</a:t>
            </a:r>
            <a:r>
              <a:rPr lang="vi-VN" dirty="0" smtClean="0"/>
              <a:t> (кор. </a:t>
            </a:r>
            <a:r>
              <a:rPr lang="ko-KR" altLang="en-US" dirty="0" smtClean="0"/>
              <a:t>한류</a:t>
            </a:r>
            <a:r>
              <a:rPr lang="en-US" altLang="ko-KR" dirty="0" smtClean="0"/>
              <a:t>, </a:t>
            </a:r>
            <a:r>
              <a:rPr lang="vi-VN" dirty="0" smtClean="0"/>
              <a:t>кит. </a:t>
            </a:r>
            <a:r>
              <a:rPr lang="ko-KR" altLang="en-US" dirty="0" smtClean="0"/>
              <a:t>韓流</a:t>
            </a:r>
            <a:r>
              <a:rPr lang="en-US" altLang="ko-KR" dirty="0" smtClean="0"/>
              <a:t>, </a:t>
            </a:r>
            <a:r>
              <a:rPr lang="vi-VN" dirty="0" smtClean="0">
                <a:ln>
                  <a:solidFill>
                    <a:schemeClr val="tx1"/>
                  </a:solidFill>
                </a:ln>
                <a:hlinkClick r:id="rId2" tooltip="Новая романизация корейского языка"/>
              </a:rPr>
              <a:t>роман</a:t>
            </a:r>
            <a:r>
              <a:rPr lang="vi-VN" dirty="0" smtClean="0"/>
              <a:t>. </a:t>
            </a:r>
            <a:r>
              <a:rPr lang="en-US" i="1" dirty="0" err="1" smtClean="0"/>
              <a:t>Hallyu</a:t>
            </a:r>
            <a:r>
              <a:rPr lang="en-US" dirty="0" smtClean="0"/>
              <a:t>) — </a:t>
            </a:r>
            <a:r>
              <a:rPr lang="vi-VN" dirty="0" smtClean="0"/>
              <a:t>понятие, относящееся к распространению </a:t>
            </a:r>
            <a:r>
              <a:rPr lang="ru-RU" dirty="0" smtClean="0">
                <a:ln>
                  <a:solidFill>
                    <a:schemeClr val="tx1"/>
                  </a:solidFill>
                </a:ln>
              </a:rPr>
              <a:t>современной культуры Южной Кореи</a:t>
            </a:r>
            <a:r>
              <a:rPr lang="vi-VN" dirty="0" smtClean="0">
                <a:ln>
                  <a:solidFill>
                    <a:schemeClr val="tx1"/>
                  </a:solidFill>
                </a:ln>
              </a:rPr>
              <a:t> </a:t>
            </a:r>
            <a:r>
              <a:rPr lang="vi-VN" dirty="0" smtClean="0"/>
              <a:t>по всему миру. «Корейская волна» приносит значительный доход в </a:t>
            </a:r>
            <a:r>
              <a:rPr lang="ru-RU" dirty="0" smtClean="0">
                <a:ln>
                  <a:solidFill>
                    <a:schemeClr val="tx1"/>
                  </a:solidFill>
                </a:ln>
              </a:rPr>
              <a:t>бюджет государства</a:t>
            </a:r>
            <a:r>
              <a:rPr lang="vi-VN" baseline="30000" dirty="0" smtClean="0">
                <a:hlinkClick r:id="rId3"/>
              </a:rPr>
              <a:t>]</a:t>
            </a:r>
            <a:r>
              <a:rPr lang="vi-VN" dirty="0" smtClean="0"/>
              <a:t>. Халлю продолжает укреплять позиции в </a:t>
            </a:r>
            <a:r>
              <a:rPr lang="ru-RU" dirty="0" smtClean="0">
                <a:ln>
                  <a:solidFill>
                    <a:schemeClr val="tx1"/>
                  </a:solidFill>
                </a:ln>
              </a:rPr>
              <a:t>Азии</a:t>
            </a:r>
            <a:r>
              <a:rPr lang="vi-VN" dirty="0" smtClean="0">
                <a:ln>
                  <a:solidFill>
                    <a:schemeClr val="tx1"/>
                  </a:solidFill>
                </a:ln>
              </a:rPr>
              <a:t> </a:t>
            </a:r>
            <a:r>
              <a:rPr lang="vi-VN" dirty="0" smtClean="0"/>
              <a:t>и завоёвывает </a:t>
            </a:r>
            <a:r>
              <a:rPr lang="ru-RU" dirty="0" smtClean="0">
                <a:ln>
                  <a:solidFill>
                    <a:schemeClr val="tx1"/>
                  </a:solidFill>
                </a:ln>
              </a:rPr>
              <a:t>Океанию</a:t>
            </a:r>
            <a:r>
              <a:rPr lang="vi-VN" dirty="0" smtClean="0">
                <a:ln>
                  <a:solidFill>
                    <a:schemeClr val="tx1"/>
                  </a:solidFill>
                </a:ln>
              </a:rPr>
              <a:t>, </a:t>
            </a:r>
            <a:r>
              <a:rPr lang="ru-RU" dirty="0" smtClean="0">
                <a:ln>
                  <a:solidFill>
                    <a:schemeClr val="tx1"/>
                  </a:solidFill>
                </a:ln>
              </a:rPr>
              <a:t>Северную и Латинскую </a:t>
            </a:r>
            <a:r>
              <a:rPr lang="vi-VN" dirty="0" smtClean="0">
                <a:ln>
                  <a:solidFill>
                    <a:schemeClr val="tx1"/>
                  </a:solidFill>
                </a:ln>
              </a:rPr>
              <a:t> Америку, </a:t>
            </a:r>
            <a:r>
              <a:rPr lang="ru-RU" dirty="0" smtClean="0">
                <a:ln>
                  <a:solidFill>
                    <a:schemeClr val="tx1"/>
                  </a:solidFill>
                </a:ln>
              </a:rPr>
              <a:t>Европу</a:t>
            </a:r>
            <a:r>
              <a:rPr lang="vi-VN" dirty="0" smtClean="0">
                <a:ln>
                  <a:solidFill>
                    <a:schemeClr val="tx1"/>
                  </a:solidFill>
                </a:ln>
              </a:rPr>
              <a:t> и </a:t>
            </a:r>
            <a:r>
              <a:rPr lang="ru-RU" dirty="0" smtClean="0">
                <a:ln>
                  <a:solidFill>
                    <a:schemeClr val="tx1"/>
                  </a:solidFill>
                </a:ln>
              </a:rPr>
              <a:t>Ближний Восток.</a:t>
            </a:r>
            <a:endParaRPr lang="ru-RU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050" name="AutoShape 2" descr="https://www.sobatjogja.com/wp-content/uploads/2016/10/hallyu-by-bzong2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2" name="AutoShape 4" descr="https://www.sobatjogja.com/wp-content/uploads/2016/10/hallyu-by-bzong2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https://www.sobatjogja.com/wp-content/uploads/2016/10/hallyu-by-bzong2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11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928670"/>
            <a:ext cx="4035618" cy="5706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4300" y="339018"/>
            <a:ext cx="5840705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25000"/>
                  </a:schemeClr>
                </a:solidFill>
              </a:rPr>
              <a:t>МУЗЫКА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если что и породило глобальную одержимость, так это южнокорейская поп‑музыка 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k‑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группы, которые стали сверхновыми звездами, оказавшими влияние на моду и искусство. 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K‑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‑жанр родился как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мейнстримовый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 для массовой культуры, рассчитанный на все возрасты и слои населения. 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217" y="764023"/>
            <a:ext cx="2910720" cy="2064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856" y="3198168"/>
            <a:ext cx="2846769" cy="3452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7996"/>
            <a:ext cx="2152937" cy="3080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05" t="4164" r="2522"/>
          <a:stretch/>
        </p:blipFill>
        <p:spPr bwMode="auto">
          <a:xfrm>
            <a:off x="2133634" y="2422455"/>
            <a:ext cx="3675649" cy="2086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917" y="4232020"/>
            <a:ext cx="1969731" cy="2496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84784"/>
            <a:ext cx="8305800" cy="2880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25000"/>
                  </a:schemeClr>
                </a:solidFill>
              </a:rPr>
              <a:t>Современное искусство Южной Кореи</a:t>
            </a:r>
            <a:r>
              <a:rPr lang="ru-RU" sz="3600" b="1" dirty="0" smtClean="0">
                <a:solidFill>
                  <a:schemeClr val="tx2">
                    <a:lumMod val="25000"/>
                  </a:schemeClr>
                </a:solidFill>
              </a:rPr>
              <a:t>:</a:t>
            </a:r>
            <a:br>
              <a:rPr lang="ru-RU" sz="3600" b="1" dirty="0" smtClean="0">
                <a:solidFill>
                  <a:schemeClr val="tx2">
                    <a:lumMod val="25000"/>
                  </a:schemeClr>
                </a:solidFill>
              </a:rPr>
            </a:br>
            <a:r>
              <a:rPr lang="ru-RU" sz="3600" b="1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3600" b="1" dirty="0">
                <a:solidFill>
                  <a:schemeClr val="tx2">
                    <a:lumMod val="25000"/>
                  </a:schemeClr>
                </a:solidFill>
              </a:rPr>
              <a:t>в поисках своего места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340768"/>
            <a:ext cx="885698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Формирование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современного искусства Южной Кореи необходимо рассматривать в историческом контексте. Во время колониального периода (1910-1948) действия японских властей были направлены на полное уничтожение корейской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самоидентичности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образом, после войны перед южнокорейцами стояла задача возродить национальное государство и сохранить традиционные ценности, при этом модернизировав все сферы общества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Огромное влияние на развитие культуры оказывают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Музеи.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сравнения, если в 1997 году из было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248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то к 2010-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828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все это стало возможным при активной поддержке государства.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 в бюджет на 2021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составил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-12,45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млрд.дол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3655376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32"/>
            <a:ext cx="8305800" cy="357190"/>
          </a:xfrm>
        </p:spPr>
        <p:txBody>
          <a:bodyPr>
            <a:noAutofit/>
          </a:bodyPr>
          <a:lstStyle/>
          <a:p>
            <a:pPr algn="ctr"/>
            <a:r>
              <a:rPr lang="ru-RU" sz="4000" b="1" u="sng" dirty="0" smtClean="0">
                <a:solidFill>
                  <a:schemeClr val="tx2">
                    <a:lumMod val="25000"/>
                  </a:schemeClr>
                </a:solidFill>
                <a:latin typeface="Times New Roman"/>
              </a:rPr>
              <a:t>Исследовательский метод обучения</a:t>
            </a:r>
            <a:endParaRPr lang="ru-RU" sz="40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340768"/>
            <a:ext cx="9036496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333333"/>
                </a:solidFill>
                <a:latin typeface="Times New Roman"/>
              </a:rPr>
              <a:t>Исследовательский метод следует рассматривать как высшую ступень творческой деятельности учащихся, в процессе которой они находят решения новых для них задач. Он формирует у учащихся знания и умения, которые обладают высокой степенью переноса и могут применяться в новых трудовых ситуациях. Использование этого метода приближает процесс обучения к научному поиску, где учащиеся знакомятся не только с новыми научными истинами, но и с методикой научного поиска.</a:t>
            </a:r>
          </a:p>
          <a:p>
            <a:endParaRPr lang="ru-RU" sz="3600" dirty="0" smtClean="0">
              <a:solidFill>
                <a:srgbClr val="333333"/>
              </a:solidFill>
              <a:latin typeface="Times New Roman"/>
            </a:endParaRPr>
          </a:p>
          <a:p>
            <a:endParaRPr lang="ru-RU" sz="36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55575" y="642918"/>
            <a:ext cx="88809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25000"/>
                  </a:schemeClr>
                </a:solidFill>
              </a:rPr>
              <a:t>«Когда мы узнаем новое, расширяем свои горизонты, то начинаем по-другому смотреть даже на привычные вещи. Чем больше мы знаем, тем больше можем понимать и анализировать».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1026" name="AutoShape 2" descr="https://thumb.tildacdn.com/tild3064-6231-4161-b036-396334313530/-/resize/449x/-/format/webp/photo_2022-08-11_14-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357686" y="2357430"/>
            <a:ext cx="4786314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Елена Хохлова</a:t>
            </a:r>
            <a:r>
              <a:rPr lang="ru-RU" dirty="0" smtClean="0"/>
              <a:t> — </a:t>
            </a:r>
            <a:r>
              <a:rPr lang="ru-RU" dirty="0" err="1" smtClean="0"/>
              <a:t>кореевед</a:t>
            </a:r>
            <a:r>
              <a:rPr lang="ru-RU" dirty="0" smtClean="0"/>
              <a:t>, кандидат искусствоведения, доцент НИУ ВШЭ. Окончила восточный факультет Дальневосточного государственного университета по специальности «</a:t>
            </a:r>
            <a:r>
              <a:rPr lang="ru-RU" dirty="0" err="1" smtClean="0"/>
              <a:t>Корееведение</a:t>
            </a:r>
            <a:r>
              <a:rPr lang="ru-RU" dirty="0" smtClean="0"/>
              <a:t>». В 2008-м получила магистерскую степень по специальности «История искусств» в университете </a:t>
            </a:r>
            <a:r>
              <a:rPr lang="ru-RU" dirty="0" err="1" smtClean="0"/>
              <a:t>Хоник</a:t>
            </a:r>
            <a:r>
              <a:rPr lang="ru-RU" dirty="0" smtClean="0"/>
              <a:t> (Сеул). Работала в южнокорейской галерее современного искусства «</a:t>
            </a:r>
            <a:r>
              <a:rPr lang="ru-RU" dirty="0" err="1" smtClean="0"/>
              <a:t>Кымсан</a:t>
            </a:r>
            <a:r>
              <a:rPr lang="ru-RU" dirty="0" smtClean="0"/>
              <a:t>» в Сеуле. В 2019-м защитила диссертацию по истории корейской живописи. В </a:t>
            </a:r>
            <a:r>
              <a:rPr lang="ru-RU" dirty="0" err="1" smtClean="0"/>
              <a:t>МИФе</a:t>
            </a:r>
            <a:r>
              <a:rPr lang="ru-RU" dirty="0" smtClean="0"/>
              <a:t> вышла ее книга </a:t>
            </a:r>
            <a:r>
              <a:rPr lang="ru-RU" sz="2000" b="1" i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hlinkClick r:id="rId2"/>
              </a:rPr>
              <a:t>«Главное в истории искусства Кореи»</a:t>
            </a:r>
            <a:r>
              <a:rPr lang="ru-RU" sz="2000" b="1" i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ru-RU" b="1" dirty="0">
              <a:ln>
                <a:solidFill>
                  <a:schemeClr val="tx2">
                    <a:lumMod val="1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29" name="Picture 5" descr="https://orientaliarossica.hse.ru/images/ElenaH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714620"/>
            <a:ext cx="3982054" cy="3786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908720"/>
            <a:ext cx="3758952" cy="151216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2">
                    <a:lumMod val="25000"/>
                  </a:schemeClr>
                </a:solidFill>
              </a:rPr>
              <a:t>Ли Буль </a:t>
            </a:r>
            <a:r>
              <a:rPr lang="ru-RU" sz="2800" dirty="0">
                <a:solidFill>
                  <a:schemeClr val="tx2">
                    <a:lumMod val="25000"/>
                  </a:schemeClr>
                </a:solidFill>
              </a:rPr>
              <a:t>(</a:t>
            </a:r>
            <a:r>
              <a:rPr lang="ko-KR" altLang="en-US" sz="2800" dirty="0">
                <a:solidFill>
                  <a:schemeClr val="tx2">
                    <a:lumMod val="25000"/>
                  </a:schemeClr>
                </a:solidFill>
              </a:rPr>
              <a:t>이불</a:t>
            </a:r>
            <a:r>
              <a:rPr lang="en-US" altLang="ko-KR" sz="2800" dirty="0">
                <a:solidFill>
                  <a:schemeClr val="tx2">
                    <a:lumMod val="25000"/>
                  </a:schemeClr>
                </a:solidFill>
              </a:rPr>
              <a:t>, 1964-) – </a:t>
            </a:r>
            <a:r>
              <a:rPr lang="ru-RU" sz="2800" dirty="0">
                <a:solidFill>
                  <a:schemeClr val="tx2">
                    <a:lumMod val="25000"/>
                  </a:schemeClr>
                </a:solidFill>
              </a:rPr>
              <a:t>одна из самых ярких фигур современного корейского искусства.</a:t>
            </a:r>
            <a:br>
              <a:rPr lang="ru-RU" sz="2800" dirty="0">
                <a:solidFill>
                  <a:schemeClr val="tx2">
                    <a:lumMod val="25000"/>
                  </a:schemeClr>
                </a:solidFill>
              </a:rPr>
            </a:br>
            <a:endParaRPr lang="ru-RU" sz="28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4" name="AutoShape 2" descr="https://i.pinimg.com/originals/c2/93/83/c29383bbfc64be49cd73b565190627e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20887"/>
            <a:ext cx="3801030" cy="3014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04664"/>
            <a:ext cx="3883201" cy="2640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6" descr="https://i.pinimg.com/736x/10/f1/a2/10f1a2aa3d57bed74b60cf93c125f152--the-heavens-cyborgs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s://i.pinimg.com/736x/10/f1/a2/10f1a2aa3d57bed74b60cf93c125f152--the-heavens-cyborgs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54" y="3573016"/>
            <a:ext cx="4320481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92080" y="5949280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«</a:t>
            </a:r>
            <a:r>
              <a:rPr lang="en-US" sz="2400" dirty="0" smtClean="0"/>
              <a:t>Cyborgs</a:t>
            </a:r>
            <a:r>
              <a:rPr lang="en-US" sz="2400" dirty="0"/>
              <a:t>», </a:t>
            </a:r>
            <a:endParaRPr lang="ru-RU" sz="24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6120" y="620689"/>
            <a:ext cx="3851920" cy="525639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2">
                    <a:lumMod val="25000"/>
                  </a:schemeClr>
                </a:solidFill>
              </a:rPr>
              <a:t>  </a:t>
            </a:r>
            <a:r>
              <a:rPr lang="ru-RU" sz="2800" b="1" dirty="0" err="1" smtClean="0">
                <a:solidFill>
                  <a:schemeClr val="tx2">
                    <a:lumMod val="25000"/>
                  </a:schemeClr>
                </a:solidFill>
              </a:rPr>
              <a:t>Хеджин</a:t>
            </a:r>
            <a:r>
              <a:rPr lang="ru-RU" sz="2800" b="1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tx2">
                    <a:lumMod val="25000"/>
                  </a:schemeClr>
                </a:solidFill>
              </a:rPr>
              <a:t>Ли (</a:t>
            </a:r>
            <a:r>
              <a:rPr lang="en-US" sz="2800" b="1" dirty="0" err="1">
                <a:solidFill>
                  <a:schemeClr val="tx2">
                    <a:lumMod val="25000"/>
                  </a:schemeClr>
                </a:solidFill>
              </a:rPr>
              <a:t>Haejin</a:t>
            </a:r>
            <a:r>
              <a:rPr lang="en-US" sz="2800" b="1" dirty="0">
                <a:solidFill>
                  <a:schemeClr val="tx2">
                    <a:lumMod val="25000"/>
                  </a:schemeClr>
                </a:solidFill>
              </a:rPr>
              <a:t> Lee) </a:t>
            </a:r>
            <a:r>
              <a:rPr lang="ru-RU" sz="4000" b="1" dirty="0">
                <a:solidFill>
                  <a:schemeClr val="tx2">
                    <a:lumMod val="25000"/>
                  </a:schemeClr>
                </a:solidFill>
              </a:rPr>
              <a:t/>
            </a:r>
            <a:br>
              <a:rPr lang="ru-RU" sz="4000" b="1" dirty="0">
                <a:solidFill>
                  <a:schemeClr val="tx2">
                    <a:lumMod val="25000"/>
                  </a:schemeClr>
                </a:solidFill>
              </a:rPr>
            </a:br>
            <a:endParaRPr lang="ru-RU" sz="4000" b="1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962" y="1290550"/>
            <a:ext cx="2358987" cy="3538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660502"/>
            <a:ext cx="2512774" cy="3769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63888" y="776996"/>
            <a:ext cx="3494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https://haejinlee-ceramics.com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069933" y="1278854"/>
            <a:ext cx="28620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Face</a:t>
            </a:r>
          </a:p>
          <a:p>
            <a:r>
              <a:rPr lang="en-US" sz="1100" dirty="0"/>
              <a:t>Stoneware clay/Hand built/ Colored slip/ Oxide fire/ 2009</a:t>
            </a:r>
          </a:p>
          <a:p>
            <a:endParaRPr lang="en-US" sz="1100" dirty="0"/>
          </a:p>
          <a:p>
            <a:r>
              <a:rPr lang="en-US" sz="1100" dirty="0"/>
              <a:t>2009 The 28th Seoul contemporary Ceramic Competition / Korea</a:t>
            </a:r>
            <a:endParaRPr lang="ru-RU" sz="11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75856" y="5990642"/>
            <a:ext cx="302433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1" dirty="0"/>
              <a:t>Memoirs of image and emotions </a:t>
            </a:r>
          </a:p>
          <a:p>
            <a:pPr algn="r"/>
            <a:r>
              <a:rPr lang="en-US" sz="1100" dirty="0"/>
              <a:t>Stoneware clay/ Hand built/ </a:t>
            </a:r>
            <a:r>
              <a:rPr lang="en-US" sz="1100" dirty="0" err="1"/>
              <a:t>Coloured</a:t>
            </a:r>
            <a:r>
              <a:rPr lang="en-US" sz="1100" dirty="0"/>
              <a:t> slip/ Oxide fire/ 2016</a:t>
            </a:r>
            <a:endParaRPr lang="ru-RU" sz="1100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03" t="6361" r="1723" b="3634"/>
          <a:stretch/>
        </p:blipFill>
        <p:spPr bwMode="auto">
          <a:xfrm>
            <a:off x="6410555" y="2894842"/>
            <a:ext cx="2493820" cy="3695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81336" y="6488668"/>
            <a:ext cx="29522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Stoneware clay/ Hand built/ Colored slip/</a:t>
            </a:r>
            <a:endParaRPr lang="ru-RU" sz="1200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09" t="14411"/>
          <a:stretch/>
        </p:blipFill>
        <p:spPr bwMode="auto">
          <a:xfrm>
            <a:off x="179288" y="221913"/>
            <a:ext cx="2808535" cy="2267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898218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82368"/>
            <a:ext cx="5162430" cy="420656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2">
                    <a:lumMod val="25000"/>
                  </a:schemeClr>
                </a:solidFill>
              </a:rPr>
              <a:t>Ли </a:t>
            </a:r>
            <a:r>
              <a:rPr lang="ru-RU" sz="3200" dirty="0" err="1">
                <a:solidFill>
                  <a:schemeClr val="tx2">
                    <a:lumMod val="25000"/>
                  </a:schemeClr>
                </a:solidFill>
              </a:rPr>
              <a:t>Сугён</a:t>
            </a:r>
            <a:r>
              <a:rPr lang="ru-RU" sz="3200" dirty="0">
                <a:solidFill>
                  <a:schemeClr val="tx2">
                    <a:lumMod val="25000"/>
                  </a:schemeClr>
                </a:solidFill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980728"/>
            <a:ext cx="53285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Керамистка</a:t>
            </a:r>
            <a:r>
              <a:rPr lang="ru-RU" dirty="0"/>
              <a:t> </a:t>
            </a:r>
            <a:r>
              <a:rPr lang="ru-RU" b="1" dirty="0"/>
              <a:t>Ли </a:t>
            </a:r>
            <a:r>
              <a:rPr lang="ru-RU" b="1" dirty="0" err="1"/>
              <a:t>Сугён</a:t>
            </a:r>
            <a:r>
              <a:rPr lang="ru-RU" b="1" dirty="0"/>
              <a:t> </a:t>
            </a:r>
            <a:r>
              <a:rPr lang="ru-RU" dirty="0"/>
              <a:t>использует испорченный фарфор для создания ваз и скульптур причудливой формы при помощи традиционного метода японской реставрации </a:t>
            </a:r>
            <a:r>
              <a:rPr lang="ru-RU" dirty="0" err="1"/>
              <a:t>кинцуги</a:t>
            </a:r>
            <a:r>
              <a:rPr lang="ru-RU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780" y="692696"/>
            <a:ext cx="3804548" cy="5379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3"/>
          <a:srcRect l="24804" t="15753" r="43868" b="10502"/>
          <a:stretch>
            <a:fillRect/>
          </a:stretch>
        </p:blipFill>
        <p:spPr bwMode="auto">
          <a:xfrm>
            <a:off x="500034" y="2643182"/>
            <a:ext cx="3214710" cy="3890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7115769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3058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Живопись, акварель и графика</a:t>
            </a:r>
            <a:endParaRPr lang="ru-RU" dirty="0">
              <a:solidFill>
                <a:schemeClr val="tx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28927" y="1379105"/>
            <a:ext cx="31619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Чон</a:t>
            </a:r>
            <a:r>
              <a:rPr lang="ru-RU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Хен</a:t>
            </a:r>
            <a:r>
              <a:rPr lang="ru-RU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</a:t>
            </a:r>
            <a:r>
              <a:rPr lang="ru-RU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solidFill>
                <a:schemeClr val="tx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 err="1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Jung</a:t>
            </a:r>
            <a:r>
              <a:rPr lang="ru-RU" sz="2400" b="1" dirty="0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Hun-Sung</a:t>
            </a:r>
            <a:r>
              <a:rPr lang="ru-RU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01835"/>
            <a:ext cx="3312368" cy="4140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505" y="1244602"/>
            <a:ext cx="2904314" cy="2904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43" y="1379104"/>
            <a:ext cx="2739211" cy="1617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78" y="3189498"/>
            <a:ext cx="2708135" cy="3353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49510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704088"/>
            <a:ext cx="3600400" cy="420656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Минджае</a:t>
            </a:r>
            <a:r>
              <a:rPr lang="ru-RU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 (</a:t>
            </a:r>
            <a:r>
              <a:rPr lang="en-US" sz="2400" b="1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Minjae</a:t>
            </a:r>
            <a:r>
              <a:rPr lang="en-US" sz="2400" b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Lee</a:t>
            </a: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solidFill>
                <a:schemeClr val="tx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68646"/>
            <a:ext cx="3544173" cy="2716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87" y="3429000"/>
            <a:ext cx="3258450" cy="3258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51894"/>
            <a:ext cx="3528814" cy="5219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024071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0" y="704088"/>
            <a:ext cx="2215148" cy="796086"/>
          </a:xfrm>
        </p:spPr>
        <p:txBody>
          <a:bodyPr>
            <a:noAutofit/>
          </a:bodyPr>
          <a:lstStyle/>
          <a:p>
            <a:pPr algn="r"/>
            <a:r>
              <a:rPr lang="ru-RU" sz="2400" b="1" dirty="0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Счастливая девочка-цветок</a:t>
            </a:r>
            <a:r>
              <a:rPr lang="ru-RU" sz="3600" b="1" dirty="0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chemeClr val="tx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i.pinimg.com/originals/0a/a8/af/0aa8af64eb93bf8c03e6e2997e1f82b2.jpg"/>
          <p:cNvPicPr>
            <a:picLocks noChangeAspect="1" noChangeArrowheads="1"/>
          </p:cNvPicPr>
          <p:nvPr/>
        </p:nvPicPr>
        <p:blipFill>
          <a:blip r:embed="rId2" cstate="print"/>
          <a:srcRect l="6616" t="4882" r="5633" b="7961"/>
          <a:stretch>
            <a:fillRect/>
          </a:stretch>
        </p:blipFill>
        <p:spPr bwMode="auto">
          <a:xfrm>
            <a:off x="285720" y="357166"/>
            <a:ext cx="2138985" cy="3473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  Счастливая девочка - цветок Seungeun Suh училась на факультете изобразительного искусства в Университете Keimyung (Кеймюнга) в Южной Корее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3357562"/>
            <a:ext cx="4857784" cy="3262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500298" y="1142984"/>
            <a:ext cx="2143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err="1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Seungeun</a:t>
            </a:r>
            <a:r>
              <a:rPr lang="ru-RU" sz="2400" b="1" dirty="0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Suh</a:t>
            </a:r>
            <a:r>
              <a:rPr lang="ru-RU" sz="2400" dirty="0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tx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&#10;"/>
          <p:cNvPicPr>
            <a:picLocks noChangeAspect="1" noChangeArrowheads="1"/>
          </p:cNvPicPr>
          <p:nvPr/>
        </p:nvPicPr>
        <p:blipFill>
          <a:blip r:embed="rId4"/>
          <a:srcRect l="3226" t="29032"/>
          <a:stretch>
            <a:fillRect/>
          </a:stretch>
        </p:blipFill>
        <p:spPr bwMode="auto">
          <a:xfrm>
            <a:off x="4805521" y="214290"/>
            <a:ext cx="3598153" cy="2638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6" name="Picture 12" descr="&#10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15140" y="2285992"/>
            <a:ext cx="2269942" cy="4429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500042"/>
            <a:ext cx="4320480" cy="912734"/>
          </a:xfrm>
        </p:spPr>
        <p:txBody>
          <a:bodyPr>
            <a:noAutofit/>
          </a:bodyPr>
          <a:lstStyle/>
          <a:p>
            <a:pPr algn="ctr"/>
            <a:r>
              <a:rPr lang="ru-RU" sz="2800" dirty="0" err="1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Дэ</a:t>
            </a:r>
            <a:r>
              <a:rPr lang="ru-RU" sz="2800" dirty="0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Хен</a:t>
            </a:r>
            <a:r>
              <a:rPr lang="ru-RU" sz="2800" dirty="0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Ким (</a:t>
            </a:r>
            <a:r>
              <a:rPr lang="en-US" sz="2800" dirty="0" err="1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Dae</a:t>
            </a:r>
            <a:r>
              <a:rPr lang="en-US" sz="2800" dirty="0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-Hyun Kim</a:t>
            </a:r>
            <a:r>
              <a:rPr lang="ru-RU" sz="2800" dirty="0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2800" dirty="0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800" b="1" dirty="0" err="1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Moonassi</a:t>
            </a:r>
            <a:r>
              <a:rPr lang="ru-RU" sz="2800" b="1" dirty="0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800" dirty="0">
              <a:solidFill>
                <a:schemeClr val="tx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571480"/>
            <a:ext cx="3631419" cy="2524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628800"/>
            <a:ext cx="3425160" cy="4926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87" y="3652466"/>
            <a:ext cx="4176124" cy="2902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21174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5817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Источники: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1582341"/>
            <a:ext cx="864399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Tx/>
              <a:buAutoNum type="arabicPeriod"/>
            </a:pPr>
            <a:r>
              <a:rPr lang="ru-RU" dirty="0" smtClean="0"/>
              <a:t>Савенков А.И. Как научить младшего школьника приобретать знания.</a:t>
            </a:r>
          </a:p>
          <a:p>
            <a:pPr marL="514350" indent="-514350">
              <a:buFontTx/>
              <a:buAutoNum type="arabicPeriod"/>
            </a:pPr>
            <a:r>
              <a:rPr lang="ru-RU" dirty="0" smtClean="0"/>
              <a:t>Савенков А.И. Организация игр – исследований для младших школьников.//  «Одаренный ребенок» №3, 2004.</a:t>
            </a:r>
          </a:p>
          <a:p>
            <a:pPr marL="514350" indent="-514350">
              <a:buFontTx/>
              <a:buAutoNum type="arabicPeriod"/>
            </a:pPr>
            <a:r>
              <a:rPr lang="ru-RU" dirty="0" smtClean="0"/>
              <a:t>Савенков А.И. Исследовательская практика детей.//  «Детское творчество» №5, 6, 1998.</a:t>
            </a:r>
          </a:p>
          <a:p>
            <a:pPr marL="514350" indent="-514350">
              <a:buFontTx/>
              <a:buAutoNum type="arabicPeriod"/>
            </a:pPr>
            <a:r>
              <a:rPr lang="ru-RU" dirty="0" smtClean="0"/>
              <a:t>Савенков А.И. Я – исследователь. Самара: ООО «Учебная литература», 2007.</a:t>
            </a:r>
          </a:p>
          <a:p>
            <a:pPr marL="514350" indent="-514350">
              <a:buFontTx/>
              <a:buAutoNum type="arabicPeriod"/>
            </a:pPr>
            <a:endParaRPr lang="ru-RU" dirty="0" smtClean="0"/>
          </a:p>
          <a:p>
            <a:pPr marL="514350" indent="-514350">
              <a:buAutoNum type="arabicPeriod" startAt="5"/>
            </a:pP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haejinlee-ceramics.com</a:t>
            </a:r>
            <a:endParaRPr lang="ru-RU" dirty="0" smtClean="0"/>
          </a:p>
          <a:p>
            <a:pPr marL="514350" indent="-514350"/>
            <a:endParaRPr lang="ru-RU" dirty="0" smtClean="0"/>
          </a:p>
          <a:p>
            <a:pPr marL="514350" indent="-514350">
              <a:buAutoNum type="arabicPeriod" startAt="5"/>
            </a:pPr>
            <a:r>
              <a:rPr lang="en-US" dirty="0" smtClean="0">
                <a:hlinkClick r:id="rId3"/>
              </a:rPr>
              <a:t>https://dzen.ru/a/WndpOVeQaqJ-QNCh</a:t>
            </a:r>
            <a:endParaRPr lang="ru-RU" smtClean="0"/>
          </a:p>
          <a:p>
            <a:pPr marL="514350" indent="-514350">
              <a:buAutoNum type="arabicPeriod" startAt="5"/>
            </a:pP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785794"/>
            <a:ext cx="864399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333333"/>
                </a:solidFill>
                <a:latin typeface="Times New Roman"/>
              </a:rPr>
              <a:t>Учитель, ставя перед учащимися проблему для самостоятельного исследования, знает как результат, так и пути решения и виды деятельности, приводящие ученика к правильному решению поставленной проблемы. </a:t>
            </a:r>
            <a:r>
              <a:rPr lang="ru-RU" sz="3200" u="sng" dirty="0" smtClean="0">
                <a:solidFill>
                  <a:srgbClr val="333333"/>
                </a:solidFill>
                <a:latin typeface="Times New Roman"/>
              </a:rPr>
              <a:t>Таким образом, исследовательский метод в школе не преследует цели сделать новые открытия. Он вводится учителем для того, чтобы воспитать у учащихся черты характера, необходимые для дальнейшей творческой деятельности.</a:t>
            </a:r>
            <a:endParaRPr lang="ru-RU" sz="3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57166"/>
            <a:ext cx="8568952" cy="1214446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chemeClr val="tx2">
                    <a:lumMod val="25000"/>
                  </a:schemeClr>
                </a:solidFill>
                <a:latin typeface="Times New Roman"/>
              </a:rPr>
              <a:t>Почему исследовательская деятельность эффективный способ образовательной деятельности для ученика?</a:t>
            </a:r>
            <a:endParaRPr lang="ru-RU" sz="28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571612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333333"/>
                </a:solidFill>
                <a:latin typeface="Times New Roman"/>
              </a:rPr>
              <a:t>Это деятельность, направленная на </a:t>
            </a:r>
            <a:r>
              <a:rPr lang="ru-RU" sz="2400" b="1" i="1" dirty="0" smtClean="0">
                <a:solidFill>
                  <a:srgbClr val="333333"/>
                </a:solidFill>
                <a:latin typeface="Times New Roman"/>
              </a:rPr>
              <a:t>создание </a:t>
            </a:r>
            <a:r>
              <a:rPr lang="ru-RU" sz="2400" dirty="0" smtClean="0">
                <a:solidFill>
                  <a:srgbClr val="333333"/>
                </a:solidFill>
                <a:latin typeface="Times New Roman"/>
              </a:rPr>
              <a:t>определенной </a:t>
            </a:r>
            <a:r>
              <a:rPr lang="ru-RU" sz="2400" b="1" i="1" dirty="0" smtClean="0">
                <a:solidFill>
                  <a:srgbClr val="333333"/>
                </a:solidFill>
                <a:latin typeface="Times New Roman"/>
              </a:rPr>
              <a:t>творческой работы </a:t>
            </a:r>
            <a:r>
              <a:rPr lang="ru-RU" sz="2400" dirty="0" smtClean="0">
                <a:solidFill>
                  <a:srgbClr val="333333"/>
                </a:solidFill>
                <a:latin typeface="Times New Roman"/>
              </a:rPr>
              <a:t>интересна и значима для самих авторов. Нельзя человека принудить к творчеству. Ему важно на деле ощутить ситуацию успеха, почувствовать себя нужным, осознать свои возможности, свой вклад в общее дело. </a:t>
            </a:r>
          </a:p>
          <a:p>
            <a:r>
              <a:rPr lang="ru-RU" sz="2400" dirty="0" smtClean="0">
                <a:solidFill>
                  <a:srgbClr val="333333"/>
                </a:solidFill>
                <a:latin typeface="Times New Roman"/>
              </a:rPr>
              <a:t>При этом способе обучающийся учится делать </a:t>
            </a:r>
            <a:r>
              <a:rPr lang="ru-RU" sz="2400" b="1" i="1" dirty="0" smtClean="0">
                <a:solidFill>
                  <a:srgbClr val="333333"/>
                </a:solidFill>
                <a:latin typeface="Times New Roman"/>
              </a:rPr>
              <a:t>выбор</a:t>
            </a:r>
            <a:r>
              <a:rPr lang="ru-RU" sz="2400" dirty="0" smtClean="0">
                <a:solidFill>
                  <a:srgbClr val="333333"/>
                </a:solidFill>
                <a:latin typeface="Times New Roman"/>
              </a:rPr>
              <a:t>, нести ответственность за начатое дело и результат. Поскольку при создании своей собственной творческой работы школьник будет стремиться проявлять инициативу, энтузиазм, стараться выполнить работу в срок в соответствии с установленным планом и графиком работы. </a:t>
            </a:r>
          </a:p>
          <a:p>
            <a:r>
              <a:rPr lang="ru-RU" sz="2400" dirty="0" smtClean="0">
                <a:solidFill>
                  <a:srgbClr val="333333"/>
                </a:solidFill>
                <a:latin typeface="Times New Roman"/>
              </a:rPr>
              <a:t>Эта деятельность позволит не только проявить себя индивидуально или в группе, попробовать свои силы, приложить свои знания, а еще и принести пользу, показать публично достигнутый результат.</a:t>
            </a:r>
            <a:endParaRPr lang="ru-RU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04088"/>
            <a:ext cx="9144000" cy="72464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333333"/>
                </a:solidFill>
                <a:latin typeface="Times New Roman"/>
              </a:rPr>
              <a:t>В чем особенность исследовательской деятельности по ИЗО?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2357430"/>
            <a:ext cx="83582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428736"/>
            <a:ext cx="90364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деятельность обучающихся -</a:t>
            </a:r>
            <a:r>
              <a:rPr lang="ru-RU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деятельность учащихся, связанная с выполнением в конечном итоге творческой композиции, выполненной на определенно высоком уровне по технике исполнения, и предполагающая наличие основных этапов, характерных для исследования в изобразительном искусстве</a:t>
            </a:r>
            <a:r>
              <a:rPr lang="ru-RU" sz="3200" dirty="0" smtClean="0">
                <a:solidFill>
                  <a:srgbClr val="333333"/>
                </a:solidFill>
                <a:latin typeface="Times New Roman"/>
              </a:rPr>
              <a:t>, нормированную, исходя из принятых в ИЗО науке традиций: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620688"/>
            <a:ext cx="8929718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333333"/>
                </a:solidFill>
                <a:latin typeface="Times New Roman"/>
              </a:rPr>
              <a:t>Логика исследовательской деятельности по ИЗО:</a:t>
            </a:r>
            <a:r>
              <a:rPr lang="ru-RU" sz="4400" dirty="0" smtClean="0"/>
              <a:t/>
            </a:r>
            <a:br>
              <a:rPr lang="ru-RU" sz="4400" dirty="0" smtClean="0"/>
            </a:br>
            <a:endParaRPr lang="ru-RU" sz="4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124744"/>
            <a:ext cx="9036496" cy="58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333333"/>
                </a:solidFill>
                <a:latin typeface="Times New Roman"/>
              </a:rPr>
              <a:t>Подготовка </a:t>
            </a:r>
            <a:r>
              <a:rPr lang="ru-RU" sz="2800" dirty="0" smtClean="0">
                <a:solidFill>
                  <a:srgbClr val="333333"/>
                </a:solidFill>
                <a:latin typeface="Times New Roman"/>
              </a:rPr>
              <a:t>учащихся к исследовательской деятельности (введение в основы методологию научного исследования). </a:t>
            </a:r>
            <a:endParaRPr lang="en-US" sz="2800" dirty="0" smtClean="0">
              <a:solidFill>
                <a:srgbClr val="333333"/>
              </a:solidFill>
              <a:latin typeface="Times New Roman"/>
            </a:endParaRPr>
          </a:p>
          <a:p>
            <a:r>
              <a:rPr lang="ru-RU" sz="2800" b="1" dirty="0" smtClean="0">
                <a:solidFill>
                  <a:srgbClr val="333333"/>
                </a:solidFill>
                <a:latin typeface="Times New Roman"/>
              </a:rPr>
              <a:t>Просмотр ранее выполненных работ</a:t>
            </a:r>
            <a:r>
              <a:rPr lang="ru-RU" sz="2800" dirty="0" smtClean="0">
                <a:solidFill>
                  <a:srgbClr val="333333"/>
                </a:solidFill>
                <a:latin typeface="Times New Roman"/>
              </a:rPr>
              <a:t> другими учащимися, их анализ, знакомство со структурой деятельности. Этап необходим для первоначального знакомства и является также побуждающим элементом для данной деятельности; </a:t>
            </a:r>
          </a:p>
          <a:p>
            <a:r>
              <a:rPr lang="ru-RU" sz="2800" b="1" dirty="0" smtClean="0">
                <a:solidFill>
                  <a:srgbClr val="333333"/>
                </a:solidFill>
                <a:latin typeface="Times New Roman"/>
              </a:rPr>
              <a:t>Выбор темы в искусстве </a:t>
            </a:r>
            <a:r>
              <a:rPr lang="ru-RU" sz="2800" dirty="0" smtClean="0">
                <a:solidFill>
                  <a:srgbClr val="333333"/>
                </a:solidFill>
                <a:latin typeface="Times New Roman"/>
              </a:rPr>
              <a:t>(живопись, графика, ДПИ). </a:t>
            </a:r>
            <a:r>
              <a:rPr lang="ru-RU" sz="2800" b="1" dirty="0" smtClean="0">
                <a:solidFill>
                  <a:srgbClr val="333333"/>
                </a:solidFill>
                <a:latin typeface="Times New Roman"/>
              </a:rPr>
              <a:t>Памятка.</a:t>
            </a:r>
            <a:r>
              <a:rPr lang="ru-RU" sz="2800" dirty="0" smtClean="0">
                <a:solidFill>
                  <a:srgbClr val="333333"/>
                </a:solidFill>
                <a:latin typeface="Times New Roman"/>
              </a:rPr>
              <a:t> На данном этапе происходит анализ специальной литературы и периодических изданий, назначаются индивидуальные консультации со специалистами в интересующей области);</a:t>
            </a:r>
            <a:endParaRPr lang="ru-RU" sz="2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857232"/>
            <a:ext cx="87849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исследовательских проектов</a:t>
            </a:r>
            <a:r>
              <a:rPr lang="ru-RU" sz="3200" dirty="0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мы можем предложить учащимся начальных классов: </a:t>
            </a:r>
          </a:p>
          <a:p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теоретические;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экспериментальные;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фантастический;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изобретательский.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305800" cy="5817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Различие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9075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57672001"/>
              </p:ext>
            </p:extLst>
          </p:nvPr>
        </p:nvGraphicFramePr>
        <p:xfrm>
          <a:off x="0" y="1196754"/>
          <a:ext cx="9144000" cy="5173302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572000"/>
                <a:gridCol w="4572000"/>
              </a:tblGrid>
              <a:tr h="6290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Этапы  исследования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Этапы  проекта</a:t>
                      </a:r>
                      <a:endParaRPr lang="ru-RU" sz="1800" b="1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746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1.Выбор темы исследования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1.Выбор темы исследования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946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2.Постановка целей  и задач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2.Постановка целей  и задач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8694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3.Выдвижение гипотезы исследования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3.Планирование проектной деятельности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8694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4.Организация исследования: методы  исследования, план  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4.Реализация проекта 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90000"/>
                      </a:schemeClr>
                    </a:solidFill>
                  </a:tcPr>
                </a:tc>
              </a:tr>
              <a:tr h="8694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5.Самостоятельная деятельность, фиксирование результатов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5.Оценка и самооценка проекта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946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6.Презентация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6.Презентация</a:t>
                      </a:r>
                      <a:endParaRPr lang="ru-RU" sz="18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2">
      <a:dk1>
        <a:sysClr val="windowText" lastClr="000000"/>
      </a:dk1>
      <a:lt1>
        <a:sysClr val="window" lastClr="FFFFFF"/>
      </a:lt1>
      <a:dk2>
        <a:srgbClr val="E2F4FC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1224</TotalTime>
  <Words>1933</Words>
  <Application>Microsoft Office PowerPoint</Application>
  <PresentationFormat>Экран (4:3)</PresentationFormat>
  <Paragraphs>195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Поток</vt:lpstr>
      <vt:lpstr>«Исследовательская деятельность как средство достижения образовательных результатов на уроках изобразительного искусства»</vt:lpstr>
      <vt:lpstr>Слайд 2</vt:lpstr>
      <vt:lpstr>Исследовательский метод обучения</vt:lpstr>
      <vt:lpstr>Слайд 4</vt:lpstr>
      <vt:lpstr>Почему исследовательская деятельность эффективный способ образовательной деятельности для ученика?</vt:lpstr>
      <vt:lpstr>В чем особенность исследовательской деятельности по ИЗО?</vt:lpstr>
      <vt:lpstr>Логика исследовательской деятельности по ИЗО: </vt:lpstr>
      <vt:lpstr>Слайд 8</vt:lpstr>
      <vt:lpstr>Различие</vt:lpstr>
      <vt:lpstr> I этап: План работы над исследовательским проектом</vt:lpstr>
      <vt:lpstr>II этап:  Поисково-исследовательский </vt:lpstr>
      <vt:lpstr>«Памятка для ученика» </vt:lpstr>
      <vt:lpstr>III этап:  Трансляционно-оформительский этап </vt:lpstr>
      <vt:lpstr>IV этап  Заключительный  </vt:lpstr>
      <vt:lpstr>Слайд 15</vt:lpstr>
      <vt:lpstr>Исследовать — значит видеть то, что видели все, и думать так, как не думал никто. Альберт Сент-Дьёрди</vt:lpstr>
      <vt:lpstr>Хранительница традиций, Лариса Халиева</vt:lpstr>
      <vt:lpstr>Слайд 18</vt:lpstr>
      <vt:lpstr>Слайд 19</vt:lpstr>
      <vt:lpstr>Слайд 20</vt:lpstr>
      <vt:lpstr>Слайд 21</vt:lpstr>
      <vt:lpstr>Слайд 22</vt:lpstr>
      <vt:lpstr>Слайд 23</vt:lpstr>
      <vt:lpstr>Почему это средство интересно учителю?</vt:lpstr>
      <vt:lpstr>Мой путь к «Халлю» </vt:lpstr>
      <vt:lpstr>Слайд 26</vt:lpstr>
      <vt:lpstr>Халлю́- «Корейская волна» </vt:lpstr>
      <vt:lpstr>Слайд 28</vt:lpstr>
      <vt:lpstr>Современное искусство Южной Кореи:  в поисках своего места </vt:lpstr>
      <vt:lpstr>Слайд 30</vt:lpstr>
      <vt:lpstr>Ли Буль (이불, 1964-) – одна из самых ярких фигур современного корейского искусства. </vt:lpstr>
      <vt:lpstr>  Хеджин Ли (Haejin Lee)  </vt:lpstr>
      <vt:lpstr>Ли Сугён </vt:lpstr>
      <vt:lpstr>Живопись, акварель и графика</vt:lpstr>
      <vt:lpstr>Минджае Ли (Minjae Lee)</vt:lpstr>
      <vt:lpstr>Счастливая девочка-цветок </vt:lpstr>
      <vt:lpstr>Дэ Хен Ким (Dae-Hyun Kim)  «Moonassi» </vt:lpstr>
      <vt:lpstr>Источники: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«Исследовательская деятельность как средство достижения образовательных результатов на уроках изобразительного искусства»</dc:title>
  <dc:creator>Учитель 32</dc:creator>
  <cp:lastModifiedBy>Учитель 32</cp:lastModifiedBy>
  <cp:revision>111</cp:revision>
  <dcterms:created xsi:type="dcterms:W3CDTF">2024-04-11T04:00:12Z</dcterms:created>
  <dcterms:modified xsi:type="dcterms:W3CDTF">2024-12-05T06:31:45Z</dcterms:modified>
</cp:coreProperties>
</file>