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svg" ContentType="image/svg+xml"/>
  <Default Extension="jpeg" ContentType="image/jpeg"/>
  <Default Extension="rels" ContentType="application/vnd.openxmlformats-package.relationships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8.xml" ContentType="application/vnd.openxmlformats-officedocument.presentationml.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slides/slide1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85" r:id="rId3"/>
    <p:sldId id="267" r:id="rId4"/>
    <p:sldId id="257" r:id="rId5"/>
    <p:sldId id="265" r:id="rId6"/>
    <p:sldId id="266" r:id="rId7"/>
    <p:sldId id="259" r:id="rId8"/>
    <p:sldId id="263" r:id="rId9"/>
    <p:sldId id="268" r:id="rId10"/>
    <p:sldId id="269" r:id="rId11"/>
    <p:sldId id="270" r:id="rId12"/>
    <p:sldId id="26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6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183" userDrawn="1">
          <p15:clr>
            <a:srgbClr val="A4A3A4"/>
          </p15:clr>
        </p15:guide>
        <p15:guide id="1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7814A"/>
    <a:srgbClr val="DDF1F2"/>
    <a:srgbClr val="C0354E"/>
    <a:srgbClr val="8E5AC1"/>
    <a:srgbClr val="FF7570"/>
    <a:srgbClr val="394ACE"/>
    <a:srgbClr val="3948D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 autoAdjust="0"/>
  </p:normalViewPr>
  <p:slideViewPr>
    <p:cSldViewPr snapToGrid="0" showGuides="1">
      <p:cViewPr varScale="1">
        <p:scale>
          <a:sx n="71" d="100"/>
          <a:sy n="71" d="100"/>
        </p:scale>
        <p:origin x="-702" y="-96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tableStyles" Target="tableStyle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A2A0387-587A-450C-B31F-9CE758AA5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8D250BE-C9B7-47C2-935A-F27B285C4A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E04268E-D6A9-4EC8-941B-C0EFDB585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B10CB2F-E6C9-4F73-9515-A9CBBBC168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1">
            <a:lum bright="0" contrast="0"/>
          </a:blip>
          <a:srcRect l="0" t="0" r="0" b="0"/>
          <a:stretch>
            <a:fillRect l="0" t="-1000" r="0" b="-100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5348748" y="0"/>
            <a:ext cx="6843252" cy="2387600"/>
          </a:xfrm>
        </p:spPr>
        <p:txBody>
          <a:bodyPr anchor="ctr"/>
          <a:lstStyle>
            <a:lvl1pPr algn="ctr">
              <a:defRPr sz="6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5348748" y="2479675"/>
            <a:ext cx="684325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1">
            <a:lum bright="0" contrast="0"/>
          </a:blip>
          <a:srcRect l="0" t="0" r="0" b="0"/>
          <a:stretch>
            <a:fillRect l="0" t="-1000" r="0" b="-100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580103" y="365125"/>
            <a:ext cx="11031794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1523999" y="1825625"/>
            <a:ext cx="10087897" cy="435133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0DF8AF8-FDE2-410C-8D85-3FB48DA88970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80103" y="1690688"/>
            <a:ext cx="5515897" cy="0"/>
          </a:xfrm>
          <a:prstGeom prst="line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0DF8AF8-FDE2-410C-8D85-3FB48DA88970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F8AF8-FDE2-410C-8D85-3FB48DA88970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C9140-A1CC-4337-801E-1631F84DA6C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"/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spd="med">
    <p:fade/>
  </p:transition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4531659" y="0"/>
            <a:ext cx="7436222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Сколько весит школьный рюкзак?</a:t>
            </a:r>
            <a:endParaRPr lang="ru-RU" dirty="0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6266328" y="2387600"/>
            <a:ext cx="5925671" cy="328705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Работу подготовила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Беганская</a:t>
            </a:r>
            <a:r>
              <a:rPr lang="ru-RU" sz="2800" b="1" dirty="0" smtClean="0">
                <a:solidFill>
                  <a:srgbClr val="C00000"/>
                </a:solidFill>
              </a:rPr>
              <a:t> Анастасия Дмитриевна</a:t>
            </a:r>
            <a:r>
              <a:rPr lang="ru-RU" sz="2800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sz="2800" smtClean="0">
                <a:solidFill>
                  <a:schemeClr val="tx1"/>
                </a:solidFill>
              </a:rPr>
              <a:t> учащаяся </a:t>
            </a:r>
            <a:r>
              <a:rPr lang="ru-RU" sz="2800" dirty="0" smtClean="0">
                <a:solidFill>
                  <a:schemeClr val="tx1"/>
                </a:solidFill>
              </a:rPr>
              <a:t>4 класса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ГУО «</a:t>
            </a:r>
            <a:r>
              <a:rPr lang="ru-RU" sz="2800" dirty="0" err="1" smtClean="0">
                <a:solidFill>
                  <a:schemeClr val="tx1"/>
                </a:solidFill>
              </a:rPr>
              <a:t>Крапивенская</a:t>
            </a:r>
            <a:r>
              <a:rPr lang="ru-RU" sz="2800" dirty="0" smtClean="0">
                <a:solidFill>
                  <a:schemeClr val="tx1"/>
                </a:solidFill>
              </a:rPr>
              <a:t> средняя школа </a:t>
            </a:r>
            <a:r>
              <a:rPr lang="ru-RU" sz="2800" dirty="0" err="1" smtClean="0">
                <a:solidFill>
                  <a:schemeClr val="tx1"/>
                </a:solidFill>
              </a:rPr>
              <a:t>Оршанского</a:t>
            </a:r>
            <a:r>
              <a:rPr lang="ru-RU" sz="2800" dirty="0" smtClean="0">
                <a:solidFill>
                  <a:schemeClr val="tx1"/>
                </a:solidFill>
              </a:rPr>
              <a:t> района»;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научный руководитель -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Стреха Галина Николаевна</a:t>
            </a:r>
            <a:r>
              <a:rPr lang="ru-RU" sz="2800" b="0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sz="2800" b="0" dirty="0" smtClean="0">
                <a:solidFill>
                  <a:schemeClr val="tx1"/>
                </a:solidFill>
              </a:rPr>
              <a:t>учитель начальных классов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Факторы, подлежащие учёту при выборе школьного </a:t>
            </a:r>
            <a:r>
              <a:rPr lang="ru-RU" dirty="0" smtClean="0"/>
              <a:t>рюкзака:</a:t>
            </a:r>
            <a:br>
              <a:rPr lang="ru-RU" dirty="0"/>
            </a:b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каркас;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вес;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i="1" dirty="0">
                <a:solidFill>
                  <a:srgbClr val="C00000"/>
                </a:solidFill>
              </a:rPr>
              <a:t>наличие необходимого количества отделов и </a:t>
            </a:r>
            <a:r>
              <a:rPr lang="ru-RU" b="1" i="1" dirty="0" smtClean="0">
                <a:solidFill>
                  <a:srgbClr val="C00000"/>
                </a:solidFill>
              </a:rPr>
              <a:t>карманов;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i="1" dirty="0">
                <a:solidFill>
                  <a:srgbClr val="C00000"/>
                </a:solidFill>
              </a:rPr>
              <a:t>широкие плотные крепкие ремни и шлейки, мягкие </a:t>
            </a:r>
            <a:r>
              <a:rPr lang="ru-RU" b="1" i="1" dirty="0" smtClean="0">
                <a:solidFill>
                  <a:srgbClr val="C00000"/>
                </a:solidFill>
              </a:rPr>
              <a:t>наплечники;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наличие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светоотражающих элементов.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Требования санитарных норм и правил</a:t>
            </a:r>
          </a:p>
        </p:txBody>
      </p:sp>
      <p:graphicFrame>
        <p:nvGraphicFramePr>
          <p:cNvPr id="8" name="Таблица 10"/>
          <p:cNvGraphicFramePr/>
          <p:nvPr/>
        </p:nvGraphicFramePr>
        <p:xfrm>
          <a:off x="2761470" y="2004171"/>
          <a:ext cx="7798954" cy="414561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899477"/>
                <a:gridCol w="3899477"/>
              </a:tblGrid>
              <a:tr h="6585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Класс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Вес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85262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учащихся 1 – 2-х классов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1,5кг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5859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учащихся 3 – 4-х классов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2,0 кг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5859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учащихся 5 – 6-х классов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2,5 кг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5859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учащихся 7 – 8-х классов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3,0 кг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5859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учащихся 9 – 11-х классов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3,5 кг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 panose="02020603050405020304"/>
                <a:ea typeface="Calibri" pitchFamily="34" charset="0" panose="020F0502020204030204"/>
              </a:rPr>
              <a:t>Практическая часть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67717" y="365125"/>
            <a:ext cx="5444179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2 класс</a:t>
            </a:r>
            <a:endParaRPr lang="ru-RU" sz="1400" b="1" dirty="0">
              <a:solidFill>
                <a:srgbClr val="C00000"/>
              </a:solidFill>
              <a:latin typeface="Calibri" pitchFamily="34" charset="0" panose="020F0502020204030204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- масса учебных пособий варьируется от 700 г до 953 г. </a:t>
            </a:r>
            <a:r>
              <a:rPr lang="ru-RU" dirty="0" smtClean="0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Превышения </a:t>
            </a:r>
            <a:r>
              <a:rPr lang="ru-RU" dirty="0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нормы веса не выявлено;</a:t>
            </a:r>
            <a:endParaRPr lang="ru-RU" sz="1400" dirty="0">
              <a:latin typeface="Calibri" pitchFamily="34" charset="0" panose="020F0502020204030204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- </a:t>
            </a:r>
            <a:r>
              <a:rPr lang="ru-RU" dirty="0" smtClean="0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   масса </a:t>
            </a:r>
            <a:r>
              <a:rPr lang="ru-RU" dirty="0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тетрадей от 80 г до 160 г; </a:t>
            </a:r>
            <a:endParaRPr lang="ru-RU" sz="1400" dirty="0">
              <a:latin typeface="Calibri" pitchFamily="34" charset="0" panose="020F0502020204030204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масса </a:t>
            </a:r>
            <a:r>
              <a:rPr lang="ru-RU" dirty="0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портфелей, рюкзаков без наполнения – от 243г до 428 г; </a:t>
            </a:r>
            <a:endParaRPr lang="ru-RU" dirty="0" smtClean="0">
              <a:latin typeface="Times New Roman" pitchFamily="18" charset="0" panose="02020603050405020304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1 </a:t>
            </a:r>
            <a:r>
              <a:rPr lang="ru-RU" dirty="0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рюкзак украшен игрушками, выполненными из металла и имеет вес 1кг, что превышает норму; </a:t>
            </a:r>
            <a:endParaRPr lang="ru-RU" dirty="0" smtClean="0">
              <a:latin typeface="Times New Roman" pitchFamily="18" charset="0" panose="02020603050405020304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масса </a:t>
            </a:r>
            <a:r>
              <a:rPr lang="ru-RU" dirty="0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пеналов с наполнением – от 71 г до 268 </a:t>
            </a:r>
            <a:r>
              <a:rPr lang="ru-RU" dirty="0" smtClean="0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г;</a:t>
            </a:r>
            <a:endParaRPr lang="ru-RU" sz="1400" dirty="0" smtClean="0">
              <a:latin typeface="Calibri" pitchFamily="34" charset="0" panose="020F0502020204030204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itchFamily="18" charset="0" panose="02020603050405020304"/>
                <a:ea typeface="Calibri" pitchFamily="34" charset="0" panose="020F0502020204030204"/>
              </a:rPr>
              <a:t>масса </a:t>
            </a:r>
            <a:r>
              <a:rPr lang="ru-RU" dirty="0">
                <a:latin typeface="Times New Roman" pitchFamily="18" charset="0" panose="02020603050405020304"/>
                <a:ea typeface="Calibri" pitchFamily="34" charset="0" panose="020F0502020204030204"/>
              </a:rPr>
              <a:t>рюкзаков с наполнением варьируется от 1100 г до 1800 г. </a:t>
            </a:r>
            <a:endParaRPr lang="ru-RU" dirty="0"/>
          </a:p>
        </p:txBody>
      </p:sp>
      <p:pic>
        <p:nvPicPr>
          <p:cNvPr id="6" name="Рисунок 5" descr="C:\Users\User\Desktop\рюкзак\IMG_20240305_125005.jpg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95836" y="1810871"/>
            <a:ext cx="1649506" cy="191844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" name="Рисунок 6" descr="C:\Users\User\Desktop\рюкзак\IMG_20240305_1051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5342" y="3039035"/>
            <a:ext cx="1846730" cy="23397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" name="Рисунок 7" descr="C:\Users\User\Desktop\рюкзак\IMG_20240306_085608.jpg"/>
          <p:cNvPicPr/>
          <p:nvPr/>
        </p:nvPicPr>
        <p:blipFill>
          <a:blip r:embed="rId3"/>
          <a:srcRect t="4172" r="11751"/>
          <a:stretch/>
        </p:blipFill>
        <p:spPr bwMode="auto">
          <a:xfrm>
            <a:off x="3792072" y="4364299"/>
            <a:ext cx="1950010" cy="2179936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Практическая часть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6293223" y="365125"/>
            <a:ext cx="5468471" cy="59370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3 класс</a:t>
            </a:r>
            <a:endParaRPr lang="ru-RU" b="1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ru-RU" dirty="0" smtClean="0"/>
              <a:t>масса </a:t>
            </a:r>
            <a:r>
              <a:rPr lang="ru-RU" dirty="0"/>
              <a:t>учебных пособий варьируется от 700 г до 1330 </a:t>
            </a:r>
            <a:r>
              <a:rPr lang="ru-RU" dirty="0" smtClean="0"/>
              <a:t>г</a:t>
            </a:r>
          </a:p>
          <a:p>
            <a:pPr marL="0" indent="0">
              <a:buNone/>
            </a:pPr>
            <a:r>
              <a:rPr lang="ru-RU" dirty="0" smtClean="0"/>
              <a:t>- превышения </a:t>
            </a:r>
            <a:r>
              <a:rPr lang="ru-RU" dirty="0"/>
              <a:t>нормы веса не выявлено;</a:t>
            </a:r>
          </a:p>
          <a:p>
            <a:pPr>
              <a:buFontTx/>
              <a:buChar char="-"/>
            </a:pPr>
            <a:r>
              <a:rPr lang="ru-RU" dirty="0" smtClean="0"/>
              <a:t>масса </a:t>
            </a:r>
            <a:r>
              <a:rPr lang="ru-RU" dirty="0"/>
              <a:t>тетрадей от 130 г до 300 </a:t>
            </a:r>
            <a:r>
              <a:rPr lang="ru-RU" dirty="0" smtClean="0"/>
              <a:t>г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масса портфелей, рюкзаков без наполнения – от 243г до 428 г;</a:t>
            </a:r>
          </a:p>
          <a:p>
            <a:pPr marL="0" indent="0">
              <a:buNone/>
            </a:pPr>
            <a:r>
              <a:rPr lang="ru-RU" dirty="0"/>
              <a:t>- масса пеналов с наполнением – от 131 г до 339 г. (Приложение 3);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smtClean="0"/>
              <a:t> 1 </a:t>
            </a:r>
            <a:r>
              <a:rPr lang="ru-RU" dirty="0"/>
              <a:t>учащаяся носит с собой футляр для </a:t>
            </a:r>
            <a:r>
              <a:rPr lang="ru-RU" dirty="0" smtClean="0"/>
              <a:t> очков</a:t>
            </a:r>
            <a:r>
              <a:rPr lang="ru-RU" dirty="0"/>
              <a:t>. Его масса – 99 г;</a:t>
            </a:r>
          </a:p>
          <a:p>
            <a:pPr>
              <a:buFontTx/>
              <a:buChar char="-"/>
            </a:pPr>
            <a:r>
              <a:rPr lang="ru-RU" dirty="0" smtClean="0"/>
              <a:t>1 </a:t>
            </a:r>
            <a:r>
              <a:rPr lang="ru-RU" dirty="0"/>
              <a:t>учащаяся носит с собой художественную книгу массой 482 г. </a:t>
            </a:r>
          </a:p>
          <a:p>
            <a:pPr>
              <a:buFontTx/>
              <a:buChar char="-"/>
            </a:pPr>
            <a:r>
              <a:rPr lang="ru-RU" dirty="0" smtClean="0"/>
              <a:t>масса </a:t>
            </a:r>
            <a:r>
              <a:rPr lang="ru-RU" dirty="0"/>
              <a:t>рюкзаков с наполнением - от 1300г до 2400г. 1 рюкзак весил 3 кг (учащаяся принесла художественную книгу).</a:t>
            </a:r>
          </a:p>
        </p:txBody>
      </p:sp>
      <p:pic>
        <p:nvPicPr>
          <p:cNvPr id="4" name="Рисунок 3" descr="C:\Users\User\Desktop\рюкзак\IMG_20240305_075035.jpg"/>
          <p:cNvPicPr/>
          <p:nvPr/>
        </p:nvPicPr>
        <p:blipFill>
          <a:blip r:embed="rId1"/>
          <a:srcRect t="27901" b="13429"/>
          <a:stretch/>
        </p:blipFill>
        <p:spPr bwMode="auto">
          <a:xfrm>
            <a:off x="3702423" y="4605831"/>
            <a:ext cx="2590799" cy="169635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Рисунок 4" descr="C:\Users\User\Desktop\рюкзак\IMG_20240305_075736.jpg"/>
          <p:cNvPicPr/>
          <p:nvPr/>
        </p:nvPicPr>
        <p:blipFill>
          <a:blip r:embed="rId2"/>
          <a:srcRect l="12032" t="35463"/>
          <a:stretch/>
        </p:blipFill>
        <p:spPr bwMode="auto">
          <a:xfrm>
            <a:off x="363070" y="4607560"/>
            <a:ext cx="2377365" cy="169462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" name="Рисунок 6" descr="C:\Users\User\Desktop\рюкзак\IMG_20240305_07584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519" y="1960552"/>
            <a:ext cx="1776469" cy="203588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" name="Рисунок 7" descr="C:\Users\User\Desktop\рюкзак\IMG_20240305_07583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7553" y="1960552"/>
            <a:ext cx="1927412" cy="203588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Практическая часть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6750422" y="365125"/>
            <a:ext cx="5235389" cy="51840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4 класс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масса учебных пособий  варьируется от 700 г до 1600 г. Превышения нормы веса не выявлено;</a:t>
            </a:r>
          </a:p>
          <a:p>
            <a:pPr marL="0" indent="0">
              <a:buNone/>
            </a:pPr>
            <a:r>
              <a:rPr lang="ru-RU" dirty="0"/>
              <a:t>- масса тетрадей от 164 г до 320 г; </a:t>
            </a:r>
          </a:p>
          <a:p>
            <a:pPr marL="0" indent="0">
              <a:buNone/>
            </a:pPr>
            <a:r>
              <a:rPr lang="ru-RU" dirty="0"/>
              <a:t>- масса портфелей, рюкзаков без наполнения – от 243г до 548 г. (Приложение 6);</a:t>
            </a:r>
          </a:p>
          <a:p>
            <a:pPr marL="0" indent="0">
              <a:buNone/>
            </a:pPr>
            <a:r>
              <a:rPr lang="ru-RU" dirty="0"/>
              <a:t>- масса пеналов с наполнением – от 151 г до 174 г;</a:t>
            </a:r>
          </a:p>
          <a:p>
            <a:pPr marL="0" indent="0">
              <a:buNone/>
            </a:pPr>
            <a:r>
              <a:rPr lang="ru-RU" dirty="0"/>
              <a:t>- масса рюкзаков с наполнением варьируется от 1300г  до 2700г</a:t>
            </a:r>
          </a:p>
        </p:txBody>
      </p:sp>
      <p:pic>
        <p:nvPicPr>
          <p:cNvPr id="4" name="Рисунок 3" descr="C:\Users\User\Desktop\рюкзак\IMG_20240305_084650.jpg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8836" y="1792942"/>
            <a:ext cx="1484106" cy="189155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Рисунок 4" descr="C:\Users\User\Desktop\рюкзак\IMG_20240305_07555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8866" y="3021108"/>
            <a:ext cx="1297598" cy="1819834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Практическая часть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7010399" y="194048"/>
            <a:ext cx="4796119" cy="57226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5 класс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масса учебных пособий  варьируется от 900 г до 1800 г. Превышения нормы веса не выявлено;</a:t>
            </a:r>
          </a:p>
          <a:p>
            <a:pPr marL="0" indent="0">
              <a:buNone/>
            </a:pPr>
            <a:r>
              <a:rPr lang="ru-RU" dirty="0"/>
              <a:t>- масса тетрадей от 164 г до 380 г; </a:t>
            </a:r>
          </a:p>
          <a:p>
            <a:pPr marL="0" indent="0">
              <a:buNone/>
            </a:pPr>
            <a:r>
              <a:rPr lang="ru-RU" dirty="0"/>
              <a:t>- масса портфелей, рюкзаков без наполнения – от 428 г до 1 кг;</a:t>
            </a:r>
          </a:p>
          <a:p>
            <a:pPr marL="0" indent="0">
              <a:buNone/>
            </a:pPr>
            <a:r>
              <a:rPr lang="ru-RU" dirty="0"/>
              <a:t>- масса пеналов с наполнением – от 128 г до 191 г;</a:t>
            </a:r>
          </a:p>
          <a:p>
            <a:pPr marL="0" indent="0">
              <a:buNone/>
            </a:pPr>
            <a:r>
              <a:rPr lang="ru-RU" dirty="0"/>
              <a:t>- масса рюкзаков с наполнением варьируется от 1700 г  до 3500 </a:t>
            </a:r>
            <a:r>
              <a:rPr lang="ru-RU" dirty="0" smtClean="0"/>
              <a:t>г</a:t>
            </a:r>
            <a:endParaRPr lang="ru-RU" dirty="0"/>
          </a:p>
        </p:txBody>
      </p:sp>
      <p:pic>
        <p:nvPicPr>
          <p:cNvPr id="4" name="Рисунок 3" descr="C:\Users\User\Desktop\рюкзак\IMG_20240305_105235.jpg"/>
          <p:cNvPicPr/>
          <p:nvPr/>
        </p:nvPicPr>
        <p:blipFill>
          <a:blip r:embed="rId1"/>
          <a:srcRect t="12647" r="14949"/>
          <a:stretch/>
        </p:blipFill>
        <p:spPr bwMode="auto">
          <a:xfrm>
            <a:off x="662510" y="1690688"/>
            <a:ext cx="2555820" cy="263562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Рисунок 4" descr="C:\Users\User\Desktop\рюкзак\IMG_20240305_08465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8330" y="4016189"/>
            <a:ext cx="2384612" cy="251908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исследования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вес необходимых учебных пособий и школьных принадлежностей не превышает нормы, установленной Министерством здравоохранения Республики Беларусь</a:t>
            </a:r>
            <a:r>
              <a:rPr lang="ru-RU" dirty="0" smtClean="0"/>
              <a:t>.</a:t>
            </a:r>
          </a:p>
          <a:p>
            <a:r>
              <a:rPr lang="ru-RU" dirty="0"/>
              <a:t>у</a:t>
            </a:r>
            <a:r>
              <a:rPr lang="ru-RU" dirty="0" smtClean="0"/>
              <a:t>чащиеся </a:t>
            </a:r>
            <a:r>
              <a:rPr lang="ru-RU" dirty="0"/>
              <a:t>начальных классов имеют в классных кабинетах контейнеры для хранения учебных принадлежностей, в которых размещены принадлежности для изучения </a:t>
            </a:r>
            <a:r>
              <a:rPr lang="ru-RU" dirty="0" smtClean="0"/>
              <a:t>некоторых учебных предметов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Выявленное превышение массы наполненной школьной сумки происходит по причине: </a:t>
            </a:r>
            <a:br>
              <a:rPr lang="ru-RU" dirty="0"/>
            </a:b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неправильно подобранного родителями рюкзака;</a:t>
            </a:r>
          </a:p>
          <a:p>
            <a:pPr marL="0" indent="0">
              <a:buNone/>
            </a:pPr>
            <a:r>
              <a:rPr lang="ru-RU" dirty="0"/>
              <a:t>2) наличия на рюкзаке украшений из металла, имеющих большой вес;</a:t>
            </a:r>
          </a:p>
          <a:p>
            <a:pPr marL="0" indent="0">
              <a:buNone/>
            </a:pPr>
            <a:r>
              <a:rPr lang="ru-RU" dirty="0"/>
              <a:t>3) нерационально подобранного пенала (с большим весом);</a:t>
            </a:r>
          </a:p>
          <a:p>
            <a:pPr marL="0" indent="0">
              <a:buNone/>
            </a:pPr>
            <a:r>
              <a:rPr lang="ru-RU" dirty="0"/>
              <a:t>4) дети приносят в школу лишние вещи, не имеющие отношения к учёбе. 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Для минимизации веса школьной сумки мы предлагаем:</a:t>
            </a:r>
            <a:br>
              <a:rPr lang="ru-RU" dirty="0"/>
            </a:b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правильно подбирать рюкзак с учётом возраста ребёнка и веса сумки;</a:t>
            </a:r>
          </a:p>
          <a:p>
            <a:pPr marL="0" indent="0">
              <a:buNone/>
            </a:pPr>
            <a:r>
              <a:rPr lang="ru-RU" dirty="0"/>
              <a:t>2) не носить в школу лишние вещи;</a:t>
            </a:r>
          </a:p>
          <a:p>
            <a:pPr marL="0" indent="0">
              <a:buNone/>
            </a:pPr>
            <a:r>
              <a:rPr lang="ru-RU" dirty="0"/>
              <a:t>3) использовать вязаные пеналы или сшитые из </a:t>
            </a:r>
            <a:r>
              <a:rPr lang="ru-RU" dirty="0" smtClean="0"/>
              <a:t>ткани;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) украшать сумки лёгкими </a:t>
            </a:r>
            <a:r>
              <a:rPr lang="ru-RU" dirty="0" err="1"/>
              <a:t>фликерами</a:t>
            </a:r>
            <a:r>
              <a:rPr lang="ru-RU" dirty="0"/>
              <a:t> или плоскими изделиями из фетра, выполненные своими руками или приобретенные в торговой сети.</a:t>
            </a:r>
          </a:p>
          <a:p>
            <a:endParaRPr lang="ru-RU" dirty="0"/>
          </a:p>
        </p:txBody>
      </p:sp>
      <p:pic>
        <p:nvPicPr>
          <p:cNvPr id="4" name="Рисунок 3" descr="C:\Users\User\Desktop\рюкзак\IMG_20240128_205220.jpg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 rot="1717976">
            <a:off x="3839883" y="5100305"/>
            <a:ext cx="1912583" cy="118005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Рисунок 4" descr="C:\Users\User\Desktop\рюкзак\IMG_20240306_08520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5181600"/>
            <a:ext cx="1281953" cy="148485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" name="Рисунок 5" descr="C:\Users\User\Desktop\рюкзак\IMG_20240130_20211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868764">
            <a:off x="8145993" y="4835451"/>
            <a:ext cx="1215061" cy="165217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Заключение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 ходе исследования мы изучили санитарные нормы и правила организации образовательного процесса, узнали, познакомились с разновидностями школьных сумок, их особенностями, изучили наполняемость и вес школьных сумок у учащихся начальных и средних классов в школе, узнали, что необходимо для исключения отрицательного влияния ношения сумок на здоровье школьников.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рамках исследования мы использовали следующие методы: поиск и чтение литературы и сайтов Интернета по изучаемой теме, систематизировали полученную информацию, провели социологическое исследование, обобщили полученные сведения.</a:t>
            </a:r>
          </a:p>
          <a:p>
            <a:r>
              <a:rPr lang="ru-RU" dirty="0"/>
              <a:t>Мы</a:t>
            </a:r>
            <a:r>
              <a:rPr lang="ru-RU" b="1" dirty="0"/>
              <a:t> </a:t>
            </a:r>
            <a:r>
              <a:rPr lang="ru-RU" dirty="0"/>
              <a:t>доказали, что разновидности школьных ранцев, их наполняемость влияет на вес ранцев и состояние здоровья учащихся. Неправильно подобранная школьная сумка приводит к заболеваниям позвоночника. Необходимо подбирать школьные сумки с учётом их разновидностей, веса, наличия шлеек, ремней.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настоящее время постоянно увеличивается количество школьников, страдающих заболеваниями опорно-двигательного аппарата. Необходимо принимать все меры для укрепления здоровья детей и предотвращения заболеваний позвоночника.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1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/>
          <p:cNvSpPr txBox="1"/>
          <p:nvPr/>
        </p:nvSpPr>
        <p:spPr>
          <a:xfrm>
            <a:off x="1488486" y="2374258"/>
            <a:ext cx="8747050" cy="3243998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ВНИМАНИЕ!!!</a:t>
            </a:r>
            <a:endParaRPr lang="ru-RU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Текст 11"/>
          <p:cNvSpPr txBox="1"/>
          <p:nvPr/>
        </p:nvSpPr>
        <p:spPr>
          <a:xfrm>
            <a:off x="2970118" y="2125703"/>
            <a:ext cx="6251763" cy="24715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Цель: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доказать</a:t>
            </a:r>
            <a:r>
              <a:rPr lang="ru-RU" dirty="0"/>
              <a:t>, что разновидности школьных ранцев, их наполняемость влияет на вес ранцев и состояние здоровья учащихся.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5" name="Прямоугольник 3"/>
          <p:cNvSpPr/>
          <p:nvPr/>
        </p:nvSpPr>
        <p:spPr>
          <a:xfrm>
            <a:off x="1896484" y="2368072"/>
            <a:ext cx="2886075" cy="3180550"/>
          </a:xfrm>
          <a:prstGeom prst="rect">
            <a:avLst/>
          </a:prstGeom>
          <a:solidFill>
            <a:srgbClr val="37814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4"/>
          <p:cNvSpPr/>
          <p:nvPr/>
        </p:nvSpPr>
        <p:spPr>
          <a:xfrm>
            <a:off x="2963284" y="2026770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2810" y="203418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8" name="Прямоугольник 6"/>
          <p:cNvSpPr/>
          <p:nvPr/>
        </p:nvSpPr>
        <p:spPr>
          <a:xfrm>
            <a:off x="5269921" y="2368072"/>
            <a:ext cx="2886075" cy="3180550"/>
          </a:xfrm>
          <a:prstGeom prst="rect">
            <a:avLst/>
          </a:prstGeom>
          <a:solidFill>
            <a:srgbClr val="8E5AC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 txBox="1"/>
          <p:nvPr/>
        </p:nvSpPr>
        <p:spPr>
          <a:xfrm>
            <a:off x="5269920" y="2806221"/>
            <a:ext cx="2809876" cy="266700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 panose="020B0604020202020204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Изучить </a:t>
            </a:r>
            <a:r>
              <a:rPr lang="ru-RU" dirty="0">
                <a:solidFill>
                  <a:schemeClr val="bg1"/>
                </a:solidFill>
              </a:rPr>
              <a:t>наполняемость и вес школьных сумок у учащихся начальных и средних классов в школе</a:t>
            </a:r>
          </a:p>
        </p:txBody>
      </p:sp>
      <p:sp>
        <p:nvSpPr>
          <p:cNvPr id="10" name="Овал 8"/>
          <p:cNvSpPr/>
          <p:nvPr/>
        </p:nvSpPr>
        <p:spPr>
          <a:xfrm>
            <a:off x="6336721" y="2026770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6247" y="202430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2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8694160" y="2368072"/>
            <a:ext cx="2886075" cy="3180550"/>
          </a:xfrm>
          <a:prstGeom prst="rect">
            <a:avLst/>
          </a:prstGeom>
          <a:solidFill>
            <a:srgbClr val="C0354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бъект 2"/>
          <p:cNvSpPr txBox="1"/>
          <p:nvPr/>
        </p:nvSpPr>
        <p:spPr>
          <a:xfrm>
            <a:off x="8694159" y="2806221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 panose="020B0604020202020204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Узнать</a:t>
            </a:r>
            <a:r>
              <a:rPr lang="ru-RU" dirty="0">
                <a:solidFill>
                  <a:schemeClr val="bg1"/>
                </a:solidFill>
              </a:rPr>
              <a:t>, что необходимо для исключения отрицательного влияния ношения сумок на здоровье школьников</a:t>
            </a:r>
          </a:p>
        </p:txBody>
      </p:sp>
      <p:sp>
        <p:nvSpPr>
          <p:cNvPr id="14" name="Овал 12"/>
          <p:cNvSpPr/>
          <p:nvPr/>
        </p:nvSpPr>
        <p:spPr>
          <a:xfrm>
            <a:off x="9760960" y="2026770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70485" y="2023527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3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6" name="Объект 2"/>
          <p:cNvSpPr txBox="1"/>
          <p:nvPr/>
        </p:nvSpPr>
        <p:spPr>
          <a:xfrm>
            <a:off x="1921880" y="2806221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 panose="020B0604020202020204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Познакомиться </a:t>
            </a:r>
            <a:r>
              <a:rPr lang="ru-RU" dirty="0">
                <a:solidFill>
                  <a:schemeClr val="bg1"/>
                </a:solidFill>
              </a:rPr>
              <a:t>с разновидностями школьных сумок, их особенностями.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Методы:</a:t>
            </a:r>
            <a:endParaRPr lang="ru-RU" dirty="0"/>
          </a:p>
        </p:txBody>
      </p:sp>
      <p:grpSp>
        <p:nvGrpSpPr>
          <p:cNvPr id="3" name="Группа 57"/>
          <p:cNvGrpSpPr/>
          <p:nvPr/>
        </p:nvGrpSpPr>
        <p:grpSpPr>
          <a:xfrm>
            <a:off x="388073" y="1931774"/>
            <a:ext cx="2562909" cy="2730893"/>
            <a:chOff x="493354" y="2297534"/>
            <a:chExt cx="2562909" cy="2730893"/>
          </a:xfrm>
        </p:grpSpPr>
        <p:sp>
          <p:nvSpPr>
            <p:cNvPr id="30" name="Прямоугольный треугольник 20"/>
            <p:cNvSpPr/>
            <p:nvPr/>
          </p:nvSpPr>
          <p:spPr>
            <a:xfrm rot="5400000">
              <a:off x="2874695" y="4578427"/>
              <a:ext cx="180000" cy="18000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ый треугольник 21"/>
            <p:cNvSpPr/>
            <p:nvPr/>
          </p:nvSpPr>
          <p:spPr>
            <a:xfrm>
              <a:off x="2873911" y="3924000"/>
              <a:ext cx="180000" cy="18000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ый треугольник 19"/>
            <p:cNvSpPr/>
            <p:nvPr/>
          </p:nvSpPr>
          <p:spPr>
            <a:xfrm rot="10800000">
              <a:off x="493354" y="4578427"/>
              <a:ext cx="180000" cy="18000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ый треугольник 17"/>
            <p:cNvSpPr/>
            <p:nvPr/>
          </p:nvSpPr>
          <p:spPr>
            <a:xfrm rot="16200000">
              <a:off x="493354" y="3924000"/>
              <a:ext cx="180000" cy="18000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: скругленные углы 3"/>
            <p:cNvSpPr/>
            <p:nvPr/>
          </p:nvSpPr>
          <p:spPr>
            <a:xfrm>
              <a:off x="674400" y="2297534"/>
              <a:ext cx="2205000" cy="273089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11"/>
            <p:cNvSpPr/>
            <p:nvPr/>
          </p:nvSpPr>
          <p:spPr>
            <a:xfrm>
              <a:off x="738616" y="3129796"/>
              <a:ext cx="207238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/>
                <a:t>Поиск и чтение литературы и сайтов Интернета по изучаемой теме</a:t>
              </a:r>
            </a:p>
          </p:txBody>
        </p:sp>
        <p:pic>
          <p:nvPicPr>
            <p:cNvPr id="37" name="Рисунок 15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1558809" y="2390956"/>
              <a:ext cx="432000" cy="432000"/>
            </a:xfrm>
            <a:prstGeom prst="rect">
              <a:avLst/>
            </a:prstGeom>
          </p:spPr>
        </p:pic>
        <p:sp>
          <p:nvSpPr>
            <p:cNvPr id="38" name="Прямоугольник 16"/>
            <p:cNvSpPr/>
            <p:nvPr/>
          </p:nvSpPr>
          <p:spPr>
            <a:xfrm>
              <a:off x="493354" y="4104000"/>
              <a:ext cx="2562909" cy="4744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22"/>
            <p:cNvSpPr/>
            <p:nvPr/>
          </p:nvSpPr>
          <p:spPr>
            <a:xfrm>
              <a:off x="960454" y="4127978"/>
              <a:ext cx="16287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1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па 58"/>
          <p:cNvGrpSpPr/>
          <p:nvPr/>
        </p:nvGrpSpPr>
        <p:grpSpPr>
          <a:xfrm>
            <a:off x="3339055" y="1931774"/>
            <a:ext cx="2562909" cy="2730893"/>
            <a:chOff x="3548373" y="2297534"/>
            <a:chExt cx="2562909" cy="2730893"/>
          </a:xfrm>
        </p:grpSpPr>
        <p:sp>
          <p:nvSpPr>
            <p:cNvPr id="41" name="Прямоугольный треугольник 23"/>
            <p:cNvSpPr/>
            <p:nvPr/>
          </p:nvSpPr>
          <p:spPr>
            <a:xfrm rot="5400000">
              <a:off x="5929714" y="4578427"/>
              <a:ext cx="180000" cy="1800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ый треугольник 24"/>
            <p:cNvSpPr/>
            <p:nvPr/>
          </p:nvSpPr>
          <p:spPr>
            <a:xfrm>
              <a:off x="5928930" y="3924000"/>
              <a:ext cx="180000" cy="1800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ый треугольник 25"/>
            <p:cNvSpPr/>
            <p:nvPr/>
          </p:nvSpPr>
          <p:spPr>
            <a:xfrm rot="10800000">
              <a:off x="3548373" y="4578427"/>
              <a:ext cx="180000" cy="1800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ый треугольник 26"/>
            <p:cNvSpPr/>
            <p:nvPr/>
          </p:nvSpPr>
          <p:spPr>
            <a:xfrm rot="16200000">
              <a:off x="3548373" y="3924000"/>
              <a:ext cx="180000" cy="1800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27"/>
            <p:cNvSpPr/>
            <p:nvPr/>
          </p:nvSpPr>
          <p:spPr>
            <a:xfrm>
              <a:off x="3729419" y="2297534"/>
              <a:ext cx="2205000" cy="273089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Прямоугольник 28"/>
            <p:cNvSpPr/>
            <p:nvPr/>
          </p:nvSpPr>
          <p:spPr>
            <a:xfrm>
              <a:off x="3793635" y="3129796"/>
              <a:ext cx="207238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/>
                <a:t>Систематизация полученной информации</a:t>
              </a:r>
            </a:p>
          </p:txBody>
        </p:sp>
        <p:sp>
          <p:nvSpPr>
            <p:cNvPr id="48" name="Прямоугольник 31"/>
            <p:cNvSpPr/>
            <p:nvPr/>
          </p:nvSpPr>
          <p:spPr>
            <a:xfrm>
              <a:off x="3548373" y="4104000"/>
              <a:ext cx="2562909" cy="4744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2</a:t>
              </a:r>
              <a:endParaRPr lang="ru-RU" dirty="0"/>
            </a:p>
          </p:txBody>
        </p:sp>
        <p:sp>
          <p:nvSpPr>
            <p:cNvPr id="49" name="Прямоугольник 32"/>
            <p:cNvSpPr/>
            <p:nvPr/>
          </p:nvSpPr>
          <p:spPr>
            <a:xfrm>
              <a:off x="4015473" y="4127978"/>
              <a:ext cx="16287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2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50" name="Рисунок 5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613825" y="2390400"/>
              <a:ext cx="432000" cy="432000"/>
            </a:xfrm>
            <a:prstGeom prst="rect">
              <a:avLst/>
            </a:prstGeom>
          </p:spPr>
        </p:pic>
      </p:grpSp>
      <p:grpSp>
        <p:nvGrpSpPr>
          <p:cNvPr id="51" name="Группа 59"/>
          <p:cNvGrpSpPr/>
          <p:nvPr/>
        </p:nvGrpSpPr>
        <p:grpSpPr>
          <a:xfrm>
            <a:off x="6290037" y="1931774"/>
            <a:ext cx="2562909" cy="2730893"/>
            <a:chOff x="6569380" y="2297534"/>
            <a:chExt cx="2562909" cy="2730893"/>
          </a:xfrm>
        </p:grpSpPr>
        <p:sp>
          <p:nvSpPr>
            <p:cNvPr id="52" name="Прямоугольный треугольник 33"/>
            <p:cNvSpPr/>
            <p:nvPr/>
          </p:nvSpPr>
          <p:spPr>
            <a:xfrm rot="5400000">
              <a:off x="8950721" y="4578427"/>
              <a:ext cx="180000" cy="1800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ый треугольник 34"/>
            <p:cNvSpPr/>
            <p:nvPr/>
          </p:nvSpPr>
          <p:spPr>
            <a:xfrm>
              <a:off x="8949937" y="3924000"/>
              <a:ext cx="180000" cy="1800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ый треугольник 35"/>
            <p:cNvSpPr/>
            <p:nvPr/>
          </p:nvSpPr>
          <p:spPr>
            <a:xfrm rot="10800000">
              <a:off x="6569380" y="4578427"/>
              <a:ext cx="180000" cy="1800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ый треугольник 36"/>
            <p:cNvSpPr/>
            <p:nvPr/>
          </p:nvSpPr>
          <p:spPr>
            <a:xfrm rot="16200000">
              <a:off x="6569380" y="3924000"/>
              <a:ext cx="180000" cy="1800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: скругленные углы 37"/>
            <p:cNvSpPr/>
            <p:nvPr/>
          </p:nvSpPr>
          <p:spPr>
            <a:xfrm>
              <a:off x="6750426" y="2297534"/>
              <a:ext cx="2205000" cy="273089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Прямоугольник 38"/>
            <p:cNvSpPr/>
            <p:nvPr/>
          </p:nvSpPr>
          <p:spPr>
            <a:xfrm>
              <a:off x="6814642" y="3129796"/>
              <a:ext cx="20723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/>
                <a:t>Социологическое исследование</a:t>
              </a:r>
            </a:p>
          </p:txBody>
        </p:sp>
        <p:sp>
          <p:nvSpPr>
            <p:cNvPr id="59" name="Прямоугольник 41"/>
            <p:cNvSpPr/>
            <p:nvPr/>
          </p:nvSpPr>
          <p:spPr>
            <a:xfrm>
              <a:off x="6569380" y="4104000"/>
              <a:ext cx="2562909" cy="4744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42"/>
            <p:cNvSpPr/>
            <p:nvPr/>
          </p:nvSpPr>
          <p:spPr>
            <a:xfrm>
              <a:off x="7036480" y="4127978"/>
              <a:ext cx="16287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3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61" name="Рисунок 5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634832" y="2390956"/>
              <a:ext cx="432000" cy="432000"/>
            </a:xfrm>
            <a:prstGeom prst="rect">
              <a:avLst/>
            </a:prstGeom>
          </p:spPr>
        </p:pic>
      </p:grpSp>
      <p:grpSp>
        <p:nvGrpSpPr>
          <p:cNvPr id="62" name="Группа 60"/>
          <p:cNvGrpSpPr/>
          <p:nvPr/>
        </p:nvGrpSpPr>
        <p:grpSpPr>
          <a:xfrm>
            <a:off x="9241019" y="1931774"/>
            <a:ext cx="2562909" cy="2730893"/>
            <a:chOff x="9415876" y="2297534"/>
            <a:chExt cx="2562909" cy="2730893"/>
          </a:xfrm>
        </p:grpSpPr>
        <p:sp>
          <p:nvSpPr>
            <p:cNvPr id="63" name="Прямоугольный треугольник 43"/>
            <p:cNvSpPr/>
            <p:nvPr/>
          </p:nvSpPr>
          <p:spPr>
            <a:xfrm rot="5400000">
              <a:off x="11797217" y="4578427"/>
              <a:ext cx="180000" cy="18000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ый треугольник 44"/>
            <p:cNvSpPr/>
            <p:nvPr/>
          </p:nvSpPr>
          <p:spPr>
            <a:xfrm>
              <a:off x="11796433" y="3924000"/>
              <a:ext cx="180000" cy="18000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ый треугольник 45"/>
            <p:cNvSpPr/>
            <p:nvPr/>
          </p:nvSpPr>
          <p:spPr>
            <a:xfrm rot="10800000">
              <a:off x="9415876" y="4578427"/>
              <a:ext cx="180000" cy="18000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ый треугольник 46"/>
            <p:cNvSpPr/>
            <p:nvPr/>
          </p:nvSpPr>
          <p:spPr>
            <a:xfrm rot="16200000">
              <a:off x="9415876" y="3924000"/>
              <a:ext cx="180000" cy="18000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: скругленные углы 47"/>
            <p:cNvSpPr/>
            <p:nvPr/>
          </p:nvSpPr>
          <p:spPr>
            <a:xfrm>
              <a:off x="9596922" y="2297534"/>
              <a:ext cx="2205000" cy="273089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Прямоугольник 48"/>
            <p:cNvSpPr/>
            <p:nvPr/>
          </p:nvSpPr>
          <p:spPr>
            <a:xfrm>
              <a:off x="9661138" y="3129796"/>
              <a:ext cx="20723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/>
                <a:t>Обобщение полученных сведений</a:t>
              </a:r>
            </a:p>
          </p:txBody>
        </p:sp>
        <p:sp>
          <p:nvSpPr>
            <p:cNvPr id="70" name="Прямоугольник 51"/>
            <p:cNvSpPr/>
            <p:nvPr/>
          </p:nvSpPr>
          <p:spPr>
            <a:xfrm>
              <a:off x="9415876" y="4104000"/>
              <a:ext cx="2562909" cy="4744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52"/>
            <p:cNvSpPr/>
            <p:nvPr/>
          </p:nvSpPr>
          <p:spPr>
            <a:xfrm>
              <a:off x="9882976" y="4127978"/>
              <a:ext cx="16287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4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72" name="Рисунок 5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481328" y="2390956"/>
              <a:ext cx="432000" cy="4320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0646" y="2667085"/>
            <a:ext cx="9336741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00" dirty="0">
                <a:latin typeface="Times New Roman" pitchFamily="18" charset="0" panose="02020603050405020304"/>
                <a:ea typeface="Calibri" pitchFamily="34" charset="0" panose="020F0502020204030204"/>
              </a:rPr>
              <a:t>неправильно подобранная школьная сумка приводит к заболеваниям позвоночника. Необходимо подбирать школьные сумки с учётом их разновидностей, веса, наличия шлеек, ремней</a:t>
            </a:r>
            <a:endParaRPr lang="en-US" sz="25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школьных сумок</a:t>
            </a:r>
          </a:p>
        </p:txBody>
      </p:sp>
      <p:sp>
        <p:nvSpPr>
          <p:cNvPr id="5" name="Объект 2"/>
          <p:cNvSpPr>
            <a:spLocks noGrp="1" noEditPoints="1"/>
          </p:cNvSpPr>
          <p:nvPr>
            <p:ph idx="1"/>
          </p:nvPr>
        </p:nvSpPr>
        <p:spPr>
          <a:xfrm>
            <a:off x="5280477" y="2230769"/>
            <a:ext cx="5619750" cy="3481954"/>
          </a:xfrm>
        </p:spPr>
        <p:txBody>
          <a:bodyPr>
            <a:normAutofit fontScale="92500" lnSpcReduction="10000"/>
          </a:bodyPr>
          <a:lstStyle/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Встречаются следующие разновидности школьных сумок:</a:t>
            </a:r>
            <a:endParaRPr lang="ru-RU" sz="2000" dirty="0">
              <a:latin typeface="Calibri" pitchFamily="34" charset="0" panose="020F0502020204030204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SzPts val="1000"/>
              <a:buFont typeface="Symbol" pitchFamily="18" charset="2" panose="05050102010706020507"/>
              <a:buChar char=""/>
            </a:pPr>
            <a:r>
              <a:rPr lang="ru-RU" dirty="0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портфель</a:t>
            </a:r>
            <a:r>
              <a:rPr lang="ru-RU" dirty="0" smtClean="0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;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SzPts val="1000"/>
              <a:buNone/>
            </a:pPr>
            <a:endParaRPr lang="ru-RU" sz="2000" dirty="0">
              <a:latin typeface="Calibri" pitchFamily="34" charset="0" panose="020F0502020204030204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SzPts val="1000"/>
              <a:buFont typeface="Symbol" pitchFamily="18" charset="2" panose="05050102010706020507"/>
              <a:buChar char=""/>
            </a:pPr>
            <a:r>
              <a:rPr lang="ru-RU" dirty="0" smtClean="0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ранец;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SzPts val="1000"/>
              <a:buNone/>
            </a:pPr>
            <a:endParaRPr lang="ru-RU" sz="2000" dirty="0">
              <a:latin typeface="Calibri" pitchFamily="34" charset="0" panose="020F0502020204030204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SzPts val="1000"/>
              <a:buFont typeface="Symbol" pitchFamily="18" charset="2" panose="05050102010706020507"/>
              <a:buChar char=""/>
            </a:pPr>
            <a:r>
              <a:rPr lang="ru-RU" dirty="0"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рюкзак</a:t>
            </a:r>
            <a:endParaRPr lang="ru-RU" sz="2000" dirty="0">
              <a:effectLst/>
              <a:latin typeface="Calibri" pitchFamily="34" charset="0" panose="020F0502020204030204"/>
              <a:ea typeface="Calibri" pitchFamily="34" charset="0" panose="020F0502020204030204"/>
              <a:cs typeface="Times New Roman" pitchFamily="18" charset="0" panose="02020603050405020304"/>
            </a:endParaRPr>
          </a:p>
        </p:txBody>
      </p:sp>
      <p:pic>
        <p:nvPicPr>
          <p:cNvPr id="6" name="Рисунок 4" descr="Backpack outline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1690688"/>
            <a:ext cx="3159378" cy="3159378"/>
          </a:xfrm>
          <a:prstGeom prst="rect">
            <a:avLst/>
          </a:prstGeom>
          <a:effectLst/>
        </p:spPr>
      </p:pic>
      <p:pic>
        <p:nvPicPr>
          <p:cNvPr id="1026" name="Picture 2" descr="Школьные рюкзаки из натуральной кожи. Идеальный вариант для ребе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1092" y="2735966"/>
            <a:ext cx="1350497" cy="1350497"/>
          </a:xfrm>
          <a:prstGeom prst="rect">
            <a:avLst/>
          </a:prstGeom>
          <a:noFill/>
        </p:spPr>
      </p:pic>
      <p:pic>
        <p:nvPicPr>
          <p:cNvPr id="1028" name="Picture 4" descr="Ранец школьный Erhaft Transformers H-TRF002N купить по цене 75 руб. в  интернет-магазине Детми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0807" y="3853380"/>
            <a:ext cx="1380202" cy="1380202"/>
          </a:xfrm>
          <a:prstGeom prst="rect">
            <a:avLst/>
          </a:prstGeom>
          <a:noFill/>
        </p:spPr>
      </p:pic>
      <p:pic>
        <p:nvPicPr>
          <p:cNvPr id="1030" name="Picture 6" descr="Рюкзак №1 School черный – выгодная цена – купить товар Рюкзак №1 School  черный в интернет-магазине Кому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0198" y="4986581"/>
            <a:ext cx="1452283" cy="14522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31868" y="365125"/>
            <a:ext cx="11031794" cy="1325563"/>
          </a:xfrm>
        </p:spPr>
        <p:txBody>
          <a:bodyPr/>
          <a:lstStyle/>
          <a:p>
            <a:r>
              <a:rPr lang="ru-RU" dirty="0"/>
              <a:t>Виды рюкзаков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1667436" y="1690688"/>
            <a:ext cx="3980330" cy="4485528"/>
          </a:xfrm>
        </p:spPr>
        <p:txBody>
          <a:bodyPr>
            <a:normAutofit fontScale="55000" lnSpcReduction="20000"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300" b="1" dirty="0">
                <a:solidFill>
                  <a:srgbClr val="FF0000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стандартные варианты</a:t>
            </a:r>
            <a:endParaRPr lang="ru-RU" sz="3300" b="1" dirty="0">
              <a:solidFill>
                <a:srgbClr val="FF0000"/>
              </a:solidFill>
              <a:latin typeface="Calibri" pitchFamily="34" charset="0" panose="020F0502020204030204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 pitchFamily="18" charset="2" panose="05050102010706020507"/>
              <a:buChar char=""/>
            </a:pPr>
            <a:r>
              <a:rPr lang="ru-RU" sz="3300" dirty="0">
                <a:solidFill>
                  <a:srgbClr val="37814A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классический</a:t>
            </a:r>
            <a:endParaRPr lang="ru-RU" sz="3300" dirty="0">
              <a:solidFill>
                <a:srgbClr val="37814A"/>
              </a:solidFill>
              <a:latin typeface="Calibri" pitchFamily="34" charset="0" panose="020F0502020204030204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 pitchFamily="18" charset="2" panose="05050102010706020507"/>
              <a:buChar char=""/>
            </a:pPr>
            <a:r>
              <a:rPr lang="ru-RU" sz="3300" dirty="0">
                <a:solidFill>
                  <a:srgbClr val="37814A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каркасный рюкзак с ортопедической спинкой</a:t>
            </a:r>
            <a:endParaRPr lang="ru-RU" sz="3300" dirty="0">
              <a:solidFill>
                <a:srgbClr val="37814A"/>
              </a:solidFill>
              <a:latin typeface="Calibri" pitchFamily="34" charset="0" panose="020F0502020204030204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 pitchFamily="18" charset="2" panose="05050102010706020507"/>
              <a:buChar char=""/>
            </a:pPr>
            <a:r>
              <a:rPr lang="ru-RU" sz="3300" dirty="0">
                <a:solidFill>
                  <a:srgbClr val="37814A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каркасный рюкзак без ортопедической спинки</a:t>
            </a:r>
            <a:endParaRPr lang="ru-RU" sz="3300" dirty="0">
              <a:solidFill>
                <a:srgbClr val="37814A"/>
              </a:solidFill>
              <a:latin typeface="Calibri" pitchFamily="34" charset="0" panose="020F0502020204030204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 pitchFamily="18" charset="2" panose="05050102010706020507"/>
              <a:buChar char=""/>
            </a:pPr>
            <a:r>
              <a:rPr lang="ru-RU" sz="3300" dirty="0">
                <a:solidFill>
                  <a:srgbClr val="37814A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функциональный рюкзак</a:t>
            </a:r>
            <a:endParaRPr lang="ru-RU" sz="3300" dirty="0">
              <a:solidFill>
                <a:srgbClr val="37814A"/>
              </a:solidFill>
              <a:latin typeface="Calibri" pitchFamily="34" charset="0" panose="020F0502020204030204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 pitchFamily="18" charset="2" panose="05050102010706020507"/>
              <a:buChar char=""/>
            </a:pPr>
            <a:r>
              <a:rPr lang="ru-RU" sz="3300" dirty="0">
                <a:solidFill>
                  <a:srgbClr val="37814A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рюкзак-</a:t>
            </a:r>
            <a:r>
              <a:rPr lang="ru-RU" sz="3300" dirty="0" err="1">
                <a:solidFill>
                  <a:srgbClr val="37814A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слинг</a:t>
            </a:r>
            <a:endParaRPr lang="ru-RU" sz="3300" dirty="0">
              <a:solidFill>
                <a:srgbClr val="37814A"/>
              </a:solidFill>
              <a:latin typeface="Calibri" pitchFamily="34" charset="0" panose="020F0502020204030204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300" b="1" dirty="0" smtClean="0">
                <a:solidFill>
                  <a:srgbClr val="FF0000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2.    по </a:t>
            </a:r>
            <a:r>
              <a:rPr lang="ru-RU" sz="3300" b="1" dirty="0">
                <a:solidFill>
                  <a:srgbClr val="FF0000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гендерным разграничениям</a:t>
            </a:r>
            <a:endParaRPr lang="ru-RU" sz="3300" b="1" dirty="0">
              <a:solidFill>
                <a:srgbClr val="FF0000"/>
              </a:solidFill>
              <a:latin typeface="Calibri" pitchFamily="34" charset="0" panose="020F0502020204030204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 pitchFamily="18" charset="2" panose="05050102010706020507"/>
              <a:buChar char=""/>
            </a:pPr>
            <a:r>
              <a:rPr lang="ru-RU" sz="3300" dirty="0">
                <a:solidFill>
                  <a:srgbClr val="37814A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универсальные</a:t>
            </a:r>
            <a:endParaRPr lang="ru-RU" sz="3300" dirty="0">
              <a:solidFill>
                <a:srgbClr val="37814A"/>
              </a:solidFill>
              <a:latin typeface="Calibri" pitchFamily="34" charset="0" panose="020F0502020204030204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 pitchFamily="18" charset="2" panose="05050102010706020507"/>
              <a:buChar char=""/>
            </a:pPr>
            <a:r>
              <a:rPr lang="ru-RU" sz="3300" dirty="0">
                <a:solidFill>
                  <a:srgbClr val="37814A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для девочек</a:t>
            </a:r>
            <a:endParaRPr lang="ru-RU" sz="3300" dirty="0">
              <a:solidFill>
                <a:srgbClr val="37814A"/>
              </a:solidFill>
              <a:latin typeface="Calibri" pitchFamily="34" charset="0" panose="020F0502020204030204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 pitchFamily="18" charset="2" panose="05050102010706020507"/>
              <a:buChar char=""/>
            </a:pPr>
            <a:r>
              <a:rPr lang="ru-RU" sz="3300" dirty="0">
                <a:solidFill>
                  <a:srgbClr val="37814A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для мальчиков</a:t>
            </a:r>
            <a:endParaRPr lang="ru-RU" sz="3300" dirty="0">
              <a:solidFill>
                <a:srgbClr val="37814A"/>
              </a:solidFill>
              <a:latin typeface="Calibri" pitchFamily="34" charset="0" panose="020F0502020204030204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9812" y="1690688"/>
            <a:ext cx="6096000" cy="42909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3.   с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дополнительным функционалом</a:t>
            </a:r>
            <a:endParaRPr lang="ru-RU" sz="1400" b="1" dirty="0">
              <a:solidFill>
                <a:srgbClr val="FF0000"/>
              </a:solidFill>
              <a:latin typeface="Calibri" pitchFamily="34" charset="0" panose="020F0502020204030204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ru-RU" dirty="0">
                <a:solidFill>
                  <a:srgbClr val="37814A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электронные</a:t>
            </a:r>
            <a:endParaRPr lang="ru-RU" sz="1400" dirty="0">
              <a:solidFill>
                <a:srgbClr val="37814A"/>
              </a:solidFill>
              <a:latin typeface="Calibri" pitchFamily="34" charset="0" panose="020F0502020204030204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 pitchFamily="18" charset="2" panose="05050102010706020507"/>
              <a:buChar char=""/>
            </a:pPr>
            <a:r>
              <a:rPr lang="ru-RU" dirty="0">
                <a:solidFill>
                  <a:srgbClr val="37814A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с </a:t>
            </a:r>
            <a:r>
              <a:rPr lang="en-US" dirty="0">
                <a:solidFill>
                  <a:srgbClr val="37814A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LED-</a:t>
            </a:r>
            <a:r>
              <a:rPr lang="ru-RU" dirty="0">
                <a:solidFill>
                  <a:srgbClr val="37814A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дисплеем</a:t>
            </a:r>
            <a:endParaRPr lang="ru-RU" sz="1400" dirty="0">
              <a:solidFill>
                <a:srgbClr val="37814A"/>
              </a:solidFill>
              <a:latin typeface="Calibri" pitchFamily="34" charset="0" panose="020F0502020204030204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 pitchFamily="18" charset="2" panose="05050102010706020507"/>
              <a:buChar char=""/>
            </a:pPr>
            <a:r>
              <a:rPr lang="ru-RU" dirty="0">
                <a:solidFill>
                  <a:srgbClr val="37814A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со встроенным смарт-замком</a:t>
            </a:r>
            <a:endParaRPr lang="ru-RU" sz="1400" dirty="0">
              <a:solidFill>
                <a:srgbClr val="37814A"/>
              </a:solidFill>
              <a:latin typeface="Calibri" pitchFamily="34" charset="0" panose="020F0502020204030204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 pitchFamily="18" charset="2" panose="05050102010706020507"/>
              <a:buChar char=""/>
            </a:pPr>
            <a:r>
              <a:rPr lang="ru-RU" dirty="0">
                <a:solidFill>
                  <a:srgbClr val="37814A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со встроенным аккумулятором, </a:t>
            </a:r>
            <a:r>
              <a:rPr lang="en-US" dirty="0">
                <a:solidFill>
                  <a:srgbClr val="37814A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USB</a:t>
            </a:r>
            <a:r>
              <a:rPr lang="ru-RU" dirty="0">
                <a:solidFill>
                  <a:srgbClr val="37814A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-портом</a:t>
            </a:r>
            <a:endParaRPr lang="ru-RU" sz="1400" dirty="0">
              <a:solidFill>
                <a:srgbClr val="37814A"/>
              </a:solidFill>
              <a:latin typeface="Calibri" pitchFamily="34" charset="0" panose="020F0502020204030204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ru-RU" dirty="0">
                <a:solidFill>
                  <a:srgbClr val="37814A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со светоотражающими </a:t>
            </a:r>
            <a:r>
              <a:rPr lang="ru-RU" dirty="0" smtClean="0">
                <a:solidFill>
                  <a:srgbClr val="37814A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элементами</a:t>
            </a:r>
          </a:p>
          <a:p>
            <a:pPr algn="just">
              <a:lnSpc>
                <a:spcPct val="115000"/>
              </a:lnSpc>
              <a:spcBef>
                <a:spcPts val="100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4.    с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особенностями оформления</a:t>
            </a:r>
            <a:endParaRPr lang="ru-RU" b="1" dirty="0">
              <a:solidFill>
                <a:srgbClr val="FF0000"/>
              </a:solidFill>
              <a:latin typeface="Calibri" pitchFamily="34" charset="0" panose="020F0502020204030204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 pitchFamily="18" charset="2" panose="05050102010706020507"/>
              <a:buChar char=""/>
            </a:pPr>
            <a:r>
              <a:rPr lang="ru-RU" dirty="0" smtClean="0">
                <a:solidFill>
                  <a:srgbClr val="37814A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пиксельные </a:t>
            </a:r>
            <a:r>
              <a:rPr lang="ru-RU" dirty="0">
                <a:solidFill>
                  <a:srgbClr val="37814A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модели</a:t>
            </a:r>
            <a:endParaRPr lang="ru-RU" dirty="0">
              <a:solidFill>
                <a:srgbClr val="37814A"/>
              </a:solidFill>
              <a:latin typeface="Calibri" pitchFamily="34" charset="0" panose="020F0502020204030204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 pitchFamily="18" charset="2" panose="05050102010706020507"/>
              <a:buChar char=""/>
            </a:pPr>
            <a:r>
              <a:rPr lang="ru-RU" dirty="0">
                <a:solidFill>
                  <a:srgbClr val="37814A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с шипами</a:t>
            </a:r>
            <a:endParaRPr lang="ru-RU" dirty="0">
              <a:solidFill>
                <a:srgbClr val="37814A"/>
              </a:solidFill>
              <a:latin typeface="Calibri" pitchFamily="34" charset="0" panose="020F0502020204030204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 pitchFamily="18" charset="2" panose="05050102010706020507"/>
              <a:buChar char=""/>
            </a:pPr>
            <a:r>
              <a:rPr lang="ru-RU" dirty="0">
                <a:solidFill>
                  <a:srgbClr val="37814A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с заклёпками</a:t>
            </a:r>
            <a:endParaRPr lang="ru-RU" dirty="0">
              <a:solidFill>
                <a:srgbClr val="37814A"/>
              </a:solidFill>
              <a:latin typeface="Calibri" pitchFamily="34" charset="0" panose="020F0502020204030204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 pitchFamily="18" charset="2" panose="05050102010706020507"/>
              <a:buChar char=""/>
            </a:pPr>
            <a:r>
              <a:rPr lang="ru-RU" dirty="0">
                <a:solidFill>
                  <a:srgbClr val="37814A"/>
                </a:solidFill>
                <a:latin typeface="Times New Roman" pitchFamily="18" charset="0" panose="02020603050405020304"/>
                <a:ea typeface="Calibri" pitchFamily="34" charset="0" panose="020F0502020204030204"/>
                <a:cs typeface="Times New Roman" pitchFamily="18" charset="0" panose="02020603050405020304"/>
              </a:rPr>
              <a:t>с особыми формами (треугольные, квадратные, с узорами в виде шипов, воланов из материала рюкзака)</a:t>
            </a:r>
            <a:endParaRPr lang="ru-RU" dirty="0">
              <a:solidFill>
                <a:srgbClr val="37814A"/>
              </a:solidFill>
              <a:latin typeface="Calibri" pitchFamily="34" charset="0" panose="020F0502020204030204"/>
              <a:ea typeface="Calibri" pitchFamily="34" charset="0" panose="020F0502020204030204"/>
              <a:cs typeface="Times New Roman" pitchFamily="18" charset="0" panose="02020603050405020304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Times New Roman" pitchFamily="18" charset="0" panose="02020603050405020304"/>
              <a:ea typeface="Calibri" pitchFamily="34" charset="0" panose="020F0502020204030204"/>
              <a:cs typeface="Times New Roman" pitchFamily="18" charset="0" panose="02020603050405020304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Производители </a:t>
            </a:r>
            <a:r>
              <a:rPr lang="ru-RU" dirty="0" smtClean="0"/>
              <a:t>рюкзаков</a:t>
            </a:r>
            <a:endParaRPr lang="ru-RU" dirty="0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Хорошо зарекомендовали себя рюкзаки белорусских производителей ОАО «</a:t>
            </a:r>
            <a:r>
              <a:rPr lang="ru-RU" dirty="0" err="1"/>
              <a:t>Галантэя</a:t>
            </a:r>
            <a:r>
              <a:rPr lang="ru-RU" dirty="0"/>
              <a:t>» (</a:t>
            </a:r>
            <a:r>
              <a:rPr lang="en-US" dirty="0" err="1"/>
              <a:t>Galanteya</a:t>
            </a:r>
            <a:r>
              <a:rPr lang="ru-RU" dirty="0"/>
              <a:t>), ЧПТУП «</a:t>
            </a:r>
            <a:r>
              <a:rPr lang="ru-RU" dirty="0" err="1"/>
              <a:t>Поликом</a:t>
            </a:r>
            <a:r>
              <a:rPr lang="ru-RU" dirty="0"/>
              <a:t>»(</a:t>
            </a:r>
            <a:r>
              <a:rPr lang="en-US" dirty="0" err="1"/>
              <a:t>Polikom</a:t>
            </a:r>
            <a:r>
              <a:rPr lang="ru-RU" dirty="0"/>
              <a:t>), ООО «</a:t>
            </a:r>
            <a:r>
              <a:rPr lang="ru-RU" dirty="0" err="1"/>
              <a:t>Зубрава</a:t>
            </a:r>
            <a:r>
              <a:rPr lang="ru-RU" dirty="0"/>
              <a:t>».</a:t>
            </a:r>
          </a:p>
          <a:p>
            <a:r>
              <a:rPr lang="ru-RU" dirty="0"/>
              <a:t>Среди иностранных производителей наибольшей популярностью пользуются</a:t>
            </a:r>
            <a:r>
              <a:rPr lang="en-US" dirty="0" err="1"/>
              <a:t>Grizziy</a:t>
            </a:r>
            <a:r>
              <a:rPr lang="ru-RU" dirty="0"/>
              <a:t>, в особенности их линейка «Здоровая спина», </a:t>
            </a:r>
            <a:r>
              <a:rPr lang="en-US" dirty="0" err="1"/>
              <a:t>Brauberg</a:t>
            </a:r>
            <a:r>
              <a:rPr lang="ru-RU" dirty="0"/>
              <a:t>, </a:t>
            </a:r>
            <a:r>
              <a:rPr lang="en-US" dirty="0" err="1"/>
              <a:t>ErichKrause</a:t>
            </a:r>
            <a:r>
              <a:rPr lang="ru-RU" dirty="0"/>
              <a:t>, </a:t>
            </a:r>
            <a:r>
              <a:rPr lang="en-US" dirty="0" err="1"/>
              <a:t>TigerFamily</a:t>
            </a:r>
            <a:r>
              <a:rPr lang="ru-RU" dirty="0"/>
              <a:t>, </a:t>
            </a:r>
            <a:r>
              <a:rPr lang="en-US" dirty="0" err="1"/>
              <a:t>BrunoVisconti</a:t>
            </a:r>
            <a:r>
              <a:rPr lang="ru-RU" dirty="0"/>
              <a:t>, </a:t>
            </a:r>
            <a:r>
              <a:rPr lang="en-US" dirty="0" err="1"/>
              <a:t>Berlingo</a:t>
            </a:r>
            <a:r>
              <a:rPr lang="ru-RU" dirty="0"/>
              <a:t>/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1022</Words>
  <Application>Microsoft Office PowerPoint</Application>
  <PresentationFormat>Произвольный</PresentationFormat>
  <Paragraphs>146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Слайд 1</vt:lpstr>
      <vt:lpstr>Сколько весит школьный рюкзак?</vt:lpstr>
      <vt:lpstr>Сколько весит школьный рюкзак?</vt:lpstr>
      <vt:lpstr>Актуальность</vt:lpstr>
      <vt:lpstr>Цель:</vt:lpstr>
      <vt:lpstr>Задачи</vt:lpstr>
      <vt:lpstr>Методы:</vt:lpstr>
      <vt:lpstr>Гипотеза</vt:lpstr>
      <vt:lpstr>Виды школьных сумок</vt:lpstr>
      <vt:lpstr>Виды рюкзаков</vt:lpstr>
      <vt:lpstr>Производители рюкзаков</vt:lpstr>
      <vt:lpstr>Факторы, подлежащие учёту при выборе школьного рюкзака: </vt:lpstr>
      <vt:lpstr>Требования санитарных норм и правил</vt:lpstr>
      <vt:lpstr>Практическая часть</vt:lpstr>
      <vt:lpstr>Практическая часть</vt:lpstr>
      <vt:lpstr>Практическая часть</vt:lpstr>
      <vt:lpstr>Практическая часть</vt:lpstr>
      <vt:lpstr>Результаты исследования</vt:lpstr>
      <vt:lpstr>Выявленное превышение массы наполненной школьной сумки происходит по причине:  </vt:lpstr>
      <vt:lpstr>Для минимизации веса школьной сумки мы предлагаем: </vt:lpstr>
      <vt:lpstr>Заключение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рюкзак, шаблон презентации с сайта presentation-creation.ru</dc:title>
  <dc:creator>User Obstinate</dc:creator>
  <cp:lastModifiedBy>Галина</cp:lastModifiedBy>
  <cp:revision>35</cp:revision>
  <dcterms:created xsi:type="dcterms:W3CDTF">2023-08-23T11:31:43Z</dcterms:created>
  <dcterms:modified xsi:type="dcterms:W3CDTF">2024-12-03T20:20:37Z</dcterms:modified>
</cp:coreProperties>
</file>