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7" r:id="rId3"/>
    <p:sldId id="259" r:id="rId4"/>
    <p:sldId id="261" r:id="rId5"/>
    <p:sldId id="258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5899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5200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13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24767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72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889087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869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0612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723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0523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4540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72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196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272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81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5623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4668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50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ebp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49B76A8-D4D2-428D-84FA-657EEA587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1FC27-DACC-E230-D1FA-28EE435DC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641" y="4473679"/>
            <a:ext cx="9552558" cy="70792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Школьный музей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836BE4-5C3B-B311-3059-94E890C71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815" y="5181601"/>
            <a:ext cx="9623477" cy="10853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b="1" dirty="0"/>
              <a:t>Школа №1</a:t>
            </a:r>
          </a:p>
          <a:p>
            <a:pPr>
              <a:lnSpc>
                <a:spcPct val="90000"/>
              </a:lnSpc>
            </a:pPr>
            <a:r>
              <a:rPr lang="ru-RU" sz="1800" b="1" dirty="0"/>
              <a:t>Кемеровская область</a:t>
            </a:r>
          </a:p>
          <a:p>
            <a:pPr>
              <a:lnSpc>
                <a:spcPct val="90000"/>
              </a:lnSpc>
            </a:pPr>
            <a:r>
              <a:rPr lang="ru-RU" sz="1800" b="1" dirty="0"/>
              <a:t>Березовский ГО, 2024 г</a:t>
            </a:r>
            <a:endParaRPr lang="ru-RU" sz="600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463EDB-0644-4F84-9901-D2434D55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2079FA-226E-4AF1-B818-2CA9EF1B6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376604-76CD-4D25-B281-35796F367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5A32B1-F178-4FE5-8916-712F46FCB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3339F8-6376-45A3-A77E-5F5C212D4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AD1BBAE-26A1-4BE9-9536-C15B1A87E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Snip Diagonal Corner Rectangle 12">
            <a:extLst>
              <a:ext uri="{FF2B5EF4-FFF2-40B4-BE49-F238E27FC236}">
                <a16:creationId xmlns:a16="http://schemas.microsoft.com/office/drawing/2014/main" id="{15A54023-E435-4098-A370-AE54A007E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584587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в помещении, стол, мебель, стена">
            <a:extLst>
              <a:ext uri="{FF2B5EF4-FFF2-40B4-BE49-F238E27FC236}">
                <a16:creationId xmlns:a16="http://schemas.microsoft.com/office/drawing/2014/main" id="{3BE26DD3-53C6-3B33-C782-385B737A9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r="-3" b="-3"/>
          <a:stretch/>
        </p:blipFill>
        <p:spPr>
          <a:xfrm>
            <a:off x="834935" y="854087"/>
            <a:ext cx="5582963" cy="3280831"/>
          </a:xfrm>
          <a:custGeom>
            <a:avLst/>
            <a:gdLst/>
            <a:ahLst/>
            <a:cxnLst/>
            <a:rect l="l" t="t" r="r" b="b"/>
            <a:pathLst>
              <a:path w="5582963" h="3280831">
                <a:moveTo>
                  <a:pt x="402071" y="0"/>
                </a:moveTo>
                <a:lnTo>
                  <a:pt x="5582963" y="0"/>
                </a:lnTo>
                <a:lnTo>
                  <a:pt x="5582963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0FCB615B-AB41-01A5-DA1F-516FB7245D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81" r="5883" b="-1"/>
          <a:stretch/>
        </p:blipFill>
        <p:spPr>
          <a:xfrm>
            <a:off x="6568222" y="854087"/>
            <a:ext cx="3557016" cy="3280831"/>
          </a:xfrm>
          <a:custGeom>
            <a:avLst/>
            <a:gdLst/>
            <a:ahLst/>
            <a:cxnLst/>
            <a:rect l="l" t="t" r="r" b="b"/>
            <a:pathLst>
              <a:path w="3557016" h="3280831">
                <a:moveTo>
                  <a:pt x="0" y="0"/>
                </a:moveTo>
                <a:lnTo>
                  <a:pt x="3557016" y="0"/>
                </a:lnTo>
                <a:lnTo>
                  <a:pt x="3557016" y="2876895"/>
                </a:lnTo>
                <a:lnTo>
                  <a:pt x="3153080" y="3280831"/>
                </a:lnTo>
                <a:lnTo>
                  <a:pt x="0" y="32808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402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DCB61-0467-A250-26B7-FC95037D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Город №4</a:t>
            </a:r>
          </a:p>
        </p:txBody>
      </p:sp>
      <p:pic>
        <p:nvPicPr>
          <p:cNvPr id="4" name="Рисунок 3" descr="Изображение выглядит как на открытом воздухе, строительство, растени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A1EFFEEA-6A79-6F33-DAAB-E8F1A1297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22" y="3410148"/>
            <a:ext cx="4257771" cy="3193328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облако, небо, окно&#10;&#10;Автоматически созданное описание">
            <a:extLst>
              <a:ext uri="{FF2B5EF4-FFF2-40B4-BE49-F238E27FC236}">
                <a16:creationId xmlns:a16="http://schemas.microsoft.com/office/drawing/2014/main" id="{6FE0421A-3ECD-2DDC-ECC2-65D5904F9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62" y="323255"/>
            <a:ext cx="4394605" cy="2919666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текст, строительст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CCB69B5F-EF22-352A-FD24-50E077A64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7" y="274244"/>
            <a:ext cx="5730240" cy="3810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строительство, текст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2B1ECA7-E018-D531-3452-036B62562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65" y="4178512"/>
            <a:ext cx="2669043" cy="26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5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EB6D8-DDB4-E7FE-9FD6-C85B7648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Город №5</a:t>
            </a:r>
          </a:p>
        </p:txBody>
      </p:sp>
      <p:pic>
        <p:nvPicPr>
          <p:cNvPr id="4" name="Рисунок 3" descr="Изображение выглядит как на открытом воздухе, строительство, дерево, зима&#10;&#10;Автоматически созданное описание">
            <a:extLst>
              <a:ext uri="{FF2B5EF4-FFF2-40B4-BE49-F238E27FC236}">
                <a16:creationId xmlns:a16="http://schemas.microsoft.com/office/drawing/2014/main" id="{71E22C24-728D-CCB7-6FE7-4257FC0E7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8" y="333375"/>
            <a:ext cx="6348843" cy="4153957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строительство, небо, снег&#10;&#10;Автоматически созданное описание">
            <a:extLst>
              <a:ext uri="{FF2B5EF4-FFF2-40B4-BE49-F238E27FC236}">
                <a16:creationId xmlns:a16="http://schemas.microsoft.com/office/drawing/2014/main" id="{53F47214-1AE5-1DB3-BD0F-21809554B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36" y="333375"/>
            <a:ext cx="4330045" cy="3247534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небо, трав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695E38CD-952D-10EF-985A-DC1F67513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72" y="3795712"/>
            <a:ext cx="4330046" cy="28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97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96DFE-4AF8-11FA-4EBA-59D52A8C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Город №6</a:t>
            </a:r>
          </a:p>
        </p:txBody>
      </p:sp>
      <p:pic>
        <p:nvPicPr>
          <p:cNvPr id="4" name="Рисунок 3" descr="Изображение выглядит как фонтан, на открытом воздухе, неб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8494CA0-1ACA-45A8-AE1A-F9520958A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544" y="3512988"/>
            <a:ext cx="3973627" cy="3182111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небо, растение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52592FBF-A0F7-272A-881E-9446DFC29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8" y="367996"/>
            <a:ext cx="6008014" cy="4005343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небо, облако,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D5916703-20F6-DC6D-5681-85C2F7C82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94" y="4509471"/>
            <a:ext cx="2869443" cy="218562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ебо, на открытом воздухе, дорог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3B29C91E-3370-E005-DE25-B5DFD51A8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37" y="162901"/>
            <a:ext cx="4676088" cy="31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74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2D8AC-3176-6359-6B75-565833ED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Город №7</a:t>
            </a:r>
          </a:p>
        </p:txBody>
      </p:sp>
      <p:pic>
        <p:nvPicPr>
          <p:cNvPr id="4" name="Рисунок 3" descr="Изображение выглядит как на открытом воздухе, дерево, гор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165276F1-122B-B21D-4A60-30B22AC0C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9" y="257175"/>
            <a:ext cx="6351587" cy="4230157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растение, небо, статуя&#10;&#10;Автоматически созданное описание">
            <a:extLst>
              <a:ext uri="{FF2B5EF4-FFF2-40B4-BE49-F238E27FC236}">
                <a16:creationId xmlns:a16="http://schemas.microsoft.com/office/drawing/2014/main" id="{93666719-58B6-7EC5-844E-049EC6BCD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04" y="3602092"/>
            <a:ext cx="4703064" cy="3133416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небо, цветок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AD181214-1AD5-6772-2A60-65C046756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60" y="4583653"/>
            <a:ext cx="3015772" cy="201717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снег, кататься на лыжах, гора&#10;&#10;Автоматически созданное описание">
            <a:extLst>
              <a:ext uri="{FF2B5EF4-FFF2-40B4-BE49-F238E27FC236}">
                <a16:creationId xmlns:a16="http://schemas.microsoft.com/office/drawing/2014/main" id="{99A2CF12-FD76-D776-2406-283107A9F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04" y="305213"/>
            <a:ext cx="4430368" cy="29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42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85C555-DC9D-4FF4-C618-A4A2FE62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Город №8</a:t>
            </a:r>
          </a:p>
        </p:txBody>
      </p:sp>
      <p:pic>
        <p:nvPicPr>
          <p:cNvPr id="4" name="Рисунок 3" descr="Изображение выглядит как на открытом воздухе, строительство, небо, зима&#10;&#10;Автоматически созданное описание">
            <a:extLst>
              <a:ext uri="{FF2B5EF4-FFF2-40B4-BE49-F238E27FC236}">
                <a16:creationId xmlns:a16="http://schemas.microsoft.com/office/drawing/2014/main" id="{DC6F2EAA-6944-5205-1FAC-5F5BB8571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5" y="275040"/>
            <a:ext cx="6322389" cy="4212292"/>
          </a:xfrm>
          <a:prstGeom prst="rect">
            <a:avLst/>
          </a:prstGeom>
        </p:spPr>
      </p:pic>
      <p:pic>
        <p:nvPicPr>
          <p:cNvPr id="6" name="Рисунок 5" descr="Изображение выглядит как железная дорога, железнодорожное полотно, на открытом воздухе, поезд&#10;&#10;Автоматически созданное описание">
            <a:extLst>
              <a:ext uri="{FF2B5EF4-FFF2-40B4-BE49-F238E27FC236}">
                <a16:creationId xmlns:a16="http://schemas.microsoft.com/office/drawing/2014/main" id="{CC4694FE-5DA8-0203-EC98-897935BB4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180" y="3970741"/>
            <a:ext cx="4970205" cy="2795740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строительство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2E3903F9-362A-68C0-B887-708E2539A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89" y="532900"/>
            <a:ext cx="4783996" cy="31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47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6780B-190D-D4F5-6D95-15EBF07AB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Город №9</a:t>
            </a:r>
          </a:p>
        </p:txBody>
      </p:sp>
      <p:pic>
        <p:nvPicPr>
          <p:cNvPr id="4" name="Рисунок 3" descr="Изображение выглядит как небо, на открытом воздухе, облако, архитектура&#10;&#10;Автоматически созданное описание">
            <a:extLst>
              <a:ext uri="{FF2B5EF4-FFF2-40B4-BE49-F238E27FC236}">
                <a16:creationId xmlns:a16="http://schemas.microsoft.com/office/drawing/2014/main" id="{326FA1F4-7DF9-E71A-C124-3FAF349DE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24" y="3498408"/>
            <a:ext cx="3909984" cy="2931844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скульптура, окн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A3E65FC-313D-54DA-E364-5CD659572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2" y="579003"/>
            <a:ext cx="3418626" cy="4311781"/>
          </a:xfrm>
          <a:prstGeom prst="rect">
            <a:avLst/>
          </a:prstGeom>
        </p:spPr>
      </p:pic>
      <p:pic>
        <p:nvPicPr>
          <p:cNvPr id="8" name="Рисунок 7" descr="Изображение выглядит как трава, на открытом воздухе, военный автомобиль, танк&#10;&#10;Автоматически созданное описание">
            <a:extLst>
              <a:ext uri="{FF2B5EF4-FFF2-40B4-BE49-F238E27FC236}">
                <a16:creationId xmlns:a16="http://schemas.microsoft.com/office/drawing/2014/main" id="{FD50E8A7-723C-B50A-E6E7-832638C3C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24" y="579003"/>
            <a:ext cx="4059224" cy="27805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облако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9EDA12FE-8835-447B-B3B1-FCF0CB247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66" y="733871"/>
            <a:ext cx="3703755" cy="255491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а открытом воздухе, дорога, строительств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5D5A95A2-0B0F-FC5D-5A0E-180566A3D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986" y="3569217"/>
            <a:ext cx="3814713" cy="28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90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9B392-5CF9-FEFE-2931-42AE373C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Город №10</a:t>
            </a:r>
          </a:p>
        </p:txBody>
      </p:sp>
      <p:pic>
        <p:nvPicPr>
          <p:cNvPr id="4" name="Рисунок 3" descr="Изображение выглядит как на открытом воздухе, дерево, неб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6E441D8-5FA2-128C-C110-8B7342987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7236"/>
            <a:ext cx="6105144" cy="4070096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небо, памятник, мемориал&#10;&#10;Автоматически созданное описание">
            <a:extLst>
              <a:ext uri="{FF2B5EF4-FFF2-40B4-BE49-F238E27FC236}">
                <a16:creationId xmlns:a16="http://schemas.microsoft.com/office/drawing/2014/main" id="{8AEDDFB0-F101-F56B-4AE9-0895DED7F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78" y="557784"/>
            <a:ext cx="4518822" cy="5775620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поезд, небо, железнодорожное полотно&#10;&#10;Автоматически созданное описание">
            <a:extLst>
              <a:ext uri="{FF2B5EF4-FFF2-40B4-BE49-F238E27FC236}">
                <a16:creationId xmlns:a16="http://schemas.microsoft.com/office/drawing/2014/main" id="{75C81A6A-0E3D-056B-34FC-1AE7E331D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36" y="4661700"/>
            <a:ext cx="2489486" cy="186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8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AA002-4097-3A58-B863-51909D7C8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Город №11</a:t>
            </a:r>
          </a:p>
        </p:txBody>
      </p:sp>
      <p:pic>
        <p:nvPicPr>
          <p:cNvPr id="4" name="Рисунок 3" descr="Изображение выглядит как на открытом воздухе, дерево, растени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667E3A69-B79A-2D34-98B5-8D69279D1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3" y="110222"/>
            <a:ext cx="3594263" cy="2396175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небо, текст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0161FCCB-EC16-0FD6-4EAC-EAAECD5CD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3" y="2601200"/>
            <a:ext cx="3594262" cy="2396175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небо, строительств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1D835D7F-D199-FC7A-7CAD-08B73D57A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733" y="110222"/>
            <a:ext cx="3594263" cy="269569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небо, дерево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3C319AC7-FFEF-A706-64C5-8121BE72E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23" y="143043"/>
            <a:ext cx="3711879" cy="27839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ебо, на открытом воздухе, облако, вода&#10;&#10;Автоматически созданное описание">
            <a:extLst>
              <a:ext uri="{FF2B5EF4-FFF2-40B4-BE49-F238E27FC236}">
                <a16:creationId xmlns:a16="http://schemas.microsoft.com/office/drawing/2014/main" id="{40B20ABA-E313-433B-5F12-B5D79DCAC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42" y="3382910"/>
            <a:ext cx="5589798" cy="322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0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9731D-FD8C-EDC7-AB14-B7A00CDF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Город №12</a:t>
            </a:r>
          </a:p>
        </p:txBody>
      </p:sp>
      <p:pic>
        <p:nvPicPr>
          <p:cNvPr id="4" name="Рисунок 3" descr="Изображение выглядит как небо, на открытом воздухе, облако, погребальная камера&#10;&#10;Автоматически созданное описание">
            <a:extLst>
              <a:ext uri="{FF2B5EF4-FFF2-40B4-BE49-F238E27FC236}">
                <a16:creationId xmlns:a16="http://schemas.microsoft.com/office/drawing/2014/main" id="{01351D2E-14DE-58C9-4DA4-63C0F88B3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0" y="4183380"/>
            <a:ext cx="3657600" cy="2441448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строительство, небо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F72DE989-CCC3-0B0C-3C70-A9742E23F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401847"/>
            <a:ext cx="6470904" cy="3526643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блако, небо, скульптур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0E422C6-A54B-874F-01B0-3C5781C5D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56" y="574234"/>
            <a:ext cx="4922519" cy="267277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дерево, строительст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7F501465-479D-FF12-4DD9-4F34971A9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98" y="3540566"/>
            <a:ext cx="411580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67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89B6D-31FD-D28A-2FB3-1454084D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sz="1800" b="1" dirty="0"/>
            </a:br>
            <a:br>
              <a:rPr lang="ru-RU" sz="1800" b="1" dirty="0"/>
            </a:br>
            <a:br>
              <a:rPr lang="ru-RU" sz="1800" b="1" dirty="0"/>
            </a:br>
            <a:r>
              <a:rPr lang="ru-RU" sz="1800" b="1" dirty="0"/>
              <a:t>Памятник рудознатцу  </a:t>
            </a:r>
            <a:r>
              <a:rPr lang="ru-RU" sz="1800" b="1" dirty="0" err="1"/>
              <a:t>михайло</a:t>
            </a:r>
            <a:r>
              <a:rPr lang="ru-RU" sz="1800" b="1" dirty="0"/>
              <a:t>  волкову </a:t>
            </a:r>
            <a:br>
              <a:rPr lang="ru-RU" sz="1800" b="1" dirty="0"/>
            </a:br>
            <a:r>
              <a:rPr lang="ru-RU" sz="1800" b="1" dirty="0"/>
              <a:t>г. Кемерово (скульптор Георгий Баранов 1968 г, бронза)</a:t>
            </a:r>
          </a:p>
        </p:txBody>
      </p:sp>
      <p:pic>
        <p:nvPicPr>
          <p:cNvPr id="4" name="Рисунок 3" descr="Изображение выглядит как на открытом воздухе, дерево, небо, памятник&#10;&#10;Автоматически созданное описание">
            <a:extLst>
              <a:ext uri="{FF2B5EF4-FFF2-40B4-BE49-F238E27FC236}">
                <a16:creationId xmlns:a16="http://schemas.microsoft.com/office/drawing/2014/main" id="{8F726C52-A0F2-7FCD-A891-7FE1E0FA0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04" y="147687"/>
            <a:ext cx="7421643" cy="49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06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448A8-A091-E88C-3506-215816872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Моя Родина- россия.</a:t>
            </a:r>
            <a:br>
              <a:rPr lang="ru-RU" b="1" dirty="0"/>
            </a:br>
            <a:r>
              <a:rPr lang="ru-RU" b="1" dirty="0"/>
              <a:t>Кузбасс- моя малая родина.</a:t>
            </a:r>
          </a:p>
        </p:txBody>
      </p:sp>
      <p:pic>
        <p:nvPicPr>
          <p:cNvPr id="15" name="Объект 14" descr="Изображение выглядит как текст, на открытом воздухе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614669AC-1949-5D96-6054-D9107A556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86180"/>
            <a:ext cx="8205264" cy="4321236"/>
          </a:xfrm>
        </p:spPr>
      </p:pic>
    </p:spTree>
    <p:extLst>
      <p:ext uri="{BB962C8B-B14F-4D97-AF65-F5344CB8AC3E}">
        <p14:creationId xmlns:p14="http://schemas.microsoft.com/office/powerpoint/2010/main" val="2675347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5F627-66CD-2BD7-EAA7-3D875210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r>
              <a:rPr lang="ru-RU" sz="2700" b="1" dirty="0"/>
              <a:t>кузнецкая крепость</a:t>
            </a:r>
            <a:br>
              <a:rPr lang="ru-RU" sz="2700" b="1" dirty="0"/>
            </a:br>
            <a:r>
              <a:rPr lang="ru-RU" sz="2700" b="1" dirty="0"/>
              <a:t>г. Новокузнецк</a:t>
            </a:r>
            <a:endParaRPr lang="ru-RU" b="1" dirty="0"/>
          </a:p>
        </p:txBody>
      </p:sp>
      <p:pic>
        <p:nvPicPr>
          <p:cNvPr id="4" name="Рисунок 3" descr="Изображение выглядит как на открытом воздухе, дерево, растение, дом&#10;&#10;Автоматически созданное описание">
            <a:extLst>
              <a:ext uri="{FF2B5EF4-FFF2-40B4-BE49-F238E27FC236}">
                <a16:creationId xmlns:a16="http://schemas.microsoft.com/office/drawing/2014/main" id="{85ADE215-949C-0BEA-8B3C-8376422B5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2" y="224349"/>
            <a:ext cx="5859717" cy="3296091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небо, колес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B985E966-E238-D2B5-4A74-97E86582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24349"/>
            <a:ext cx="4450080" cy="3337560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строительство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7BFF7D7-20D6-DCDC-70F5-E2BD1969D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52" y="3938862"/>
            <a:ext cx="4027468" cy="282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31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2C66C-300E-0EBC-8767-1A94910F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Памятник дважды герою Советского Союза Афанасию </a:t>
            </a:r>
            <a:r>
              <a:rPr lang="ru-RU" sz="2400" b="1" dirty="0" err="1"/>
              <a:t>петровичу</a:t>
            </a:r>
            <a:r>
              <a:rPr lang="ru-RU" sz="2400" b="1" dirty="0"/>
              <a:t> Шилину </a:t>
            </a:r>
            <a:br>
              <a:rPr lang="ru-RU" sz="2400" b="1" dirty="0"/>
            </a:br>
            <a:r>
              <a:rPr lang="ru-RU" sz="2400" b="1" dirty="0"/>
              <a:t>(1953 г. бронзовый бюст)</a:t>
            </a:r>
            <a:br>
              <a:rPr lang="ru-RU" sz="2400" b="1" dirty="0"/>
            </a:br>
            <a:r>
              <a:rPr lang="ru-RU" sz="2400" b="1" dirty="0"/>
              <a:t>г. Ленинск- Кузнецкий  </a:t>
            </a:r>
          </a:p>
        </p:txBody>
      </p:sp>
      <p:pic>
        <p:nvPicPr>
          <p:cNvPr id="4" name="Рисунок 3" descr="Изображение выглядит как на открытом воздухе, дерево, скульптур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6689C5C-3D97-A0EB-89C4-1BF1EBF07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08" y="284312"/>
            <a:ext cx="3711539" cy="4172712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ческое лицо, человек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273496E5-57AA-3AB9-B05E-E2E76B467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84312"/>
            <a:ext cx="3041987" cy="41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59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17FEAB-5ABA-F3E4-9BD1-E11F8F3FA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2200" b="1" dirty="0"/>
              <a:t>Монумент </a:t>
            </a:r>
            <a:br>
              <a:rPr lang="ru-RU" sz="2200" b="1" dirty="0"/>
            </a:br>
            <a:r>
              <a:rPr lang="ru-RU" sz="2200" b="1" dirty="0"/>
              <a:t>«Память шахтёрам кузбасса»</a:t>
            </a:r>
            <a:br>
              <a:rPr lang="ru-RU" sz="2200" b="1" dirty="0"/>
            </a:br>
            <a:r>
              <a:rPr lang="ru-RU" sz="2200" b="1" dirty="0"/>
              <a:t>(скульптор </a:t>
            </a:r>
            <a:r>
              <a:rPr lang="ru-RU" sz="2200" b="1" dirty="0" err="1"/>
              <a:t>эрнст</a:t>
            </a:r>
            <a:r>
              <a:rPr lang="ru-RU" sz="2200" b="1" dirty="0"/>
              <a:t> неизвестный, 2003 г)</a:t>
            </a:r>
            <a:br>
              <a:rPr lang="ru-RU" sz="2200" b="1" dirty="0"/>
            </a:br>
            <a:r>
              <a:rPr lang="ru-RU" sz="2200" b="1" dirty="0"/>
              <a:t>г. Кемерово</a:t>
            </a:r>
            <a:endParaRPr lang="ru-RU" b="1" dirty="0"/>
          </a:p>
        </p:txBody>
      </p:sp>
      <p:pic>
        <p:nvPicPr>
          <p:cNvPr id="4" name="Рисунок 3" descr="Изображение выглядит как на открытом воздухе, облак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3668E6F-75FF-FCA4-1754-982C94083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206242"/>
            <a:ext cx="6230758" cy="46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30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D6CB7-3EC8-984D-747D-1DDEE372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56" y="4514764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«золотая </a:t>
            </a:r>
            <a:r>
              <a:rPr lang="ru-RU" b="1" dirty="0" err="1"/>
              <a:t>шория</a:t>
            </a:r>
            <a:r>
              <a:rPr lang="ru-RU" b="1" dirty="0"/>
              <a:t>»</a:t>
            </a:r>
            <a:br>
              <a:rPr lang="ru-RU" b="1" dirty="0"/>
            </a:br>
            <a:r>
              <a:rPr lang="ru-RU" b="1" dirty="0"/>
              <a:t>скульптурная композиция </a:t>
            </a:r>
            <a:br>
              <a:rPr lang="ru-RU" b="1" dirty="0"/>
            </a:br>
            <a:r>
              <a:rPr lang="ru-RU" b="1" dirty="0"/>
              <a:t>г. Таштагол</a:t>
            </a:r>
            <a:br>
              <a:rPr lang="ru-RU" b="1" dirty="0"/>
            </a:br>
            <a:r>
              <a:rPr lang="ru-RU" b="1" dirty="0"/>
              <a:t>(художник </a:t>
            </a:r>
            <a:r>
              <a:rPr lang="ru-RU" b="1" dirty="0" err="1"/>
              <a:t>даши</a:t>
            </a:r>
            <a:r>
              <a:rPr lang="ru-RU" b="1" dirty="0"/>
              <a:t> </a:t>
            </a:r>
            <a:r>
              <a:rPr lang="ru-RU" b="1" dirty="0" err="1"/>
              <a:t>намдаков</a:t>
            </a:r>
            <a:r>
              <a:rPr lang="ru-RU" b="1" dirty="0"/>
              <a:t>, 2004 г.)</a:t>
            </a:r>
          </a:p>
        </p:txBody>
      </p:sp>
      <p:pic>
        <p:nvPicPr>
          <p:cNvPr id="4" name="Рисунок 3" descr="Изображение выглядит как небо, на открытом воздухе, млекопитающее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BE601BCB-621A-838E-D9BC-66DB560A1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70" y="259289"/>
            <a:ext cx="5945060" cy="39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75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B2E99-289E-1BE7-8D61-CC0E9727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666580"/>
          </a:xfrm>
        </p:spPr>
        <p:txBody>
          <a:bodyPr>
            <a:noAutofit/>
          </a:bodyPr>
          <a:lstStyle/>
          <a:p>
            <a:br>
              <a:rPr lang="ru-RU" sz="2400" dirty="0"/>
            </a:br>
            <a:r>
              <a:rPr lang="ru-RU" sz="2400" b="1" dirty="0"/>
              <a:t>Илья Владимирович </a:t>
            </a:r>
            <a:r>
              <a:rPr lang="ru-RU" sz="2400" b="1" dirty="0" err="1"/>
              <a:t>середюк</a:t>
            </a:r>
            <a:br>
              <a:rPr lang="ru-RU" sz="2400" b="1" dirty="0"/>
            </a:br>
            <a:r>
              <a:rPr lang="ru-RU" sz="2400" b="1" dirty="0"/>
              <a:t>Губернатор Кемеровской области</a:t>
            </a:r>
            <a:br>
              <a:rPr lang="ru-RU" sz="2400" b="1" dirty="0"/>
            </a:br>
            <a:r>
              <a:rPr lang="ru-RU" sz="2400" b="1" dirty="0"/>
              <a:t>с 12 сентября 2024 г</a:t>
            </a:r>
          </a:p>
        </p:txBody>
      </p:sp>
      <p:pic>
        <p:nvPicPr>
          <p:cNvPr id="4" name="Рисунок 3" descr="Изображение выглядит как человек, одежд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F9B3CA4-B331-37B4-87D7-3331CE161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54" y="225980"/>
            <a:ext cx="7063426" cy="470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75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93D30-5163-0EDB-DC85-A20085140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Леонид </a:t>
            </a:r>
            <a:r>
              <a:rPr lang="ru-RU" sz="2400" b="1" dirty="0" err="1"/>
              <a:t>михайлович</a:t>
            </a:r>
            <a:r>
              <a:rPr lang="ru-RU" sz="2400" b="1" dirty="0"/>
              <a:t> </a:t>
            </a:r>
            <a:r>
              <a:rPr lang="ru-RU" sz="2400" b="1" dirty="0" err="1"/>
              <a:t>гержидович</a:t>
            </a:r>
            <a:br>
              <a:rPr lang="ru-RU" sz="2400" b="1" dirty="0"/>
            </a:br>
            <a:r>
              <a:rPr lang="ru-RU" sz="2400" b="1" dirty="0"/>
              <a:t>(25.01.1935-04.03.2016 г.)</a:t>
            </a:r>
            <a:br>
              <a:rPr lang="ru-RU" sz="2400" b="1" dirty="0"/>
            </a:br>
            <a:r>
              <a:rPr lang="ru-RU" sz="2400" b="1" dirty="0"/>
              <a:t>поэт, член союза писателей </a:t>
            </a:r>
            <a:r>
              <a:rPr lang="ru-RU" sz="2400" b="1" dirty="0" err="1"/>
              <a:t>россии</a:t>
            </a:r>
            <a:br>
              <a:rPr lang="ru-RU" sz="2400" b="1" dirty="0"/>
            </a:br>
            <a:r>
              <a:rPr lang="ru-RU" sz="2400" b="1" dirty="0"/>
              <a:t>г. Берёзовский</a:t>
            </a:r>
          </a:p>
        </p:txBody>
      </p:sp>
      <p:pic>
        <p:nvPicPr>
          <p:cNvPr id="6" name="Рисунок 5" descr="Изображение выглядит как портрет, Человеческое лицо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72B0BFB-A98A-C574-94EB-DDC211769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69" y="154633"/>
            <a:ext cx="2866456" cy="4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78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5B0D-01F5-F8B1-3422-503E3E507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ru-RU" sz="1800" b="1" dirty="0"/>
            </a:br>
            <a:br>
              <a:rPr lang="ru-RU" sz="1800" b="1" dirty="0"/>
            </a:br>
            <a:br>
              <a:rPr lang="ru-RU" sz="1800" b="1" dirty="0"/>
            </a:br>
            <a:r>
              <a:rPr lang="ru-RU" sz="1800" b="1" dirty="0"/>
              <a:t>г. Кемерово ( 2022 г) мемориал. является копией монумента Воину - освободителю в Трептов- парке в Берлине (открытый в 1949 году)</a:t>
            </a:r>
            <a:br>
              <a:rPr lang="ru-RU" sz="1800" b="1" dirty="0"/>
            </a:br>
            <a:r>
              <a:rPr lang="ru-RU" sz="1800" b="1" dirty="0"/>
              <a:t>Николай Иванович Масалов</a:t>
            </a:r>
            <a:r>
              <a:rPr lang="ru-RU" sz="1050" b="1" dirty="0">
                <a:latin typeface="YS Text"/>
              </a:rPr>
              <a:t> </a:t>
            </a:r>
            <a:r>
              <a:rPr lang="ru-RU" sz="1050" b="1" i="0" dirty="0">
                <a:effectLst/>
                <a:latin typeface="YS Text"/>
              </a:rPr>
              <a:t>(10 декабря 1922 — 20 декабря 2001) — советский пехотинец, старший сержант, участник Великой Отечественной войны. Родился в деревне </a:t>
            </a:r>
            <a:r>
              <a:rPr lang="ru-RU" sz="1050" b="1" i="0" dirty="0" err="1">
                <a:effectLst/>
                <a:latin typeface="YS Text"/>
              </a:rPr>
              <a:t>Вознесёнка</a:t>
            </a:r>
            <a:r>
              <a:rPr lang="ru-RU" sz="1050" b="1" i="0" dirty="0">
                <a:effectLst/>
                <a:latin typeface="YS Text"/>
              </a:rPr>
              <a:t> (ныне Тисульский район, Кемеровская область).</a:t>
            </a:r>
            <a:br>
              <a:rPr lang="ru-RU" sz="1050" b="1" i="0" dirty="0">
                <a:effectLst/>
                <a:latin typeface="YS Text"/>
              </a:rPr>
            </a:br>
            <a:endParaRPr lang="ru-RU" sz="1800" b="1" dirty="0"/>
          </a:p>
        </p:txBody>
      </p:sp>
      <p:pic>
        <p:nvPicPr>
          <p:cNvPr id="4" name="Рисунок 3" descr="Изображение выглядит как на открытом воздухе, небо, памятник, статуя&#10;&#10;Автоматически созданное описание">
            <a:extLst>
              <a:ext uri="{FF2B5EF4-FFF2-40B4-BE49-F238E27FC236}">
                <a16:creationId xmlns:a16="http://schemas.microsoft.com/office/drawing/2014/main" id="{57650576-59DC-7491-5EE5-5F64A2600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07091"/>
            <a:ext cx="3753135" cy="4679234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статуя, трава,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FFA88059-B488-B236-6845-26EB77FE1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05" y="427924"/>
            <a:ext cx="57531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56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4FE4B-6D81-57CF-854A-BF9B9332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80" y="4569628"/>
            <a:ext cx="8534400" cy="1839624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>Александр Андреевич Бессмертных </a:t>
            </a:r>
            <a:r>
              <a:rPr lang="ru-RU" sz="1600" b="1" dirty="0"/>
              <a:t>- Почётный гражданин Кемеровской области, г Берёзовский. Российский лыжник, серебряный призёр зимних Олимпийских игр 2014 г в эстафете, трёхкратный серебряный призёр чемпионатов мира, призёр этапов Кубка мира и чемпионата мира среди молодёжи. Заслуженный мастер спорта.  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Рисунок 3" descr="Изображение выглядит как человек, одежда, Спортивная форм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C31E06F6-303F-7418-90DC-5D6033D60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25" y="293300"/>
            <a:ext cx="6629966" cy="427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06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E6FB5-6552-CDAA-6AB1-22FF0C4F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A3622C-3ECA-9A9B-EF1F-DE0703D85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графическая вставка, Графика, логотип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C962ADE-3A4D-2230-1E36-D19C3A540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44" y="172039"/>
            <a:ext cx="6513921" cy="65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5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B70FB-EDD7-8EFC-EF42-DD1D72A1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31 октября- праздники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ADB1A7-2031-9C52-E6FA-87913B7B3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606040"/>
            <a:ext cx="8535988" cy="2743200"/>
          </a:xfrm>
        </p:spPr>
        <p:txBody>
          <a:bodyPr>
            <a:normAutofit/>
          </a:bodyPr>
          <a:lstStyle/>
          <a:p>
            <a:r>
              <a:rPr lang="ru-RU" sz="2800" b="1" dirty="0"/>
              <a:t>-День красной рябины и прилетевших синиц</a:t>
            </a:r>
          </a:p>
          <a:p>
            <a:r>
              <a:rPr lang="ru-RU" sz="2800" b="1" dirty="0"/>
              <a:t>-Международный день экономии</a:t>
            </a:r>
          </a:p>
          <a:p>
            <a:r>
              <a:rPr lang="ru-RU" sz="2800" b="1" dirty="0"/>
              <a:t>-День сурдопереводчика в России</a:t>
            </a:r>
          </a:p>
          <a:p>
            <a:r>
              <a:rPr lang="ru-RU" sz="2800" b="1" dirty="0"/>
              <a:t>-Международный день городов</a:t>
            </a:r>
          </a:p>
        </p:txBody>
      </p:sp>
    </p:spTree>
    <p:extLst>
      <p:ext uri="{BB962C8B-B14F-4D97-AF65-F5344CB8AC3E}">
        <p14:creationId xmlns:p14="http://schemas.microsoft.com/office/powerpoint/2010/main" val="96200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72F9D-4C45-3A01-B0CD-2F506382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863600"/>
            <a:ext cx="9502205" cy="837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Деловая игра «города кузбасса»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6FE2CF-1062-2DE2-E98E-86FD31E17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837059D-5DC9-277F-9FDD-5E663E877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1909713"/>
            <a:ext cx="8587323" cy="41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90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524A0-0664-D119-1028-CE74D9611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 descr="Изображение выглядит как текст, карт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2FA0E30-9641-8F9F-953E-E5F8F4697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0" y="458336"/>
            <a:ext cx="11033624" cy="6206415"/>
          </a:xfrm>
        </p:spPr>
      </p:pic>
    </p:spTree>
    <p:extLst>
      <p:ext uri="{BB962C8B-B14F-4D97-AF65-F5344CB8AC3E}">
        <p14:creationId xmlns:p14="http://schemas.microsoft.com/office/powerpoint/2010/main" val="1624674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DB46D-9F12-E988-2FB8-2B926940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694944"/>
            <a:ext cx="8534401" cy="1033272"/>
          </a:xfrm>
        </p:spPr>
        <p:txBody>
          <a:bodyPr/>
          <a:lstStyle/>
          <a:p>
            <a:pPr algn="ctr"/>
            <a:r>
              <a:rPr lang="ru-RU" b="1" dirty="0"/>
              <a:t>Города кузбасса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5FE4F3-69BE-DED2-EE53-9236D092C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664208"/>
            <a:ext cx="8534400" cy="4636008"/>
          </a:xfrm>
        </p:spPr>
        <p:txBody>
          <a:bodyPr>
            <a:normAutofit fontScale="77500" lnSpcReduction="20000"/>
          </a:bodyPr>
          <a:lstStyle/>
          <a:p>
            <a:r>
              <a:rPr lang="ru-RU" sz="3100" b="1" dirty="0"/>
              <a:t>1.Анжеро-Судженск                 11.Мыски</a:t>
            </a:r>
          </a:p>
          <a:p>
            <a:r>
              <a:rPr lang="ru-RU" sz="3100" b="1" dirty="0"/>
              <a:t>2.Белово                                       12. Новокузнецк</a:t>
            </a:r>
          </a:p>
          <a:p>
            <a:r>
              <a:rPr lang="ru-RU" sz="3100" b="1" dirty="0"/>
              <a:t>3.Берёзовский                             13. Осинники</a:t>
            </a:r>
          </a:p>
          <a:p>
            <a:r>
              <a:rPr lang="ru-RU" sz="3100" b="1" dirty="0"/>
              <a:t>4.Гурьевск                                    14. Полысаево</a:t>
            </a:r>
          </a:p>
          <a:p>
            <a:r>
              <a:rPr lang="ru-RU" sz="3100" b="1" dirty="0"/>
              <a:t>5.Калтан                                       15. Прокопьевск</a:t>
            </a:r>
          </a:p>
          <a:p>
            <a:r>
              <a:rPr lang="ru-RU" sz="3100" b="1" dirty="0"/>
              <a:t>6.Кемерово                                  16. Салаир</a:t>
            </a:r>
          </a:p>
          <a:p>
            <a:r>
              <a:rPr lang="ru-RU" sz="3100" b="1" dirty="0"/>
              <a:t>7. Киселёвск                                17. Тайга</a:t>
            </a:r>
          </a:p>
          <a:p>
            <a:r>
              <a:rPr lang="ru-RU" sz="3100" b="1" dirty="0"/>
              <a:t>8.Ленинск-Кузнецкий                 18. Таштагол</a:t>
            </a:r>
          </a:p>
          <a:p>
            <a:r>
              <a:rPr lang="ru-RU" sz="3100" b="1" dirty="0"/>
              <a:t>9.Мариинск                                  19. Топки</a:t>
            </a:r>
          </a:p>
          <a:p>
            <a:r>
              <a:rPr lang="ru-RU" sz="3100" b="1" dirty="0"/>
              <a:t>10.Междуреченск                       20. Юрга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866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CEFC3-65BA-D54C-3E00-EEE15A958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b="1" dirty="0"/>
              <a:t>Город №1</a:t>
            </a:r>
          </a:p>
        </p:txBody>
      </p:sp>
      <p:pic>
        <p:nvPicPr>
          <p:cNvPr id="5" name="Объект 4" descr="Изображение выглядит как на открытом воздухе, окно, строительст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BF95343-4481-467A-879A-2896C4B55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89" y="282364"/>
            <a:ext cx="3924691" cy="2943518"/>
          </a:xfrm>
        </p:spPr>
      </p:pic>
      <p:pic>
        <p:nvPicPr>
          <p:cNvPr id="7" name="Рисунок 6" descr="Изображение выглядит как на открытом воздухе, небо, дорога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7B73A14B-A5C3-5F71-09DD-FA1462C38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0" y="215445"/>
            <a:ext cx="4390751" cy="3292340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а открытом воздухе, дерево, трав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E5F9637-27E4-82B2-F518-F8B79AD73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530" y="3429000"/>
            <a:ext cx="4782139" cy="318809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небо, на открытом воздухе, строительство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9862A675-F674-5960-403B-B01E2E5C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47" y="215445"/>
            <a:ext cx="2329606" cy="310476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на открытом воздухе, фонтан, небо, окно&#10;&#10;Автоматически созданное описание">
            <a:extLst>
              <a:ext uri="{FF2B5EF4-FFF2-40B4-BE49-F238E27FC236}">
                <a16:creationId xmlns:a16="http://schemas.microsoft.com/office/drawing/2014/main" id="{A834D2A9-1FA1-1E7E-CF98-D46292B17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99" y="3691778"/>
            <a:ext cx="3722696" cy="27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60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0EBCB-A53D-FDCB-7082-9D34BD87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Город №2</a:t>
            </a:r>
          </a:p>
        </p:txBody>
      </p:sp>
      <p:pic>
        <p:nvPicPr>
          <p:cNvPr id="4" name="Рисунок 3" descr="Изображение выглядит как на открытом воздухе, небо, облак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E083E15-8543-3592-D090-369E4CAB4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4081807"/>
            <a:ext cx="4667314" cy="2625364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вода, Аэрофотосъемк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52385A6B-0430-F981-E939-63FEAC2A6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9" y="97760"/>
            <a:ext cx="5684919" cy="3200399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ебо, железная дорога, на открытом воздухе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35D23DEC-2004-D463-C337-B3ED74EB3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62" y="3559842"/>
            <a:ext cx="3627748" cy="2720811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небо, текст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B06A1034-D824-A01F-2386-EF8A9B50F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29" y="218213"/>
            <a:ext cx="4796851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5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47AE0-F53F-855F-1E02-69816311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Город №3</a:t>
            </a:r>
          </a:p>
        </p:txBody>
      </p:sp>
      <p:pic>
        <p:nvPicPr>
          <p:cNvPr id="4" name="Рисунок 3" descr="Изображение выглядит как на открытом воздухе, дерев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64C226F-6737-80DD-189E-FAB650450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3" y="464097"/>
            <a:ext cx="6317397" cy="4211598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небо, облак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9983AD95-E775-FDAE-E94F-3865C46E5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56" y="170872"/>
            <a:ext cx="4678625" cy="3119083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небо, строительств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ADF4EAC3-9005-3EDD-5C35-9C1F76492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56" y="3429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9403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386</Words>
  <Application>Microsoft Office PowerPoint</Application>
  <PresentationFormat>Широкоэкранный</PresentationFormat>
  <Paragraphs>43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Century Gothic</vt:lpstr>
      <vt:lpstr>Wingdings 3</vt:lpstr>
      <vt:lpstr>YS Text</vt:lpstr>
      <vt:lpstr>Сектор</vt:lpstr>
      <vt:lpstr>Школьный музей</vt:lpstr>
      <vt:lpstr>Моя Родина- россия. Кузбасс- моя малая родина.</vt:lpstr>
      <vt:lpstr>31 октября- праздники</vt:lpstr>
      <vt:lpstr>Деловая игра «города кузбасса»</vt:lpstr>
      <vt:lpstr>Презентация PowerPoint</vt:lpstr>
      <vt:lpstr>Города кузбасса</vt:lpstr>
      <vt:lpstr>  Город №1</vt:lpstr>
      <vt:lpstr>Город №2</vt:lpstr>
      <vt:lpstr>Город №3</vt:lpstr>
      <vt:lpstr>Город №4</vt:lpstr>
      <vt:lpstr>Город №5</vt:lpstr>
      <vt:lpstr>Город №6</vt:lpstr>
      <vt:lpstr>Город №7</vt:lpstr>
      <vt:lpstr>Город №8</vt:lpstr>
      <vt:lpstr>Город №9</vt:lpstr>
      <vt:lpstr>Город №10</vt:lpstr>
      <vt:lpstr>Город №11</vt:lpstr>
      <vt:lpstr>Город №12</vt:lpstr>
      <vt:lpstr>   Памятник рудознатцу  михайло  волкову  г. Кемерово (скульптор Георгий Баранов 1968 г, бронза)</vt:lpstr>
      <vt:lpstr> кузнецкая крепость г. Новокузнецк</vt:lpstr>
      <vt:lpstr>Памятник дважды герою Советского Союза Афанасию петровичу Шилину  (1953 г. бронзовый бюст) г. Ленинск- Кузнецкий  </vt:lpstr>
      <vt:lpstr> Монумент  «Память шахтёрам кузбасса» (скульптор эрнст неизвестный, 2003 г) г. Кемерово</vt:lpstr>
      <vt:lpstr>«золотая шория» скульптурная композиция  г. Таштагол (художник даши намдаков, 2004 г.)</vt:lpstr>
      <vt:lpstr> Илья Владимирович середюк Губернатор Кемеровской области с 12 сентября 2024 г</vt:lpstr>
      <vt:lpstr>Леонид михайлович гержидович (25.01.1935-04.03.2016 г.) поэт, член союза писателей россии г. Берёзовский</vt:lpstr>
      <vt:lpstr>   г. Кемерово ( 2022 г) мемориал. является копией монумента Воину - освободителю в Трептов- парке в Берлине (открытый в 1949 году) Николай Иванович Масалов (10 декабря 1922 — 20 декабря 2001) — советский пехотинец, старший сержант, участник Великой Отечественной войны. Родился в деревне Вознесёнка (ныне Тисульский район, Кемеровская область). </vt:lpstr>
      <vt:lpstr>Александр Андреевич Бессмертных - Почётный гражданин Кемеровской области, г Берёзовский. Российский лыжник, серебряный призёр зимних Олимпийских игр 2014 г в эстафете, трёхкратный серебряный призёр чемпионатов мира, призёр этапов Кубка мира и чемпионата мира среди молодёжи. Заслуженный мастер спорта. 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Дмитрий Семенов</dc:creator>
  <cp:lastModifiedBy>Дмитрий Семенов</cp:lastModifiedBy>
  <cp:revision>3</cp:revision>
  <dcterms:created xsi:type="dcterms:W3CDTF">2024-10-30T11:26:19Z</dcterms:created>
  <dcterms:modified xsi:type="dcterms:W3CDTF">2024-11-04T23:25:08Z</dcterms:modified>
</cp:coreProperties>
</file>