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7" r:id="rId6"/>
    <p:sldId id="259" r:id="rId7"/>
    <p:sldId id="268" r:id="rId8"/>
    <p:sldId id="269" r:id="rId9"/>
    <p:sldId id="277" r:id="rId10"/>
    <p:sldId id="270" r:id="rId11"/>
    <p:sldId id="271" r:id="rId12"/>
    <p:sldId id="272" r:id="rId13"/>
    <p:sldId id="273" r:id="rId14"/>
    <p:sldId id="274" r:id="rId15"/>
    <p:sldId id="275" r:id="rId16"/>
    <p:sldId id="276" r:id="rId17"/>
    <p:sldId id="265"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FE23FA-C993-49C1-8BAC-FBB27E99EB51}"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186159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FE23FA-C993-49C1-8BAC-FBB27E99EB51}"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145777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FE23FA-C993-49C1-8BAC-FBB27E99EB51}"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375298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FE23FA-C993-49C1-8BAC-FBB27E99EB51}"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66159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FE23FA-C993-49C1-8BAC-FBB27E99EB51}" type="datetimeFigureOut">
              <a:rPr lang="ru-RU" smtClean="0"/>
              <a:t>01.12.2024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155563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FE23FA-C993-49C1-8BAC-FBB27E99EB51}" type="datetimeFigureOut">
              <a:rPr lang="ru-RU" smtClean="0"/>
              <a:t>01.12.2024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315834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FE23FA-C993-49C1-8BAC-FBB27E99EB51}" type="datetimeFigureOut">
              <a:rPr lang="ru-RU" smtClean="0"/>
              <a:t>01.12.2024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10200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FE23FA-C993-49C1-8BAC-FBB27E99EB51}" type="datetimeFigureOut">
              <a:rPr lang="ru-RU" smtClean="0"/>
              <a:t>01.12.2024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308926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FE23FA-C993-49C1-8BAC-FBB27E99EB51}" type="datetimeFigureOut">
              <a:rPr lang="ru-RU" smtClean="0"/>
              <a:t>01.12.2024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356846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FE23FA-C993-49C1-8BAC-FBB27E99EB51}" type="datetimeFigureOut">
              <a:rPr lang="ru-RU" smtClean="0"/>
              <a:t>01.12.2024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381693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EFE23FA-C993-49C1-8BAC-FBB27E99EB51}" type="datetimeFigureOut">
              <a:rPr lang="ru-RU" smtClean="0"/>
              <a:t>01.12.2024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885E6E-0A94-4954-9BDD-4FC460C8CEA3}" type="slidenum">
              <a:rPr lang="ru-RU" smtClean="0"/>
              <a:t>‹#›</a:t>
            </a:fld>
            <a:endParaRPr lang="ru-RU"/>
          </a:p>
        </p:txBody>
      </p:sp>
    </p:spTree>
    <p:extLst>
      <p:ext uri="{BB962C8B-B14F-4D97-AF65-F5344CB8AC3E}">
        <p14:creationId xmlns:p14="http://schemas.microsoft.com/office/powerpoint/2010/main" val="44137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E23FA-C993-49C1-8BAC-FBB27E99EB51}" type="datetimeFigureOut">
              <a:rPr lang="ru-RU" smtClean="0"/>
              <a:t>01.12.2024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85E6E-0A94-4954-9BDD-4FC460C8CEA3}" type="slidenum">
              <a:rPr lang="ru-RU" smtClean="0"/>
              <a:t>‹#›</a:t>
            </a:fld>
            <a:endParaRPr lang="ru-RU"/>
          </a:p>
        </p:txBody>
      </p:sp>
    </p:spTree>
    <p:extLst>
      <p:ext uri="{BB962C8B-B14F-4D97-AF65-F5344CB8AC3E}">
        <p14:creationId xmlns:p14="http://schemas.microsoft.com/office/powerpoint/2010/main" val="2179181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9"/>
            <a:ext cx="12192000" cy="6864097"/>
          </a:xfrm>
          <a:prstGeom prst="rect">
            <a:avLst/>
          </a:prstGeom>
        </p:spPr>
      </p:pic>
      <p:sp>
        <p:nvSpPr>
          <p:cNvPr id="3" name="Прямоугольник 2"/>
          <p:cNvSpPr/>
          <p:nvPr/>
        </p:nvSpPr>
        <p:spPr>
          <a:xfrm>
            <a:off x="1652832" y="1220473"/>
            <a:ext cx="8471555" cy="3046988"/>
          </a:xfrm>
          <a:prstGeom prst="rect">
            <a:avLst/>
          </a:prstGeom>
        </p:spPr>
        <p:txBody>
          <a:bodyPr wrap="square">
            <a:spAutoFit/>
          </a:bodyPr>
          <a:lstStyle/>
          <a:p>
            <a:pPr algn="ctr"/>
            <a:r>
              <a:rPr lang="ru-RU" sz="4800" b="1" dirty="0" smtClean="0">
                <a:solidFill>
                  <a:schemeClr val="accent1">
                    <a:lumMod val="50000"/>
                  </a:schemeClr>
                </a:solidFill>
                <a:effectLst>
                  <a:outerShdw blurRad="38100" dist="38100" dir="2700000" algn="tl">
                    <a:srgbClr val="000000">
                      <a:alpha val="43137"/>
                    </a:srgbClr>
                  </a:outerShdw>
                </a:effectLst>
                <a:latin typeface="Georgia" panose="02040502050405020303" pitchFamily="18" charset="0"/>
              </a:rPr>
              <a:t>Зимние поделки с детьми: 7 отличных идей зимних поделок для детей от 2 ле</a:t>
            </a:r>
            <a:r>
              <a:rPr lang="ru-RU" sz="4800" b="1" dirty="0" smtClean="0">
                <a:solidFill>
                  <a:schemeClr val="accent1">
                    <a:lumMod val="50000"/>
                  </a:schemeClr>
                </a:solidFill>
                <a:latin typeface="Georgia" panose="02040502050405020303" pitchFamily="18" charset="0"/>
              </a:rPr>
              <a:t>т</a:t>
            </a:r>
            <a:endParaRPr lang="ru-RU" sz="4800" b="1"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390775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27"/>
            <a:ext cx="12192001" cy="6867553"/>
          </a:xfrm>
          <a:prstGeom prst="rect">
            <a:avLst/>
          </a:prstGeom>
        </p:spPr>
      </p:pic>
      <p:sp>
        <p:nvSpPr>
          <p:cNvPr id="4" name="Прямоугольник 3"/>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Снежный шар со снеговиком в нем поделки с детьми</a:t>
            </a:r>
            <a:endParaRPr lang="ru-RU" b="1" i="1" dirty="0">
              <a:solidFill>
                <a:schemeClr val="accent1">
                  <a:lumMod val="50000"/>
                </a:schemeClr>
              </a:solidFill>
              <a:latin typeface="Georgia" panose="02040502050405020303" pitchFamily="18" charset="0"/>
            </a:endParaRPr>
          </a:p>
        </p:txBody>
      </p:sp>
      <p:sp>
        <p:nvSpPr>
          <p:cNvPr id="5" name="Прямоугольник 4"/>
          <p:cNvSpPr/>
          <p:nvPr/>
        </p:nvSpPr>
        <p:spPr>
          <a:xfrm>
            <a:off x="179109" y="1232554"/>
            <a:ext cx="5920034" cy="1941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accent1">
                    <a:lumMod val="50000"/>
                  </a:schemeClr>
                </a:solidFill>
                <a:latin typeface="Georgia" panose="02040502050405020303" pitchFamily="18" charset="0"/>
              </a:rPr>
              <a:t>Вот также простые и забавные зимние поделки для детей! Этот картонный снежный шар со снеговиком внутри отлично смотрится, когда висит в окне. Необходимые материалы и инструменты:</a:t>
            </a:r>
          </a:p>
          <a:p>
            <a:pPr marL="285750" indent="-285750">
              <a:buFont typeface="Wingdings" panose="05000000000000000000" pitchFamily="2" charset="2"/>
              <a:buChar char="v"/>
            </a:pPr>
            <a:r>
              <a:rPr lang="ru-RU" sz="1400" dirty="0" smtClean="0">
                <a:solidFill>
                  <a:schemeClr val="accent1">
                    <a:lumMod val="50000"/>
                  </a:schemeClr>
                </a:solidFill>
                <a:latin typeface="Georgia" panose="02040502050405020303" pitchFamily="18" charset="0"/>
              </a:rPr>
              <a:t>Контактная бумага</a:t>
            </a:r>
          </a:p>
          <a:p>
            <a:pPr marL="285750" indent="-285750">
              <a:buFont typeface="Wingdings" panose="05000000000000000000" pitchFamily="2" charset="2"/>
              <a:buChar char="v"/>
            </a:pPr>
            <a:r>
              <a:rPr lang="ru-RU" sz="1400" dirty="0" smtClean="0">
                <a:solidFill>
                  <a:schemeClr val="accent1">
                    <a:lumMod val="50000"/>
                  </a:schemeClr>
                </a:solidFill>
                <a:latin typeface="Georgia" panose="02040502050405020303" pitchFamily="18" charset="0"/>
              </a:rPr>
              <a:t>2 листа белой плотной бумаги и 1 лист черной плотной бумаги</a:t>
            </a:r>
          </a:p>
          <a:p>
            <a:pPr marL="285750" indent="-285750">
              <a:buFont typeface="Wingdings" panose="05000000000000000000" pitchFamily="2" charset="2"/>
              <a:buChar char="v"/>
            </a:pPr>
            <a:r>
              <a:rPr lang="ru-RU" sz="1400" dirty="0" smtClean="0">
                <a:solidFill>
                  <a:schemeClr val="accent1">
                    <a:lumMod val="50000"/>
                  </a:schemeClr>
                </a:solidFill>
                <a:latin typeface="Georgia" panose="02040502050405020303" pitchFamily="18" charset="0"/>
              </a:rPr>
              <a:t>Пряжа</a:t>
            </a:r>
          </a:p>
          <a:p>
            <a:pPr marL="285750" indent="-285750">
              <a:buFont typeface="Wingdings" panose="05000000000000000000" pitchFamily="2" charset="2"/>
              <a:buChar char="v"/>
            </a:pPr>
            <a:r>
              <a:rPr lang="ru-RU" sz="1400" dirty="0" smtClean="0">
                <a:solidFill>
                  <a:schemeClr val="accent1">
                    <a:lumMod val="50000"/>
                  </a:schemeClr>
                </a:solidFill>
                <a:latin typeface="Georgia" panose="02040502050405020303" pitchFamily="18" charset="0"/>
              </a:rPr>
              <a:t>Блеск / россыпь снежинок / Блесток</a:t>
            </a:r>
          </a:p>
          <a:p>
            <a:pPr marL="285750" indent="-285750">
              <a:buFont typeface="Wingdings" panose="05000000000000000000" pitchFamily="2" charset="2"/>
              <a:buChar char="v"/>
            </a:pPr>
            <a:r>
              <a:rPr lang="ru-RU" sz="1400" dirty="0" smtClean="0">
                <a:solidFill>
                  <a:schemeClr val="accent1">
                    <a:lumMod val="50000"/>
                  </a:schemeClr>
                </a:solidFill>
                <a:latin typeface="Georgia" panose="02040502050405020303" pitchFamily="18" charset="0"/>
              </a:rPr>
              <a:t>Черно-оранжевая ручка</a:t>
            </a:r>
          </a:p>
          <a:p>
            <a:pPr marL="285750" indent="-285750">
              <a:buFont typeface="Wingdings" panose="05000000000000000000" pitchFamily="2" charset="2"/>
              <a:buChar char="v"/>
            </a:pPr>
            <a:r>
              <a:rPr lang="ru-RU" sz="1400" dirty="0" smtClean="0">
                <a:solidFill>
                  <a:schemeClr val="accent1">
                    <a:lumMod val="50000"/>
                  </a:schemeClr>
                </a:solidFill>
                <a:latin typeface="Georgia" panose="02040502050405020303" pitchFamily="18" charset="0"/>
              </a:rPr>
              <a:t>Ножницы</a:t>
            </a:r>
            <a:endParaRPr lang="ru-RU" sz="1400" dirty="0">
              <a:solidFill>
                <a:schemeClr val="accent1">
                  <a:lumMod val="50000"/>
                </a:schemeClr>
              </a:solidFill>
              <a:latin typeface="Georgia" panose="02040502050405020303" pitchFamily="18" charset="0"/>
            </a:endParaRPr>
          </a:p>
        </p:txBody>
      </p:sp>
      <p:sp>
        <p:nvSpPr>
          <p:cNvPr id="6" name="Прямоугольник 5"/>
          <p:cNvSpPr/>
          <p:nvPr/>
        </p:nvSpPr>
        <p:spPr>
          <a:xfrm>
            <a:off x="179109" y="3262914"/>
            <a:ext cx="5920034" cy="3516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accent1">
                    <a:lumMod val="50000"/>
                  </a:schemeClr>
                </a:solidFill>
                <a:latin typeface="Georgia" panose="02040502050405020303" pitchFamily="18" charset="0"/>
              </a:rPr>
              <a:t>Сначала вырежьте белый круг и сделайте прорезь в центре. Вырежьте внутреннюю часть круга, чтобы сформировать снежный шар. Затем вы также вырежете подставку для снежного шара. Теперь вырежьте два прямоугольника из контактной бумаги одинакового размера (убедитесь, что круг, который вы только что вырезали, плотно прилегает к нему).Снимите тыльную сторону первой контактной бумаги и положите ее липкой стороной вверх перед собой. Затем приклейте белый круг и основу. Вырежьте снеговика из бумаги и приклейте его скотчем. Добавьте черную шапку и шарф из пряжи и посыпьте снежный шар блестками. Нарисуйте лицо снеговика фломастерами. Затем снимите второй лист контактной бумаги и положите его липкой стороной вниз. Разгладьте бумагу руками. Наконец, обрежьте лишнюю контактную бумагу вокруг снежного шара. Повесьте готовый снежный шар в окне, чтобы украсить его зимой.</a:t>
            </a:r>
            <a:endParaRPr lang="ru-RU" sz="1400" dirty="0">
              <a:solidFill>
                <a:schemeClr val="accent1">
                  <a:lumMod val="50000"/>
                </a:schemeClr>
              </a:solidFill>
              <a:latin typeface="Georgia" panose="02040502050405020303" pitchFamily="18" charset="0"/>
            </a:endParaRPr>
          </a:p>
        </p:txBody>
      </p:sp>
      <p:pic>
        <p:nvPicPr>
          <p:cNvPr id="7" name="Рисунок 6"/>
          <p:cNvPicPr>
            <a:picLocks noChangeAspect="1"/>
          </p:cNvPicPr>
          <p:nvPr/>
        </p:nvPicPr>
        <p:blipFill>
          <a:blip r:embed="rId3"/>
          <a:stretch>
            <a:fillRect/>
          </a:stretch>
        </p:blipFill>
        <p:spPr>
          <a:xfrm>
            <a:off x="6538894" y="1474891"/>
            <a:ext cx="5213355" cy="4973572"/>
          </a:xfrm>
          <a:prstGeom prst="rect">
            <a:avLst/>
          </a:prstGeom>
        </p:spPr>
      </p:pic>
    </p:spTree>
    <p:extLst>
      <p:ext uri="{BB962C8B-B14F-4D97-AF65-F5344CB8AC3E}">
        <p14:creationId xmlns:p14="http://schemas.microsoft.com/office/powerpoint/2010/main" val="95488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7553"/>
          </a:xfrm>
          <a:prstGeom prst="rect">
            <a:avLst/>
          </a:prstGeom>
        </p:spPr>
      </p:pic>
      <p:sp>
        <p:nvSpPr>
          <p:cNvPr id="3" name="Прямоугольник 2"/>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Снежинки из палочек от мороженого</a:t>
            </a:r>
            <a:endParaRPr lang="ru-RU" b="1" i="1" dirty="0">
              <a:solidFill>
                <a:schemeClr val="accent1">
                  <a:lumMod val="50000"/>
                </a:schemeClr>
              </a:solidFill>
              <a:latin typeface="Georgia" panose="02040502050405020303" pitchFamily="18" charset="0"/>
            </a:endParaRPr>
          </a:p>
        </p:txBody>
      </p:sp>
      <p:pic>
        <p:nvPicPr>
          <p:cNvPr id="4" name="Рисунок 3"/>
          <p:cNvPicPr>
            <a:picLocks noChangeAspect="1"/>
          </p:cNvPicPr>
          <p:nvPr/>
        </p:nvPicPr>
        <p:blipFill>
          <a:blip r:embed="rId3"/>
          <a:stretch>
            <a:fillRect/>
          </a:stretch>
        </p:blipFill>
        <p:spPr>
          <a:xfrm>
            <a:off x="2890836" y="1319225"/>
            <a:ext cx="6410325" cy="4229100"/>
          </a:xfrm>
          <a:prstGeom prst="rect">
            <a:avLst/>
          </a:prstGeom>
        </p:spPr>
      </p:pic>
    </p:spTree>
    <p:extLst>
      <p:ext uri="{BB962C8B-B14F-4D97-AF65-F5344CB8AC3E}">
        <p14:creationId xmlns:p14="http://schemas.microsoft.com/office/powerpoint/2010/main" val="257999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27"/>
            <a:ext cx="12192001" cy="6867553"/>
          </a:xfrm>
          <a:prstGeom prst="rect">
            <a:avLst/>
          </a:prstGeom>
        </p:spPr>
      </p:pic>
      <p:sp>
        <p:nvSpPr>
          <p:cNvPr id="4" name="Прямоугольник 3"/>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Снежинки из палочек от мороженого</a:t>
            </a:r>
            <a:endParaRPr lang="ru-RU" b="1" i="1" dirty="0">
              <a:solidFill>
                <a:schemeClr val="accent1">
                  <a:lumMod val="50000"/>
                </a:schemeClr>
              </a:solidFill>
              <a:latin typeface="Georgia" panose="02040502050405020303" pitchFamily="18" charset="0"/>
            </a:endParaRPr>
          </a:p>
        </p:txBody>
      </p:sp>
      <p:sp>
        <p:nvSpPr>
          <p:cNvPr id="5" name="Прямоугольник 4"/>
          <p:cNvSpPr/>
          <p:nvPr/>
        </p:nvSpPr>
        <p:spPr>
          <a:xfrm>
            <a:off x="807562" y="1335098"/>
            <a:ext cx="5288437" cy="39804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accent1">
                    <a:lumMod val="50000"/>
                  </a:schemeClr>
                </a:solidFill>
                <a:latin typeface="Georgia" panose="02040502050405020303" pitchFamily="18" charset="0"/>
              </a:rPr>
              <a:t>Отпразднуйте зиму и снег с помощью этих великолепных снежинок из палочек от мороженого! Вы можете использовать маленькие деревянные палочки по-разному, чтобы создавать красивые ледяные кристаллы, в зависимости от возраста ребенка. Для малышей в детском саду или дома отлично подойдет первый вариант. Для этого вам понадобится по четыре палочки для мороженого на каждую снежинку, которые вы наклеите друг на друга крест-накрест. Затем ребенок может раскрасить и украсить снежинки чем угодно – например, краской, блестками, декоративными камнями, </a:t>
            </a:r>
            <a:r>
              <a:rPr lang="ru-RU" sz="1600" dirty="0" err="1" smtClean="0">
                <a:solidFill>
                  <a:schemeClr val="accent1">
                    <a:lumMod val="50000"/>
                  </a:schemeClr>
                </a:solidFill>
                <a:latin typeface="Georgia" panose="02040502050405020303" pitchFamily="18" charset="0"/>
              </a:rPr>
              <a:t>пайетками</a:t>
            </a:r>
            <a:r>
              <a:rPr lang="ru-RU" sz="1600" dirty="0" smtClean="0">
                <a:solidFill>
                  <a:schemeClr val="accent1">
                    <a:lumMod val="50000"/>
                  </a:schemeClr>
                </a:solidFill>
                <a:latin typeface="Georgia" panose="02040502050405020303" pitchFamily="18" charset="0"/>
              </a:rPr>
              <a:t> и т.д. При желании вы также можете смастерить вешалки из ниток и повесить готовые снежинки в качестве украшения.</a:t>
            </a:r>
            <a:endParaRPr lang="ru-RU" sz="1600" dirty="0">
              <a:solidFill>
                <a:schemeClr val="accent1">
                  <a:lumMod val="50000"/>
                </a:schemeClr>
              </a:solidFill>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6438508" y="1335098"/>
            <a:ext cx="4524865" cy="5253159"/>
          </a:xfrm>
          <a:prstGeom prst="rect">
            <a:avLst/>
          </a:prstGeom>
        </p:spPr>
      </p:pic>
    </p:spTree>
    <p:extLst>
      <p:ext uri="{BB962C8B-B14F-4D97-AF65-F5344CB8AC3E}">
        <p14:creationId xmlns:p14="http://schemas.microsoft.com/office/powerpoint/2010/main" val="131147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7553"/>
          </a:xfrm>
          <a:prstGeom prst="rect">
            <a:avLst/>
          </a:prstGeom>
        </p:spPr>
      </p:pic>
      <p:sp>
        <p:nvSpPr>
          <p:cNvPr id="3" name="Прямоугольник 2"/>
          <p:cNvSpPr/>
          <p:nvPr/>
        </p:nvSpPr>
        <p:spPr>
          <a:xfrm>
            <a:off x="2290713" y="509046"/>
            <a:ext cx="7343480" cy="641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Поделки из бумажных снежинок, вырезанных ножницами</a:t>
            </a:r>
            <a:endParaRPr lang="ru-RU" b="1" i="1" dirty="0">
              <a:solidFill>
                <a:schemeClr val="accent1">
                  <a:lumMod val="50000"/>
                </a:schemeClr>
              </a:solidFill>
              <a:latin typeface="Georgia" panose="02040502050405020303" pitchFamily="18" charset="0"/>
            </a:endParaRPr>
          </a:p>
        </p:txBody>
      </p:sp>
      <p:pic>
        <p:nvPicPr>
          <p:cNvPr id="5" name="Рисунок 4"/>
          <p:cNvPicPr>
            <a:picLocks noChangeAspect="1"/>
          </p:cNvPicPr>
          <p:nvPr/>
        </p:nvPicPr>
        <p:blipFill>
          <a:blip r:embed="rId3"/>
          <a:stretch>
            <a:fillRect/>
          </a:stretch>
        </p:blipFill>
        <p:spPr>
          <a:xfrm>
            <a:off x="2757290" y="1609737"/>
            <a:ext cx="6410325" cy="3648075"/>
          </a:xfrm>
          <a:prstGeom prst="rect">
            <a:avLst/>
          </a:prstGeom>
        </p:spPr>
      </p:pic>
    </p:spTree>
    <p:extLst>
      <p:ext uri="{BB962C8B-B14F-4D97-AF65-F5344CB8AC3E}">
        <p14:creationId xmlns:p14="http://schemas.microsoft.com/office/powerpoint/2010/main" val="355775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27"/>
            <a:ext cx="12192001" cy="6867553"/>
          </a:xfrm>
          <a:prstGeom prst="rect">
            <a:avLst/>
          </a:prstGeom>
        </p:spPr>
      </p:pic>
      <p:sp>
        <p:nvSpPr>
          <p:cNvPr id="4" name="Прямоугольник 3"/>
          <p:cNvSpPr/>
          <p:nvPr/>
        </p:nvSpPr>
        <p:spPr>
          <a:xfrm>
            <a:off x="2158737" y="263950"/>
            <a:ext cx="8361576"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Поделки из бумажных снежинок, вырезанных ножницами</a:t>
            </a:r>
            <a:endParaRPr lang="ru-RU" b="1" i="1" dirty="0">
              <a:solidFill>
                <a:schemeClr val="accent1">
                  <a:lumMod val="50000"/>
                </a:schemeClr>
              </a:solidFill>
              <a:latin typeface="Georgia" panose="02040502050405020303" pitchFamily="18" charset="0"/>
            </a:endParaRPr>
          </a:p>
        </p:txBody>
      </p:sp>
      <p:sp>
        <p:nvSpPr>
          <p:cNvPr id="5" name="Прямоугольник 4"/>
          <p:cNvSpPr/>
          <p:nvPr/>
        </p:nvSpPr>
        <p:spPr>
          <a:xfrm>
            <a:off x="282805" y="976880"/>
            <a:ext cx="4364610" cy="42832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accent1">
                    <a:lumMod val="50000"/>
                  </a:schemeClr>
                </a:solidFill>
                <a:latin typeface="Georgia" panose="02040502050405020303" pitchFamily="18" charset="0"/>
              </a:rPr>
              <a:t>Из простого листа бумаги можно сделать красивые снежинки. Это не только интересный поделочный проект, но и прекрасный зимний декор для дома. Все, что нужно сделать, это сложить бумагу, вырезать фигурки, а затем снова сложить их. Вот краткое руководство по складыванию:</a:t>
            </a:r>
          </a:p>
          <a:p>
            <a:r>
              <a:rPr lang="ru-RU" sz="1400" dirty="0" smtClean="0">
                <a:solidFill>
                  <a:schemeClr val="accent1">
                    <a:lumMod val="50000"/>
                  </a:schemeClr>
                </a:solidFill>
                <a:latin typeface="Georgia" panose="02040502050405020303" pitchFamily="18" charset="0"/>
              </a:rPr>
              <a:t>Вы берете лист бумаги формата А4, складываете его в треугольник и обрезаете выступающий край.</a:t>
            </a:r>
          </a:p>
          <a:p>
            <a:r>
              <a:rPr lang="ru-RU" sz="1400" dirty="0" smtClean="0">
                <a:solidFill>
                  <a:schemeClr val="accent1">
                    <a:lumMod val="50000"/>
                  </a:schemeClr>
                </a:solidFill>
                <a:latin typeface="Georgia" panose="02040502050405020303" pitchFamily="18" charset="0"/>
              </a:rPr>
              <a:t>Сложите квадратную бумагу по диагонали посередине (в форме крыши дома).</a:t>
            </a:r>
          </a:p>
          <a:p>
            <a:r>
              <a:rPr lang="ru-RU" sz="1400" dirty="0" smtClean="0">
                <a:solidFill>
                  <a:schemeClr val="accent1">
                    <a:lumMod val="50000"/>
                  </a:schemeClr>
                </a:solidFill>
                <a:latin typeface="Georgia" panose="02040502050405020303" pitchFamily="18" charset="0"/>
              </a:rPr>
              <a:t>Затем снова сложите его пополам.</a:t>
            </a:r>
          </a:p>
          <a:p>
            <a:r>
              <a:rPr lang="ru-RU" sz="1400" dirty="0" smtClean="0">
                <a:solidFill>
                  <a:schemeClr val="accent1">
                    <a:lumMod val="50000"/>
                  </a:schemeClr>
                </a:solidFill>
                <a:latin typeface="Georgia" panose="02040502050405020303" pitchFamily="18" charset="0"/>
              </a:rPr>
              <a:t>Вы берете один угол треугольника и складываете его в противоположную сторону, немного дальше, чем через центр.</a:t>
            </a:r>
          </a:p>
          <a:p>
            <a:r>
              <a:rPr lang="ru-RU" sz="1400" dirty="0" smtClean="0">
                <a:solidFill>
                  <a:schemeClr val="accent1">
                    <a:lumMod val="50000"/>
                  </a:schemeClr>
                </a:solidFill>
                <a:latin typeface="Georgia" panose="02040502050405020303" pitchFamily="18" charset="0"/>
              </a:rPr>
              <a:t>Затем аккуратно положите на него другой уголок.</a:t>
            </a:r>
          </a:p>
          <a:p>
            <a:r>
              <a:rPr lang="ru-RU" sz="1400" dirty="0" smtClean="0">
                <a:solidFill>
                  <a:schemeClr val="accent1">
                    <a:lumMod val="50000"/>
                  </a:schemeClr>
                </a:solidFill>
                <a:latin typeface="Georgia" panose="02040502050405020303" pitchFamily="18" charset="0"/>
              </a:rPr>
              <a:t>Обрежьте выступающие кончики. Затем нарисуйте на них рисунки и вырежьте их ножницами.</a:t>
            </a:r>
            <a:endParaRPr lang="ru-RU" sz="1400" dirty="0">
              <a:solidFill>
                <a:schemeClr val="accent1">
                  <a:lumMod val="50000"/>
                </a:schemeClr>
              </a:solidFill>
              <a:latin typeface="Georgia" panose="02040502050405020303" pitchFamily="18" charset="0"/>
            </a:endParaRPr>
          </a:p>
        </p:txBody>
      </p:sp>
      <p:sp>
        <p:nvSpPr>
          <p:cNvPr id="6" name="Прямоугольник 5"/>
          <p:cNvSpPr/>
          <p:nvPr/>
        </p:nvSpPr>
        <p:spPr>
          <a:xfrm>
            <a:off x="282804" y="5344998"/>
            <a:ext cx="11528982" cy="12914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accent1">
                    <a:lumMod val="50000"/>
                  </a:schemeClr>
                </a:solidFill>
                <a:latin typeface="Georgia" panose="02040502050405020303" pitchFamily="18" charset="0"/>
              </a:rPr>
              <a:t>Такие волшебные бумажные снежинки дети от 3 лет могут сделать сами. Для этого вам понадобятся только сложенная бумага и детские ножницы. Сначала взрослый покажет ребенку, как разрезать бумагу, чтобы создать снежинку. Маленькие дети могут вырезать в бумаге только несколько прорезей, а дети постарше также могут сами делать более сложные рисунки. Совет: После складывания обычная бумага для принтера становится слишком толстой, и ее трудно разрезать детскими ножницами. Вместо этого вы можете использовать белую бумагу для выпечки или кофейный фильтр, если делаете эти снежинки. зимой с детьми.</a:t>
            </a:r>
            <a:endParaRPr lang="ru-RU" sz="1400" dirty="0">
              <a:solidFill>
                <a:schemeClr val="accent1">
                  <a:lumMod val="50000"/>
                </a:schemeClr>
              </a:solidFill>
              <a:latin typeface="Georgia" panose="02040502050405020303" pitchFamily="18" charset="0"/>
            </a:endParaRPr>
          </a:p>
        </p:txBody>
      </p:sp>
      <p:pic>
        <p:nvPicPr>
          <p:cNvPr id="7" name="Рисунок 6"/>
          <p:cNvPicPr>
            <a:picLocks noChangeAspect="1"/>
          </p:cNvPicPr>
          <p:nvPr/>
        </p:nvPicPr>
        <p:blipFill>
          <a:blip r:embed="rId3"/>
          <a:stretch>
            <a:fillRect/>
          </a:stretch>
        </p:blipFill>
        <p:spPr>
          <a:xfrm>
            <a:off x="5213023" y="1030727"/>
            <a:ext cx="5410986" cy="4092615"/>
          </a:xfrm>
          <a:prstGeom prst="rect">
            <a:avLst/>
          </a:prstGeom>
        </p:spPr>
      </p:pic>
    </p:spTree>
    <p:extLst>
      <p:ext uri="{BB962C8B-B14F-4D97-AF65-F5344CB8AC3E}">
        <p14:creationId xmlns:p14="http://schemas.microsoft.com/office/powerpoint/2010/main" val="184388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7553"/>
          </a:xfrm>
          <a:prstGeom prst="rect">
            <a:avLst/>
          </a:prstGeom>
        </p:spPr>
      </p:pic>
      <p:sp>
        <p:nvSpPr>
          <p:cNvPr id="3" name="Прямоугольник 2"/>
          <p:cNvSpPr/>
          <p:nvPr/>
        </p:nvSpPr>
        <p:spPr>
          <a:xfrm>
            <a:off x="2290713" y="509046"/>
            <a:ext cx="7343480" cy="641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Поделки из снежинок с детьми из проволоки для рукоделия и пластиковых бусин</a:t>
            </a:r>
            <a:endParaRPr lang="ru-RU" b="1" i="1" dirty="0">
              <a:solidFill>
                <a:schemeClr val="accent1">
                  <a:lumMod val="50000"/>
                </a:schemeClr>
              </a:solidFill>
              <a:latin typeface="Georgia" panose="02040502050405020303" pitchFamily="18" charset="0"/>
            </a:endParaRPr>
          </a:p>
        </p:txBody>
      </p:sp>
      <p:pic>
        <p:nvPicPr>
          <p:cNvPr id="4" name="Рисунок 3"/>
          <p:cNvPicPr>
            <a:picLocks noChangeAspect="1"/>
          </p:cNvPicPr>
          <p:nvPr/>
        </p:nvPicPr>
        <p:blipFill>
          <a:blip r:embed="rId3"/>
          <a:stretch>
            <a:fillRect/>
          </a:stretch>
        </p:blipFill>
        <p:spPr>
          <a:xfrm>
            <a:off x="2781103" y="1493854"/>
            <a:ext cx="6362700" cy="4171950"/>
          </a:xfrm>
          <a:prstGeom prst="rect">
            <a:avLst/>
          </a:prstGeom>
        </p:spPr>
      </p:pic>
    </p:spTree>
    <p:extLst>
      <p:ext uri="{BB962C8B-B14F-4D97-AF65-F5344CB8AC3E}">
        <p14:creationId xmlns:p14="http://schemas.microsoft.com/office/powerpoint/2010/main" val="2292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27"/>
            <a:ext cx="12192001" cy="6867553"/>
          </a:xfrm>
          <a:prstGeom prst="rect">
            <a:avLst/>
          </a:prstGeom>
        </p:spPr>
      </p:pic>
      <p:sp>
        <p:nvSpPr>
          <p:cNvPr id="4" name="Прямоугольник 3"/>
          <p:cNvSpPr/>
          <p:nvPr/>
        </p:nvSpPr>
        <p:spPr>
          <a:xfrm>
            <a:off x="2158737" y="263950"/>
            <a:ext cx="8361576"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Поделки из снежинок с детьми из проволоки для рукоделия и пластиковых бусин</a:t>
            </a:r>
            <a:endParaRPr lang="ru-RU" b="1" i="1" dirty="0">
              <a:solidFill>
                <a:schemeClr val="accent1">
                  <a:lumMod val="50000"/>
                </a:schemeClr>
              </a:solidFill>
              <a:latin typeface="Georgia" panose="02040502050405020303" pitchFamily="18" charset="0"/>
            </a:endParaRPr>
          </a:p>
        </p:txBody>
      </p:sp>
      <p:sp>
        <p:nvSpPr>
          <p:cNvPr id="5" name="Прямоугольник 4"/>
          <p:cNvSpPr/>
          <p:nvPr/>
        </p:nvSpPr>
        <p:spPr>
          <a:xfrm>
            <a:off x="876694" y="1805218"/>
            <a:ext cx="4364610" cy="2407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accent1">
                    <a:lumMod val="50000"/>
                  </a:schemeClr>
                </a:solidFill>
                <a:latin typeface="Georgia" panose="02040502050405020303" pitchFamily="18" charset="0"/>
              </a:rPr>
              <a:t>Вы также можете сделать красивые снежинки вместе с детьми, не склеивая и не разрезая их. Вместо этого вы можете сделать что-то вроде игры с нитками своими руками, а заодно сделать декоративные снежинки. Так что эта идея поделки - прекрасное упражнение для развития мелкой моторики детей. Необходимые материалы:</a:t>
            </a:r>
          </a:p>
          <a:p>
            <a:r>
              <a:rPr lang="ru-RU" sz="1400" dirty="0" smtClean="0">
                <a:solidFill>
                  <a:schemeClr val="accent1">
                    <a:lumMod val="50000"/>
                  </a:schemeClr>
                </a:solidFill>
                <a:latin typeface="Georgia" panose="02040502050405020303" pitchFamily="18" charset="0"/>
              </a:rPr>
              <a:t>Проволока для рукоделия</a:t>
            </a:r>
          </a:p>
          <a:p>
            <a:r>
              <a:rPr lang="ru-RU" sz="1400" dirty="0">
                <a:solidFill>
                  <a:schemeClr val="accent1">
                    <a:lumMod val="50000"/>
                  </a:schemeClr>
                </a:solidFill>
                <a:latin typeface="Georgia" panose="02040502050405020303" pitchFamily="18" charset="0"/>
              </a:rPr>
              <a:t>Р</a:t>
            </a:r>
            <a:r>
              <a:rPr lang="ru-RU" sz="1400" dirty="0" smtClean="0">
                <a:solidFill>
                  <a:schemeClr val="accent1">
                    <a:lumMod val="50000"/>
                  </a:schemeClr>
                </a:solidFill>
                <a:latin typeface="Georgia" panose="02040502050405020303" pitchFamily="18" charset="0"/>
              </a:rPr>
              <a:t>азноцветные пластиковые бусины</a:t>
            </a:r>
          </a:p>
          <a:p>
            <a:r>
              <a:rPr lang="ru-RU" sz="1400" dirty="0" smtClean="0">
                <a:solidFill>
                  <a:schemeClr val="accent1">
                    <a:lumMod val="50000"/>
                  </a:schemeClr>
                </a:solidFill>
                <a:latin typeface="Georgia" panose="02040502050405020303" pitchFamily="18" charset="0"/>
              </a:rPr>
              <a:t>Ножницы</a:t>
            </a:r>
            <a:endParaRPr lang="ru-RU" sz="1400" dirty="0">
              <a:solidFill>
                <a:schemeClr val="accent1">
                  <a:lumMod val="50000"/>
                </a:schemeClr>
              </a:solidFill>
              <a:latin typeface="Georgia" panose="02040502050405020303" pitchFamily="18" charset="0"/>
            </a:endParaRPr>
          </a:p>
        </p:txBody>
      </p:sp>
      <p:sp>
        <p:nvSpPr>
          <p:cNvPr id="6" name="Прямоугольник 5"/>
          <p:cNvSpPr/>
          <p:nvPr/>
        </p:nvSpPr>
        <p:spPr>
          <a:xfrm>
            <a:off x="282804" y="5071621"/>
            <a:ext cx="11528982" cy="1564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accent1">
                    <a:lumMod val="50000"/>
                  </a:schemeClr>
                </a:solidFill>
                <a:latin typeface="Georgia" panose="02040502050405020303" pitchFamily="18" charset="0"/>
              </a:rPr>
              <a:t>Первое, что нужно сделать, чтобы снежинки не стали слишком большими, - это разрезать проволоку для рукоделия. На каждую снежинку вам понадобится по 3 половинки от проволоки. Сначала сложите пополам проволоку. Затем скрутите первую вместе со второй на изгибе. Наконец, оберните третью проволоку вокруг первых двух. Теперь дети могут прикрепить бусинки. Вы также можете попрактиковаться в этом подсчете. После того, как бусинки намотаны, вы можете слегка загнуть концы проволоки внутрь и вставить их в отверстие последней бусинки. Так бусины останутся на месте. Наконец, вы можете привязать к одному концу кусок ленты, чтобы, например, можно было повесить снежинку на окно.</a:t>
            </a:r>
            <a:endParaRPr lang="ru-RU" sz="1400" dirty="0">
              <a:solidFill>
                <a:schemeClr val="accent1">
                  <a:lumMod val="50000"/>
                </a:schemeClr>
              </a:solidFill>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5665582" y="1167816"/>
            <a:ext cx="4488459" cy="3682149"/>
          </a:xfrm>
          <a:prstGeom prst="rect">
            <a:avLst/>
          </a:prstGeom>
        </p:spPr>
      </p:pic>
    </p:spTree>
    <p:extLst>
      <p:ext uri="{BB962C8B-B14F-4D97-AF65-F5344CB8AC3E}">
        <p14:creationId xmlns:p14="http://schemas.microsoft.com/office/powerpoint/2010/main" val="226680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7553"/>
          </a:xfrm>
          <a:prstGeom prst="rect">
            <a:avLst/>
          </a:prstGeom>
        </p:spPr>
      </p:pic>
      <p:pic>
        <p:nvPicPr>
          <p:cNvPr id="3" name="Рисунок 2"/>
          <p:cNvPicPr>
            <a:picLocks noChangeAspect="1"/>
          </p:cNvPicPr>
          <p:nvPr/>
        </p:nvPicPr>
        <p:blipFill>
          <a:blip r:embed="rId3"/>
          <a:stretch>
            <a:fillRect/>
          </a:stretch>
        </p:blipFill>
        <p:spPr>
          <a:xfrm>
            <a:off x="2725916" y="2287178"/>
            <a:ext cx="6400800" cy="3886200"/>
          </a:xfrm>
          <a:prstGeom prst="rect">
            <a:avLst/>
          </a:prstGeom>
        </p:spPr>
      </p:pic>
      <p:sp>
        <p:nvSpPr>
          <p:cNvPr id="5" name="Прямоугольник 4"/>
          <p:cNvSpPr/>
          <p:nvPr/>
        </p:nvSpPr>
        <p:spPr>
          <a:xfrm>
            <a:off x="1915211" y="1055676"/>
            <a:ext cx="8361576" cy="867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i="1" dirty="0" smtClean="0">
                <a:solidFill>
                  <a:schemeClr val="accent1">
                    <a:lumMod val="50000"/>
                  </a:schemeClr>
                </a:solidFill>
                <a:latin typeface="Georgia" panose="02040502050405020303" pitchFamily="18" charset="0"/>
              </a:rPr>
              <a:t>Спасибо за внимание</a:t>
            </a:r>
            <a:endParaRPr lang="ru-RU" sz="5400" b="1" i="1"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216689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7553"/>
          </a:xfrm>
          <a:prstGeom prst="rect">
            <a:avLst/>
          </a:prstGeom>
        </p:spPr>
      </p:pic>
      <p:pic>
        <p:nvPicPr>
          <p:cNvPr id="3" name="Рисунок 2"/>
          <p:cNvPicPr>
            <a:picLocks noChangeAspect="1"/>
          </p:cNvPicPr>
          <p:nvPr/>
        </p:nvPicPr>
        <p:blipFill>
          <a:blip r:embed="rId3"/>
          <a:stretch>
            <a:fillRect/>
          </a:stretch>
        </p:blipFill>
        <p:spPr>
          <a:xfrm>
            <a:off x="2290713" y="1382450"/>
            <a:ext cx="7343480" cy="4752975"/>
          </a:xfrm>
          <a:prstGeom prst="rect">
            <a:avLst/>
          </a:prstGeom>
        </p:spPr>
      </p:pic>
      <p:sp>
        <p:nvSpPr>
          <p:cNvPr id="4" name="Прямоугольник 3"/>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1A1A1A"/>
                </a:solidFill>
                <a:latin typeface="Georgia" panose="02040502050405020303" pitchFamily="18" charset="0"/>
              </a:rPr>
              <a:t>Пингвины из картонных яиц, поделки с детьми</a:t>
            </a:r>
            <a:endParaRPr lang="ru-RU" i="1" dirty="0">
              <a:latin typeface="Georgia" panose="02040502050405020303" pitchFamily="18" charset="0"/>
            </a:endParaRPr>
          </a:p>
        </p:txBody>
      </p:sp>
    </p:spTree>
    <p:extLst>
      <p:ext uri="{BB962C8B-B14F-4D97-AF65-F5344CB8AC3E}">
        <p14:creationId xmlns:p14="http://schemas.microsoft.com/office/powerpoint/2010/main" val="137278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27"/>
            <a:ext cx="12192001" cy="6867553"/>
          </a:xfrm>
          <a:prstGeom prst="rect">
            <a:avLst/>
          </a:prstGeom>
        </p:spPr>
      </p:pic>
      <p:sp>
        <p:nvSpPr>
          <p:cNvPr id="4" name="Прямоугольник 3"/>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1A1A1A"/>
                </a:solidFill>
                <a:latin typeface="Georgia" panose="02040502050405020303" pitchFamily="18" charset="0"/>
              </a:rPr>
              <a:t>Пингвины из картонных яиц, поделки с детьми</a:t>
            </a:r>
            <a:endParaRPr lang="ru-RU" i="1" dirty="0">
              <a:latin typeface="Georgia" panose="02040502050405020303" pitchFamily="18" charset="0"/>
            </a:endParaRPr>
          </a:p>
        </p:txBody>
      </p:sp>
      <p:sp>
        <p:nvSpPr>
          <p:cNvPr id="5" name="Прямоугольник 4"/>
          <p:cNvSpPr/>
          <p:nvPr/>
        </p:nvSpPr>
        <p:spPr>
          <a:xfrm>
            <a:off x="179109" y="1308424"/>
            <a:ext cx="5920034" cy="4477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accent1">
                    <a:lumMod val="50000"/>
                  </a:schemeClr>
                </a:solidFill>
                <a:latin typeface="Georgia" panose="02040502050405020303" pitchFamily="18" charset="0"/>
              </a:rPr>
              <a:t>Иногда для творческого поделочного проекта вообще не требуются специальные материалы для поделок. Даже из предметов домашнего обихода и переработанных материалов можно создать прекрасные творения. Сейчас мы покажем вам, как сделать этих милых пингвинов из картонной коробки для яиц вместе с детьми. Это то, что вам нужно:</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Картонная коробка для яиц</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Ножницы</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черный цвет</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белая и оранжевая бумага</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самоклеящиеся глазки</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Клей</a:t>
            </a:r>
            <a:endParaRPr lang="ru-RU" dirty="0">
              <a:solidFill>
                <a:schemeClr val="accent1">
                  <a:lumMod val="50000"/>
                </a:schemeClr>
              </a:solidFill>
              <a:latin typeface="Georgia" panose="02040502050405020303" pitchFamily="18" charset="0"/>
            </a:endParaRPr>
          </a:p>
        </p:txBody>
      </p:sp>
      <p:sp>
        <p:nvSpPr>
          <p:cNvPr id="6" name="Прямоугольник 5"/>
          <p:cNvSpPr/>
          <p:nvPr/>
        </p:nvSpPr>
        <p:spPr>
          <a:xfrm>
            <a:off x="6278252" y="1291472"/>
            <a:ext cx="5486400" cy="2432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accent1">
                    <a:lumMod val="50000"/>
                  </a:schemeClr>
                </a:solidFill>
                <a:latin typeface="Georgia" panose="02040502050405020303" pitchFamily="18" charset="0"/>
              </a:rPr>
              <a:t>Первое, что нужно сделать, это разрезать картонную коробку для яиц по размеру. Для этого используйте ножницы, чтобы вырезать “кружки”. Вам понадобится по одной кружке на каждого пингвина. Затем вырежьте клюв и лапки из оранжевой бумаги, а брюшко - из белой. Затем попросите ребенка покрасить яичные чашечки черной краской. Как только краска высохнет, приклейте живот, клюв, лапки и глазки. Готово!</a:t>
            </a:r>
            <a:endParaRPr lang="ru-RU" sz="1600" dirty="0">
              <a:solidFill>
                <a:schemeClr val="accent1">
                  <a:lumMod val="50000"/>
                </a:schemeClr>
              </a:solidFill>
              <a:latin typeface="Georgia" panose="02040502050405020303" pitchFamily="18" charset="0"/>
            </a:endParaRPr>
          </a:p>
        </p:txBody>
      </p:sp>
      <p:pic>
        <p:nvPicPr>
          <p:cNvPr id="7" name="Рисунок 6"/>
          <p:cNvPicPr>
            <a:picLocks noChangeAspect="1"/>
          </p:cNvPicPr>
          <p:nvPr/>
        </p:nvPicPr>
        <p:blipFill>
          <a:blip r:embed="rId3"/>
          <a:stretch>
            <a:fillRect/>
          </a:stretch>
        </p:blipFill>
        <p:spPr>
          <a:xfrm>
            <a:off x="7356834" y="3949830"/>
            <a:ext cx="3329235" cy="2447169"/>
          </a:xfrm>
          <a:prstGeom prst="rect">
            <a:avLst/>
          </a:prstGeom>
        </p:spPr>
      </p:pic>
    </p:spTree>
    <p:extLst>
      <p:ext uri="{BB962C8B-B14F-4D97-AF65-F5344CB8AC3E}">
        <p14:creationId xmlns:p14="http://schemas.microsoft.com/office/powerpoint/2010/main" val="372945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7553"/>
          </a:xfrm>
          <a:prstGeom prst="rect">
            <a:avLst/>
          </a:prstGeom>
        </p:spPr>
      </p:pic>
      <p:sp>
        <p:nvSpPr>
          <p:cNvPr id="4" name="Прямоугольник 3"/>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Изготовление белого медведя из бумажной тарелки</a:t>
            </a:r>
            <a:endParaRPr lang="ru-RU" b="1" i="1" dirty="0">
              <a:solidFill>
                <a:schemeClr val="accent1">
                  <a:lumMod val="50000"/>
                </a:schemeClr>
              </a:solidFill>
              <a:latin typeface="Georgia" panose="02040502050405020303" pitchFamily="18" charset="0"/>
            </a:endParaRPr>
          </a:p>
        </p:txBody>
      </p:sp>
      <p:pic>
        <p:nvPicPr>
          <p:cNvPr id="5" name="Рисунок 4"/>
          <p:cNvPicPr>
            <a:picLocks noChangeAspect="1"/>
          </p:cNvPicPr>
          <p:nvPr/>
        </p:nvPicPr>
        <p:blipFill>
          <a:blip r:embed="rId3"/>
          <a:stretch>
            <a:fillRect/>
          </a:stretch>
        </p:blipFill>
        <p:spPr>
          <a:xfrm>
            <a:off x="2290713" y="1301698"/>
            <a:ext cx="7343480" cy="4889108"/>
          </a:xfrm>
          <a:prstGeom prst="rect">
            <a:avLst/>
          </a:prstGeom>
        </p:spPr>
      </p:pic>
    </p:spTree>
    <p:extLst>
      <p:ext uri="{BB962C8B-B14F-4D97-AF65-F5344CB8AC3E}">
        <p14:creationId xmlns:p14="http://schemas.microsoft.com/office/powerpoint/2010/main" val="390011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27"/>
            <a:ext cx="12192001" cy="6867553"/>
          </a:xfrm>
          <a:prstGeom prst="rect">
            <a:avLst/>
          </a:prstGeom>
        </p:spPr>
      </p:pic>
      <p:sp>
        <p:nvSpPr>
          <p:cNvPr id="4" name="Прямоугольник 3"/>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Изготовление белого медведя из бумажной тарелки</a:t>
            </a:r>
            <a:endParaRPr lang="ru-RU" b="1" i="1" dirty="0">
              <a:solidFill>
                <a:schemeClr val="accent1">
                  <a:lumMod val="50000"/>
                </a:schemeClr>
              </a:solidFill>
              <a:latin typeface="Georgia" panose="02040502050405020303" pitchFamily="18" charset="0"/>
            </a:endParaRPr>
          </a:p>
        </p:txBody>
      </p:sp>
      <p:sp>
        <p:nvSpPr>
          <p:cNvPr id="5" name="Прямоугольник 4"/>
          <p:cNvSpPr/>
          <p:nvPr/>
        </p:nvSpPr>
        <p:spPr>
          <a:xfrm>
            <a:off x="179109" y="1308423"/>
            <a:ext cx="5920034" cy="45644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accent1">
                    <a:lumMod val="50000"/>
                  </a:schemeClr>
                </a:solidFill>
                <a:latin typeface="Georgia" panose="02040502050405020303" pitchFamily="18" charset="0"/>
              </a:rPr>
              <a:t>Белые медведи населяют полярный регион, окружающий Северный полюс, и являются одним из видов животных, символизирующих зиму. Расскажите своему ребенку все об этих интересных животных, пока вы вместе лепите белого медведя из бумажных тарелок. Это то, что вам нужно:</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большая бумажная тарелка</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маленький бумажный стаканчик или половинка шарика из </a:t>
            </a:r>
            <a:r>
              <a:rPr lang="ru-RU" dirty="0" err="1" smtClean="0">
                <a:solidFill>
                  <a:schemeClr val="accent1">
                    <a:lumMod val="50000"/>
                  </a:schemeClr>
                </a:solidFill>
                <a:latin typeface="Georgia" panose="02040502050405020303" pitchFamily="18" charset="0"/>
              </a:rPr>
              <a:t>пенополистирола</a:t>
            </a:r>
            <a:endParaRPr lang="ru-RU" dirty="0" smtClean="0">
              <a:solidFill>
                <a:schemeClr val="accent1">
                  <a:lumMod val="50000"/>
                </a:schemeClr>
              </a:solidFill>
              <a:latin typeface="Georgia" panose="02040502050405020303" pitchFamily="18" charset="0"/>
            </a:endParaRP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розовая плотная бумага</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Вата</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Ножницы</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Шевели глазами</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маленький кусочек черной пряжи</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черный помпон</a:t>
            </a:r>
          </a:p>
          <a:p>
            <a:pPr marL="285750" indent="-285750">
              <a:buFont typeface="Wingdings" panose="05000000000000000000" pitchFamily="2" charset="2"/>
              <a:buChar char="v"/>
            </a:pPr>
            <a:r>
              <a:rPr lang="ru-RU" dirty="0" smtClean="0">
                <a:solidFill>
                  <a:schemeClr val="accent1">
                    <a:lumMod val="50000"/>
                  </a:schemeClr>
                </a:solidFill>
                <a:latin typeface="Georgia" panose="02040502050405020303" pitchFamily="18" charset="0"/>
              </a:rPr>
              <a:t>белый клей</a:t>
            </a:r>
            <a:endParaRPr lang="ru-RU" dirty="0">
              <a:solidFill>
                <a:schemeClr val="accent1">
                  <a:lumMod val="50000"/>
                </a:schemeClr>
              </a:solidFill>
              <a:latin typeface="Georgia" panose="02040502050405020303" pitchFamily="18" charset="0"/>
            </a:endParaRPr>
          </a:p>
        </p:txBody>
      </p:sp>
      <p:sp>
        <p:nvSpPr>
          <p:cNvPr id="6" name="Прямоугольник 5"/>
          <p:cNvSpPr/>
          <p:nvPr/>
        </p:nvSpPr>
        <p:spPr>
          <a:xfrm>
            <a:off x="6278252" y="1291472"/>
            <a:ext cx="5486400" cy="30071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smtClean="0">
                <a:solidFill>
                  <a:schemeClr val="accent1">
                    <a:lumMod val="50000"/>
                  </a:schemeClr>
                </a:solidFill>
                <a:latin typeface="Georgia" panose="02040502050405020303" pitchFamily="18" charset="0"/>
              </a:rPr>
              <a:t>Сначала вырежьте два розовых кружочка для ушей белого медведя и приклейте их к краю бумажной тарелки, чтобы они сохранились примерно на две трети. Затем переверните бумажную тарелку (выпуклой стороной вверх) и приклейте кружку к нижнему краю, чтобы получилась медвежья морда. Затем нанесите белый клей на всю бумажную тарелку (кроме мордочки) и края ушей и приклейте к ним вату. Затем приклейте глазки к морде, черный помпон в качестве носа приклейте ко дну чашки, а небольшой кусочек пряжи под ним - ко рту. Белый медведь из бумажной тарелки готов играть и восхищаться!</a:t>
            </a:r>
            <a:endParaRPr lang="ru-RU" sz="1600" dirty="0">
              <a:solidFill>
                <a:schemeClr val="accent1">
                  <a:lumMod val="50000"/>
                </a:schemeClr>
              </a:solidFill>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7493598" y="4478531"/>
            <a:ext cx="3303946" cy="2199686"/>
          </a:xfrm>
          <a:prstGeom prst="rect">
            <a:avLst/>
          </a:prstGeom>
        </p:spPr>
      </p:pic>
    </p:spTree>
    <p:extLst>
      <p:ext uri="{BB962C8B-B14F-4D97-AF65-F5344CB8AC3E}">
        <p14:creationId xmlns:p14="http://schemas.microsoft.com/office/powerpoint/2010/main" val="298455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7553"/>
          </a:xfrm>
          <a:prstGeom prst="rect">
            <a:avLst/>
          </a:prstGeom>
        </p:spPr>
      </p:pic>
      <p:sp>
        <p:nvSpPr>
          <p:cNvPr id="3" name="Прямоугольник 2"/>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Снеговики из бумаги и пластилина</a:t>
            </a:r>
            <a:endParaRPr lang="ru-RU" b="1" i="1" dirty="0">
              <a:solidFill>
                <a:schemeClr val="accent1">
                  <a:lumMod val="50000"/>
                </a:schemeClr>
              </a:solidFill>
              <a:latin typeface="Georgia" panose="02040502050405020303" pitchFamily="18" charset="0"/>
            </a:endParaRPr>
          </a:p>
        </p:txBody>
      </p:sp>
      <p:pic>
        <p:nvPicPr>
          <p:cNvPr id="4" name="Рисунок 3"/>
          <p:cNvPicPr>
            <a:picLocks noChangeAspect="1"/>
          </p:cNvPicPr>
          <p:nvPr/>
        </p:nvPicPr>
        <p:blipFill>
          <a:blip r:embed="rId3"/>
          <a:stretch>
            <a:fillRect/>
          </a:stretch>
        </p:blipFill>
        <p:spPr>
          <a:xfrm>
            <a:off x="3320345" y="1207273"/>
            <a:ext cx="5284215" cy="5255881"/>
          </a:xfrm>
          <a:prstGeom prst="rect">
            <a:avLst/>
          </a:prstGeom>
        </p:spPr>
      </p:pic>
    </p:spTree>
    <p:extLst>
      <p:ext uri="{BB962C8B-B14F-4D97-AF65-F5344CB8AC3E}">
        <p14:creationId xmlns:p14="http://schemas.microsoft.com/office/powerpoint/2010/main" val="225027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27"/>
            <a:ext cx="12192001" cy="6867553"/>
          </a:xfrm>
          <a:prstGeom prst="rect">
            <a:avLst/>
          </a:prstGeom>
        </p:spPr>
      </p:pic>
      <p:sp>
        <p:nvSpPr>
          <p:cNvPr id="4" name="Прямоугольник 3"/>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Снеговики из бумаги и пластилина</a:t>
            </a:r>
            <a:endParaRPr lang="ru-RU" b="1" i="1" dirty="0">
              <a:solidFill>
                <a:schemeClr val="accent1">
                  <a:lumMod val="50000"/>
                </a:schemeClr>
              </a:solidFill>
              <a:latin typeface="Georgia" panose="02040502050405020303" pitchFamily="18" charset="0"/>
            </a:endParaRPr>
          </a:p>
        </p:txBody>
      </p:sp>
      <p:sp>
        <p:nvSpPr>
          <p:cNvPr id="5" name="Прямоугольник 4"/>
          <p:cNvSpPr/>
          <p:nvPr/>
        </p:nvSpPr>
        <p:spPr>
          <a:xfrm>
            <a:off x="179109" y="1308424"/>
            <a:ext cx="5486400" cy="20286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mtClean="0">
                <a:solidFill>
                  <a:schemeClr val="accent1">
                    <a:lumMod val="50000"/>
                  </a:schemeClr>
                </a:solidFill>
                <a:latin typeface="Georgia" panose="02040502050405020303" pitchFamily="18" charset="0"/>
              </a:rPr>
              <a:t>Даже если на улице нет снега, вы все равно можете сделать снеговика дома из разных материалов вместе с детьми. Или, как в данном случае, несколько снеговиков. Повеселитесь с этими милыми бумажными снеговиками – их очень легко сделать, и позже они могут украсить полки в детской или подоконник.</a:t>
            </a:r>
            <a:endParaRPr lang="ru-RU" dirty="0">
              <a:solidFill>
                <a:schemeClr val="accent1">
                  <a:lumMod val="50000"/>
                </a:schemeClr>
              </a:solidFill>
              <a:latin typeface="Georgia" panose="02040502050405020303" pitchFamily="18" charset="0"/>
            </a:endParaRPr>
          </a:p>
        </p:txBody>
      </p:sp>
      <p:sp>
        <p:nvSpPr>
          <p:cNvPr id="6" name="Прямоугольник 5"/>
          <p:cNvSpPr/>
          <p:nvPr/>
        </p:nvSpPr>
        <p:spPr>
          <a:xfrm>
            <a:off x="179109" y="3751531"/>
            <a:ext cx="5486400" cy="2366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accent1">
                    <a:lumMod val="50000"/>
                  </a:schemeClr>
                </a:solidFill>
                <a:latin typeface="Georgia" panose="02040502050405020303" pitchFamily="18" charset="0"/>
              </a:rPr>
              <a:t>Сначала распечатайте или обведите шаблон. Сложите лист бумаги или белого картона в 4 слоя, как гармошку, так, чтобы каждый слой был шириной со снеговика. Наденьте трафарет и нарисуйте снеговика. Вырежьте все слои сразу (исключая боковые края) и разложите снеговиков. Затем вырежьте шапочки из цветной бумаги и предоставьте детям разноцветный пластилин, чтобы они сделали из него черты лица и пуговицы.</a:t>
            </a:r>
            <a:endParaRPr lang="ru-RU" sz="1600" dirty="0">
              <a:solidFill>
                <a:schemeClr val="accent1">
                  <a:lumMod val="50000"/>
                </a:schemeClr>
              </a:solidFill>
              <a:latin typeface="Georgia" panose="02040502050405020303" pitchFamily="18" charset="0"/>
            </a:endParaRPr>
          </a:p>
        </p:txBody>
      </p:sp>
      <p:pic>
        <p:nvPicPr>
          <p:cNvPr id="7" name="Рисунок 6"/>
          <p:cNvPicPr>
            <a:picLocks noChangeAspect="1"/>
          </p:cNvPicPr>
          <p:nvPr/>
        </p:nvPicPr>
        <p:blipFill>
          <a:blip r:embed="rId3"/>
          <a:stretch>
            <a:fillRect/>
          </a:stretch>
        </p:blipFill>
        <p:spPr>
          <a:xfrm>
            <a:off x="5962453" y="1308424"/>
            <a:ext cx="2723068" cy="3214835"/>
          </a:xfrm>
          <a:prstGeom prst="rect">
            <a:avLst/>
          </a:prstGeom>
        </p:spPr>
      </p:pic>
      <p:pic>
        <p:nvPicPr>
          <p:cNvPr id="8" name="Рисунок 7"/>
          <p:cNvPicPr>
            <a:picLocks noChangeAspect="1"/>
          </p:cNvPicPr>
          <p:nvPr/>
        </p:nvPicPr>
        <p:blipFill>
          <a:blip r:embed="rId4"/>
          <a:stretch>
            <a:fillRect/>
          </a:stretch>
        </p:blipFill>
        <p:spPr>
          <a:xfrm>
            <a:off x="8795209" y="2953210"/>
            <a:ext cx="2832754" cy="3347102"/>
          </a:xfrm>
          <a:prstGeom prst="rect">
            <a:avLst/>
          </a:prstGeom>
        </p:spPr>
      </p:pic>
    </p:spTree>
    <p:extLst>
      <p:ext uri="{BB962C8B-B14F-4D97-AF65-F5344CB8AC3E}">
        <p14:creationId xmlns:p14="http://schemas.microsoft.com/office/powerpoint/2010/main" val="61219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7553"/>
          </a:xfrm>
          <a:prstGeom prst="rect">
            <a:avLst/>
          </a:prstGeom>
        </p:spPr>
      </p:pic>
      <p:sp>
        <p:nvSpPr>
          <p:cNvPr id="3" name="Прямоугольник 2"/>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50000"/>
                  </a:schemeClr>
                </a:solidFill>
                <a:latin typeface="Georgia" panose="02040502050405020303" pitchFamily="18" charset="0"/>
              </a:rPr>
              <a:t>Шаблон снеговика</a:t>
            </a:r>
            <a:endParaRPr lang="ru-RU" b="1" i="1" dirty="0">
              <a:solidFill>
                <a:schemeClr val="accent1">
                  <a:lumMod val="50000"/>
                </a:schemeClr>
              </a:solidFill>
              <a:latin typeface="Georgia" panose="02040502050405020303" pitchFamily="18" charset="0"/>
            </a:endParaRPr>
          </a:p>
        </p:txBody>
      </p:sp>
      <p:pic>
        <p:nvPicPr>
          <p:cNvPr id="6" name="Рисунок 5"/>
          <p:cNvPicPr>
            <a:picLocks noChangeAspect="1"/>
          </p:cNvPicPr>
          <p:nvPr/>
        </p:nvPicPr>
        <p:blipFill>
          <a:blip r:embed="rId3"/>
          <a:stretch>
            <a:fillRect/>
          </a:stretch>
        </p:blipFill>
        <p:spPr>
          <a:xfrm>
            <a:off x="3433761" y="1266740"/>
            <a:ext cx="5324475" cy="5267325"/>
          </a:xfrm>
          <a:prstGeom prst="rect">
            <a:avLst/>
          </a:prstGeom>
        </p:spPr>
      </p:pic>
    </p:spTree>
    <p:extLst>
      <p:ext uri="{BB962C8B-B14F-4D97-AF65-F5344CB8AC3E}">
        <p14:creationId xmlns:p14="http://schemas.microsoft.com/office/powerpoint/2010/main" val="221848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7553"/>
          </a:xfrm>
          <a:prstGeom prst="rect">
            <a:avLst/>
          </a:prstGeom>
        </p:spPr>
      </p:pic>
      <p:sp>
        <p:nvSpPr>
          <p:cNvPr id="3" name="Прямоугольник 2"/>
          <p:cNvSpPr/>
          <p:nvPr/>
        </p:nvSpPr>
        <p:spPr>
          <a:xfrm>
            <a:off x="2290713" y="509047"/>
            <a:ext cx="7343480" cy="556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smtClean="0">
                <a:solidFill>
                  <a:schemeClr val="accent1">
                    <a:lumMod val="50000"/>
                  </a:schemeClr>
                </a:solidFill>
                <a:latin typeface="Georgia" panose="02040502050405020303" pitchFamily="18" charset="0"/>
              </a:rPr>
              <a:t>Снежный шар со снеговиком в нем поделки с детьми</a:t>
            </a:r>
            <a:endParaRPr lang="ru-RU" b="1" i="1" dirty="0">
              <a:solidFill>
                <a:schemeClr val="accent1">
                  <a:lumMod val="50000"/>
                </a:schemeClr>
              </a:solidFill>
              <a:latin typeface="Georgia" panose="02040502050405020303" pitchFamily="18" charset="0"/>
            </a:endParaRPr>
          </a:p>
        </p:txBody>
      </p:sp>
      <p:pic>
        <p:nvPicPr>
          <p:cNvPr id="5" name="Рисунок 4"/>
          <p:cNvPicPr>
            <a:picLocks noChangeAspect="1"/>
          </p:cNvPicPr>
          <p:nvPr/>
        </p:nvPicPr>
        <p:blipFill>
          <a:blip r:embed="rId3"/>
          <a:stretch>
            <a:fillRect/>
          </a:stretch>
        </p:blipFill>
        <p:spPr>
          <a:xfrm>
            <a:off x="4142811" y="1338607"/>
            <a:ext cx="3906376" cy="4917158"/>
          </a:xfrm>
          <a:prstGeom prst="rect">
            <a:avLst/>
          </a:prstGeom>
        </p:spPr>
      </p:pic>
    </p:spTree>
    <p:extLst>
      <p:ext uri="{BB962C8B-B14F-4D97-AF65-F5344CB8AC3E}">
        <p14:creationId xmlns:p14="http://schemas.microsoft.com/office/powerpoint/2010/main" val="4569025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1266</Words>
  <Application>Microsoft Office PowerPoint</Application>
  <PresentationFormat>Широкоэкранный</PresentationFormat>
  <Paragraphs>60</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Georgia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Пономарёва Виктория Андреевна</dc:creator>
  <cp:lastModifiedBy>Пономарёва Виктория Андреевна</cp:lastModifiedBy>
  <cp:revision>8</cp:revision>
  <dcterms:created xsi:type="dcterms:W3CDTF">2024-12-01T09:41:20Z</dcterms:created>
  <dcterms:modified xsi:type="dcterms:W3CDTF">2024-12-01T10:53:33Z</dcterms:modified>
</cp:coreProperties>
</file>