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29.11.2024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29.11.2024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29.11.2024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29.11.2024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29.11.2024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29.11.2024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29.11.2024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29.11.2024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2276872"/>
            <a:ext cx="7772400" cy="1470025"/>
          </a:xfrm>
        </p:spPr>
        <p:txBody>
          <a:bodyPr>
            <a:normAutofit fontScale="90000"/>
          </a:bodyPr>
          <a:lstStyle/>
          <a:p>
            <a:r>
              <a:rPr lang="ru-RU" b="1" dirty="0" err="1"/>
              <a:t>Метапредметный</a:t>
            </a:r>
            <a:r>
              <a:rPr lang="ru-RU" b="1" dirty="0"/>
              <a:t> подход и образовательные результаты </a:t>
            </a:r>
            <a:r>
              <a:rPr lang="ru-RU" dirty="0"/>
              <a:t/>
            </a:r>
            <a:br>
              <a:rPr lang="ru-RU" dirty="0"/>
            </a:br>
            <a:endParaRPr lang="ru-RU" dirty="0"/>
          </a:p>
        </p:txBody>
      </p:sp>
      <p:sp>
        <p:nvSpPr>
          <p:cNvPr id="3" name="Подзаголовок 2"/>
          <p:cNvSpPr>
            <a:spLocks noGrp="1"/>
          </p:cNvSpPr>
          <p:nvPr>
            <p:ph type="subTitle" idx="1"/>
          </p:nvPr>
        </p:nvSpPr>
        <p:spPr>
          <a:xfrm>
            <a:off x="5004048" y="4869160"/>
            <a:ext cx="3592488" cy="792088"/>
          </a:xfrm>
        </p:spPr>
        <p:txBody>
          <a:bodyPr>
            <a:normAutofit/>
          </a:bodyPr>
          <a:lstStyle/>
          <a:p>
            <a:pPr algn="r"/>
            <a:r>
              <a:rPr lang="ru-RU" sz="1800" b="1" i="1" dirty="0" smtClean="0">
                <a:solidFill>
                  <a:srgbClr val="C00000"/>
                </a:solidFill>
              </a:rPr>
              <a:t>Фёдоров Владимир Сергеевич, </a:t>
            </a:r>
          </a:p>
          <a:p>
            <a:pPr algn="r"/>
            <a:r>
              <a:rPr lang="ru-RU" sz="1800" b="1" i="1" dirty="0" smtClean="0">
                <a:solidFill>
                  <a:srgbClr val="C00000"/>
                </a:solidFill>
              </a:rPr>
              <a:t>учитель английского языка</a:t>
            </a:r>
            <a:endParaRPr lang="ru-RU" sz="1800" b="1" i="1" dirty="0">
              <a:solidFill>
                <a:srgbClr val="C00000"/>
              </a:solidFill>
            </a:endParaRPr>
          </a:p>
        </p:txBody>
      </p:sp>
    </p:spTree>
    <p:extLst>
      <p:ext uri="{BB962C8B-B14F-4D97-AF65-F5344CB8AC3E}">
        <p14:creationId xmlns:p14="http://schemas.microsoft.com/office/powerpoint/2010/main" val="2205711454"/>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634082"/>
          </a:xfrm>
        </p:spPr>
        <p:txBody>
          <a:bodyPr>
            <a:normAutofit fontScale="90000"/>
          </a:bodyPr>
          <a:lstStyle/>
          <a:p>
            <a:r>
              <a:rPr lang="ru-RU" sz="3100" b="1" dirty="0">
                <a:solidFill>
                  <a:srgbClr val="C00000"/>
                </a:solidFill>
              </a:rPr>
              <a:t>ОСОБЕННОСТИ МЕТАПРЕДМЕТНОГО ЗАНЯТИЯ</a:t>
            </a:r>
            <a:r>
              <a:rPr lang="ru-RU" sz="2800" dirty="0">
                <a:solidFill>
                  <a:srgbClr val="C00000"/>
                </a:solidFill>
              </a:rPr>
              <a:t/>
            </a:r>
            <a:br>
              <a:rPr lang="ru-RU" sz="2800" dirty="0">
                <a:solidFill>
                  <a:srgbClr val="C00000"/>
                </a:solidFill>
              </a:rPr>
            </a:br>
            <a:endParaRPr lang="ru-RU" sz="2800" dirty="0">
              <a:solidFill>
                <a:srgbClr val="C00000"/>
              </a:solidFill>
            </a:endParaRPr>
          </a:p>
        </p:txBody>
      </p:sp>
      <p:sp>
        <p:nvSpPr>
          <p:cNvPr id="3" name="Объект 2"/>
          <p:cNvSpPr>
            <a:spLocks noGrp="1"/>
          </p:cNvSpPr>
          <p:nvPr>
            <p:ph idx="1"/>
          </p:nvPr>
        </p:nvSpPr>
        <p:spPr>
          <a:xfrm>
            <a:off x="467544" y="1052736"/>
            <a:ext cx="8229600" cy="4525963"/>
          </a:xfrm>
        </p:spPr>
        <p:txBody>
          <a:bodyPr>
            <a:normAutofit fontScale="85000" lnSpcReduction="20000"/>
          </a:bodyPr>
          <a:lstStyle/>
          <a:p>
            <a:pPr marL="0" indent="0">
              <a:buNone/>
            </a:pPr>
            <a:endParaRPr lang="ru-RU" dirty="0"/>
          </a:p>
          <a:p>
            <a:pPr lvl="0" algn="just"/>
            <a:r>
              <a:rPr lang="ru-RU" b="1" dirty="0"/>
              <a:t>Содержание составляют </a:t>
            </a:r>
            <a:r>
              <a:rPr lang="ru-RU" b="1" dirty="0" err="1"/>
              <a:t>деятельностные</a:t>
            </a:r>
            <a:r>
              <a:rPr lang="ru-RU" b="1" dirty="0"/>
              <a:t> единицы, носящие универсальный характер:  понятия, модели, схемы, задачи, проблемы и т.д.</a:t>
            </a:r>
          </a:p>
          <a:p>
            <a:pPr lvl="0" algn="just"/>
            <a:r>
              <a:rPr lang="ru-RU" b="1" dirty="0"/>
              <a:t>Интеграция с другими учебными дисциплинами.</a:t>
            </a:r>
          </a:p>
          <a:p>
            <a:pPr lvl="0" algn="just"/>
            <a:r>
              <a:rPr lang="ru-RU" b="1" dirty="0"/>
              <a:t>Вдумчивая работа с понятием.</a:t>
            </a:r>
          </a:p>
          <a:p>
            <a:pPr lvl="0" algn="just"/>
            <a:r>
              <a:rPr lang="ru-RU" b="1" dirty="0"/>
              <a:t>Учитель должен хорошо знать свой предмет и его возможности.</a:t>
            </a:r>
          </a:p>
          <a:p>
            <a:pPr lvl="0" algn="just"/>
            <a:r>
              <a:rPr lang="ru-RU" b="1" dirty="0"/>
              <a:t>Ориентация на развитие базовых способностей: мышления, воображения, целеполагания, понимания, действия.</a:t>
            </a:r>
          </a:p>
          <a:p>
            <a:endParaRPr lang="ru-RU" dirty="0"/>
          </a:p>
        </p:txBody>
      </p:sp>
    </p:spTree>
    <p:extLst>
      <p:ext uri="{BB962C8B-B14F-4D97-AF65-F5344CB8AC3E}">
        <p14:creationId xmlns:p14="http://schemas.microsoft.com/office/powerpoint/2010/main" val="676673695"/>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556792"/>
            <a:ext cx="8229600" cy="3672408"/>
          </a:xfrm>
        </p:spPr>
        <p:txBody>
          <a:bodyPr>
            <a:normAutofit/>
          </a:bodyPr>
          <a:lstStyle/>
          <a:p>
            <a:pPr marL="0" indent="0" algn="ctr">
              <a:buNone/>
            </a:pPr>
            <a:r>
              <a:rPr lang="ru-RU" sz="2800" b="1" dirty="0"/>
              <a:t>Старый лозунг «Учись учиться» приобретает современное звучание, поскольку школа призвана вооружить учащегося не только (и не столько) некоей суммой знаний, но, прежде всего, научить его самому добывать информацию из различных источников, перерабатывать ее и применять полученные знания на практике. </a:t>
            </a:r>
            <a:endParaRPr lang="ru-RU" sz="2800" b="1" dirty="0"/>
          </a:p>
        </p:txBody>
      </p:sp>
    </p:spTree>
    <p:extLst>
      <p:ext uri="{BB962C8B-B14F-4D97-AF65-F5344CB8AC3E}">
        <p14:creationId xmlns:p14="http://schemas.microsoft.com/office/powerpoint/2010/main" val="2263200931"/>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96752"/>
            <a:ext cx="8229600" cy="4525963"/>
          </a:xfrm>
        </p:spPr>
        <p:txBody>
          <a:bodyPr>
            <a:normAutofit fontScale="92500" lnSpcReduction="20000"/>
          </a:bodyPr>
          <a:lstStyle/>
          <a:p>
            <a:pPr marL="0" indent="0" algn="ctr">
              <a:buNone/>
            </a:pPr>
            <a:r>
              <a:rPr lang="ru-RU" b="1" dirty="0"/>
              <a:t>Основная роль </a:t>
            </a:r>
            <a:r>
              <a:rPr lang="ru-RU" b="1" dirty="0" err="1"/>
              <a:t>метапредметного</a:t>
            </a:r>
            <a:r>
              <a:rPr lang="ru-RU" b="1" dirty="0"/>
              <a:t> подхода – создание условий для формирования у </a:t>
            </a:r>
            <a:r>
              <a:rPr lang="ru-RU" b="1" dirty="0" smtClean="0"/>
              <a:t>обучающихся </a:t>
            </a:r>
            <a:r>
              <a:rPr lang="ru-RU" b="1" dirty="0"/>
              <a:t>целостной картины мира, представления о единстве методов его познания и овладения этими методами на достаточном для дальнейшего самообразования уровне</a:t>
            </a:r>
            <a:r>
              <a:rPr lang="ru-RU" b="1" dirty="0" smtClean="0"/>
              <a:t>. </a:t>
            </a:r>
            <a:r>
              <a:rPr lang="ru-RU" b="1" dirty="0" err="1"/>
              <a:t>Метапредметность</a:t>
            </a:r>
            <a:r>
              <a:rPr lang="ru-RU" b="1" dirty="0"/>
              <a:t> подразумевает, что существуют обобщённые системы понятий, которые используются везде, а учитель с помощью своего предмета раскрывает какие-то их грани.</a:t>
            </a:r>
          </a:p>
          <a:p>
            <a:pPr marL="0" indent="0" algn="ctr">
              <a:buNone/>
            </a:pPr>
            <a:endParaRPr lang="ru-RU" b="1" dirty="0"/>
          </a:p>
        </p:txBody>
      </p:sp>
    </p:spTree>
    <p:extLst>
      <p:ext uri="{BB962C8B-B14F-4D97-AF65-F5344CB8AC3E}">
        <p14:creationId xmlns:p14="http://schemas.microsoft.com/office/powerpoint/2010/main" val="172562000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96752"/>
            <a:ext cx="8229600" cy="4525963"/>
          </a:xfrm>
        </p:spPr>
        <p:txBody>
          <a:bodyPr>
            <a:normAutofit fontScale="92500" lnSpcReduction="20000"/>
          </a:bodyPr>
          <a:lstStyle/>
          <a:p>
            <a:pPr marL="0" indent="0" algn="ctr">
              <a:buNone/>
            </a:pPr>
            <a:r>
              <a:rPr lang="ru-RU" b="1" dirty="0"/>
              <a:t>Часто учителя ошибочно совмещают понятия </a:t>
            </a:r>
            <a:r>
              <a:rPr lang="ru-RU" b="1" dirty="0" err="1">
                <a:solidFill>
                  <a:srgbClr val="C00000"/>
                </a:solidFill>
              </a:rPr>
              <a:t>метапредметные</a:t>
            </a:r>
            <a:r>
              <a:rPr lang="ru-RU" b="1" dirty="0"/>
              <a:t> </a:t>
            </a:r>
            <a:r>
              <a:rPr lang="ru-RU" b="1" dirty="0">
                <a:solidFill>
                  <a:srgbClr val="C00000"/>
                </a:solidFill>
              </a:rPr>
              <a:t>результаты</a:t>
            </a:r>
            <a:r>
              <a:rPr lang="ru-RU" b="1" dirty="0"/>
              <a:t> и </a:t>
            </a:r>
            <a:r>
              <a:rPr lang="ru-RU" b="1" dirty="0" err="1">
                <a:solidFill>
                  <a:srgbClr val="C00000"/>
                </a:solidFill>
              </a:rPr>
              <a:t>межпредметные</a:t>
            </a:r>
            <a:r>
              <a:rPr lang="ru-RU" b="1" dirty="0"/>
              <a:t> </a:t>
            </a:r>
            <a:r>
              <a:rPr lang="ru-RU" b="1" dirty="0">
                <a:solidFill>
                  <a:srgbClr val="C00000"/>
                </a:solidFill>
              </a:rPr>
              <a:t>связи</a:t>
            </a:r>
            <a:r>
              <a:rPr lang="ru-RU" b="1" dirty="0"/>
              <a:t> и </a:t>
            </a:r>
            <a:r>
              <a:rPr lang="ru-RU" b="1" dirty="0" err="1">
                <a:solidFill>
                  <a:srgbClr val="C00000"/>
                </a:solidFill>
              </a:rPr>
              <a:t>общеучебные</a:t>
            </a:r>
            <a:r>
              <a:rPr lang="ru-RU" b="1" dirty="0">
                <a:solidFill>
                  <a:srgbClr val="C00000"/>
                </a:solidFill>
              </a:rPr>
              <a:t> умения</a:t>
            </a:r>
            <a:r>
              <a:rPr lang="ru-RU" b="1" dirty="0"/>
              <a:t>. Несомненно, в состав </a:t>
            </a:r>
            <a:r>
              <a:rPr lang="ru-RU" b="1" dirty="0" err="1"/>
              <a:t>метапредметных</a:t>
            </a:r>
            <a:r>
              <a:rPr lang="ru-RU" b="1" dirty="0"/>
              <a:t> результатов входят </a:t>
            </a:r>
            <a:r>
              <a:rPr lang="ru-RU" b="1" dirty="0" err="1"/>
              <a:t>общеучебные</a:t>
            </a:r>
            <a:r>
              <a:rPr lang="ru-RU" b="1" dirty="0"/>
              <a:t> умения, формируемые на различных уроках и внеурочных занятиях, что объясняется таким их качеством, как универсальность. Но они составляют только часть </a:t>
            </a:r>
            <a:r>
              <a:rPr lang="ru-RU" b="1" dirty="0" err="1"/>
              <a:t>метапредметных</a:t>
            </a:r>
            <a:r>
              <a:rPr lang="ru-RU" b="1" dirty="0"/>
              <a:t> результатов, которые поднимают их из </a:t>
            </a:r>
            <a:r>
              <a:rPr lang="ru-RU" b="1" dirty="0" err="1"/>
              <a:t>межпредметности</a:t>
            </a:r>
            <a:r>
              <a:rPr lang="ru-RU" b="1" dirty="0"/>
              <a:t> в </a:t>
            </a:r>
            <a:r>
              <a:rPr lang="ru-RU" b="1" dirty="0" err="1"/>
              <a:t>надпредметность</a:t>
            </a:r>
            <a:r>
              <a:rPr lang="ru-RU" b="1" dirty="0"/>
              <a:t>. </a:t>
            </a:r>
            <a:endParaRPr lang="ru-RU" b="1" dirty="0"/>
          </a:p>
        </p:txBody>
      </p:sp>
    </p:spTree>
    <p:extLst>
      <p:ext uri="{BB962C8B-B14F-4D97-AF65-F5344CB8AC3E}">
        <p14:creationId xmlns:p14="http://schemas.microsoft.com/office/powerpoint/2010/main" val="329678043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29600" cy="4525963"/>
          </a:xfrm>
        </p:spPr>
        <p:txBody>
          <a:bodyPr>
            <a:normAutofit fontScale="92500" lnSpcReduction="10000"/>
          </a:bodyPr>
          <a:lstStyle/>
          <a:p>
            <a:pPr marL="0" indent="0" algn="ctr">
              <a:buNone/>
            </a:pPr>
            <a:r>
              <a:rPr lang="ru-RU" b="1" dirty="0" err="1">
                <a:solidFill>
                  <a:srgbClr val="C00000"/>
                </a:solidFill>
              </a:rPr>
              <a:t>Метапредметный</a:t>
            </a:r>
            <a:r>
              <a:rPr lang="ru-RU" b="1" dirty="0">
                <a:solidFill>
                  <a:srgbClr val="C00000"/>
                </a:solidFill>
              </a:rPr>
              <a:t> подход </a:t>
            </a:r>
            <a:r>
              <a:rPr lang="ru-RU" b="1" dirty="0"/>
              <a:t>– организация деятельности учащихся с целью передачи им способов работы со знанием. </a:t>
            </a:r>
            <a:r>
              <a:rPr lang="ru-RU" b="1" dirty="0" err="1"/>
              <a:t>Метапредметный</a:t>
            </a:r>
            <a:r>
              <a:rPr lang="ru-RU" b="1" dirty="0"/>
              <a:t> подход подразумевает </a:t>
            </a:r>
            <a:r>
              <a:rPr lang="ru-RU" b="1" dirty="0" err="1"/>
              <a:t>промысливание</a:t>
            </a:r>
            <a:r>
              <a:rPr lang="ru-RU" b="1" dirty="0"/>
              <a:t> (а не запоминание!) важнейших понятий учебного предмета, наличие образовательной деятельности, формирование и развитие у учащихся предметных базовых способностей, использование способа </a:t>
            </a:r>
            <a:r>
              <a:rPr lang="ru-RU" b="1" dirty="0" err="1"/>
              <a:t>переоткрывания</a:t>
            </a:r>
            <a:r>
              <a:rPr lang="ru-RU" b="1" dirty="0"/>
              <a:t> знания на разном учебном </a:t>
            </a:r>
            <a:r>
              <a:rPr lang="ru-RU" b="1" dirty="0" smtClean="0"/>
              <a:t>материале. </a:t>
            </a:r>
            <a:endParaRPr lang="ru-RU" b="1" dirty="0"/>
          </a:p>
        </p:txBody>
      </p:sp>
    </p:spTree>
    <p:extLst>
      <p:ext uri="{BB962C8B-B14F-4D97-AF65-F5344CB8AC3E}">
        <p14:creationId xmlns:p14="http://schemas.microsoft.com/office/powerpoint/2010/main" val="411142503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29600" cy="5472608"/>
          </a:xfrm>
        </p:spPr>
        <p:txBody>
          <a:bodyPr>
            <a:noAutofit/>
          </a:bodyPr>
          <a:lstStyle/>
          <a:p>
            <a:pPr marL="0" indent="0" fontAlgn="t">
              <a:buNone/>
            </a:pPr>
            <a:r>
              <a:rPr lang="ru-RU" sz="2600" b="1" dirty="0" err="1"/>
              <a:t>Метапредметный</a:t>
            </a:r>
            <a:r>
              <a:rPr lang="ru-RU" sz="2600" b="1" dirty="0"/>
              <a:t> подход включает в себя следующее:</a:t>
            </a:r>
          </a:p>
          <a:p>
            <a:pPr marL="0" indent="0" algn="just" fontAlgn="t">
              <a:buNone/>
            </a:pPr>
            <a:r>
              <a:rPr lang="ru-RU" sz="2600" b="1" dirty="0"/>
              <a:t>1.  Передача учащимся не просто знаний, а именно </a:t>
            </a:r>
            <a:r>
              <a:rPr lang="ru-RU" sz="2600" b="1" dirty="0" err="1"/>
              <a:t>деятельностных</a:t>
            </a:r>
            <a:r>
              <a:rPr lang="ru-RU" sz="2600" b="1" dirty="0"/>
              <a:t> способов работы со знаниями.</a:t>
            </a:r>
          </a:p>
          <a:p>
            <a:pPr marL="0" indent="0" algn="just" fontAlgn="t">
              <a:buNone/>
            </a:pPr>
            <a:r>
              <a:rPr lang="ru-RU" sz="2600" b="1" dirty="0"/>
              <a:t>2. </a:t>
            </a:r>
            <a:r>
              <a:rPr lang="ru-RU" sz="2600" b="1" dirty="0" err="1"/>
              <a:t>Метапредметный</a:t>
            </a:r>
            <a:r>
              <a:rPr lang="ru-RU" sz="2600" b="1" dirty="0"/>
              <a:t> подход – это очень хорошее знание своего предмета, что собственно и позволяет </a:t>
            </a:r>
            <a:r>
              <a:rPr lang="ru-RU" sz="2600" b="1" dirty="0" err="1"/>
              <a:t>деятельностно</a:t>
            </a:r>
            <a:r>
              <a:rPr lang="ru-RU" sz="2600" b="1" dirty="0"/>
              <a:t> </a:t>
            </a:r>
            <a:r>
              <a:rPr lang="ru-RU" sz="2600" b="1" dirty="0" err="1"/>
              <a:t>пересобирать</a:t>
            </a:r>
            <a:r>
              <a:rPr lang="ru-RU" sz="2600" b="1" dirty="0"/>
              <a:t> учебный материал и заново его интерпретировать с точки зрения </a:t>
            </a:r>
            <a:r>
              <a:rPr lang="ru-RU" sz="2600" b="1" dirty="0" err="1"/>
              <a:t>деятельностных</a:t>
            </a:r>
            <a:r>
              <a:rPr lang="ru-RU" sz="2600" b="1" dirty="0"/>
              <a:t> единиц содержания.</a:t>
            </a:r>
          </a:p>
          <a:p>
            <a:pPr marL="0" indent="0" algn="just" fontAlgn="t">
              <a:buNone/>
            </a:pPr>
            <a:r>
              <a:rPr lang="ru-RU" sz="2600" b="1" dirty="0"/>
              <a:t>3.  Ориентация на развитие у школьников базовых способностей, таких, как: мышление, воображение, способность целеполагания или самоопределения, речевая и т.д.</a:t>
            </a:r>
          </a:p>
          <a:p>
            <a:pPr marL="0" indent="0" algn="just" fontAlgn="t">
              <a:buNone/>
            </a:pPr>
            <a:r>
              <a:rPr lang="ru-RU" sz="2600" b="1" dirty="0"/>
              <a:t>4.  Новаторство в плане использования разного типа методических приёмов.</a:t>
            </a:r>
          </a:p>
          <a:p>
            <a:pPr marL="0" indent="0">
              <a:buNone/>
            </a:pPr>
            <a:endParaRPr lang="ru-RU" sz="2000" dirty="0"/>
          </a:p>
        </p:txBody>
      </p:sp>
    </p:spTree>
    <p:extLst>
      <p:ext uri="{BB962C8B-B14F-4D97-AF65-F5344CB8AC3E}">
        <p14:creationId xmlns:p14="http://schemas.microsoft.com/office/powerpoint/2010/main" val="425631803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052736"/>
            <a:ext cx="8229600" cy="4525963"/>
          </a:xfrm>
        </p:spPr>
        <p:txBody>
          <a:bodyPr/>
          <a:lstStyle/>
          <a:p>
            <a:pPr marL="0" indent="0" algn="ctr">
              <a:buNone/>
            </a:pPr>
            <a:r>
              <a:rPr lang="ru-RU" b="1" dirty="0" err="1"/>
              <a:t>Метапредметная</a:t>
            </a:r>
            <a:r>
              <a:rPr lang="ru-RU" b="1" dirty="0"/>
              <a:t> деятельность – деятельность за пределами учебного предмета; она направлена на обучение обобщённым способам работы с любым предметным понятием, схемой, моделью и т.д. и связана с жизненными ситуациями.</a:t>
            </a:r>
          </a:p>
          <a:p>
            <a:pPr marL="0" indent="0">
              <a:buNone/>
            </a:pPr>
            <a:endParaRPr lang="ru-RU" dirty="0"/>
          </a:p>
        </p:txBody>
      </p:sp>
    </p:spTree>
    <p:extLst>
      <p:ext uri="{BB962C8B-B14F-4D97-AF65-F5344CB8AC3E}">
        <p14:creationId xmlns:p14="http://schemas.microsoft.com/office/powerpoint/2010/main" val="4225592197"/>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ctr">
              <a:buNone/>
            </a:pPr>
            <a:r>
              <a:rPr lang="ru-RU" b="1" dirty="0" err="1"/>
              <a:t>Метапредметные</a:t>
            </a:r>
            <a:r>
              <a:rPr lang="ru-RU" b="1" dirty="0"/>
              <a:t> результаты обучения – это результаты деятельности на разных учебных предметах, применяемые учащимися в обучении, на практике и перенос во </a:t>
            </a:r>
            <a:r>
              <a:rPr lang="ru-RU" b="1" dirty="0" err="1"/>
              <a:t>внеучебную</a:t>
            </a:r>
            <a:r>
              <a:rPr lang="ru-RU" b="1" dirty="0"/>
              <a:t> (жизненную) деятельность. </a:t>
            </a:r>
            <a:endParaRPr lang="ru-RU" b="1" dirty="0"/>
          </a:p>
        </p:txBody>
      </p:sp>
    </p:spTree>
    <p:extLst>
      <p:ext uri="{BB962C8B-B14F-4D97-AF65-F5344CB8AC3E}">
        <p14:creationId xmlns:p14="http://schemas.microsoft.com/office/powerpoint/2010/main" val="355971783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692696"/>
            <a:ext cx="8229600" cy="5145435"/>
          </a:xfrm>
        </p:spPr>
        <p:txBody>
          <a:bodyPr>
            <a:normAutofit fontScale="70000" lnSpcReduction="20000"/>
          </a:bodyPr>
          <a:lstStyle/>
          <a:p>
            <a:pPr marL="0" indent="0" algn="ctr">
              <a:buNone/>
            </a:pPr>
            <a:r>
              <a:rPr lang="ru-RU" sz="4000" b="1" u="sng" dirty="0"/>
              <a:t>Достижение </a:t>
            </a:r>
            <a:r>
              <a:rPr lang="ru-RU" sz="4000" b="1" u="sng" dirty="0" err="1"/>
              <a:t>метапредметных</a:t>
            </a:r>
            <a:r>
              <a:rPr lang="ru-RU" sz="4000" b="1" u="sng" dirty="0"/>
              <a:t> результатов, когда учитель, помимо предметных, ставит </a:t>
            </a:r>
            <a:r>
              <a:rPr lang="ru-RU" sz="4000" b="1" u="sng" dirty="0" err="1"/>
              <a:t>метапредметные</a:t>
            </a:r>
            <a:r>
              <a:rPr lang="ru-RU" sz="4000" b="1" u="sng" dirty="0"/>
              <a:t> цели, предъявляет к современному уроку определенные </a:t>
            </a:r>
            <a:r>
              <a:rPr lang="ru-RU" sz="4000" b="1" u="sng" dirty="0">
                <a:solidFill>
                  <a:srgbClr val="C00000"/>
                </a:solidFill>
              </a:rPr>
              <a:t>требования</a:t>
            </a:r>
            <a:r>
              <a:rPr lang="ru-RU" sz="4000" b="1" u="sng" dirty="0"/>
              <a:t>:</a:t>
            </a:r>
          </a:p>
          <a:p>
            <a:pPr lvl="0" algn="just"/>
            <a:r>
              <a:rPr lang="ru-RU" sz="4000" b="1" dirty="0"/>
              <a:t>урок должен иметь мотивирующее на работу начало и окончание, фиксирующее результаты этой работы;</a:t>
            </a:r>
          </a:p>
          <a:p>
            <a:pPr lvl="0" algn="just"/>
            <a:r>
              <a:rPr lang="ru-RU" sz="4000" b="1" dirty="0"/>
              <a:t>учитель должен спланировать свою деятельность и деятельность учащихся; тема, цель, задачи урока не только формулируются, но и осознаются учащимися;</a:t>
            </a:r>
          </a:p>
          <a:p>
            <a:pPr lvl="0" algn="just"/>
            <a:r>
              <a:rPr lang="ru-RU" sz="4000" b="1" dirty="0"/>
              <a:t>учитель организует проблемные и поисковые ситуации, активизирует деятельность учащихся;</a:t>
            </a:r>
          </a:p>
          <a:p>
            <a:pPr marL="0" indent="0">
              <a:buNone/>
            </a:pPr>
            <a:endParaRPr lang="ru-RU" b="1" dirty="0"/>
          </a:p>
        </p:txBody>
      </p:sp>
    </p:spTree>
    <p:extLst>
      <p:ext uri="{BB962C8B-B14F-4D97-AF65-F5344CB8AC3E}">
        <p14:creationId xmlns:p14="http://schemas.microsoft.com/office/powerpoint/2010/main" val="360925167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908720"/>
            <a:ext cx="8424936" cy="5400600"/>
          </a:xfrm>
        </p:spPr>
        <p:txBody>
          <a:bodyPr>
            <a:normAutofit fontScale="77500" lnSpcReduction="20000"/>
          </a:bodyPr>
          <a:lstStyle/>
          <a:p>
            <a:pPr lvl="0"/>
            <a:r>
              <a:rPr lang="ru-RU" sz="3800" b="1" dirty="0"/>
              <a:t>урок должен быть развивающим;</a:t>
            </a:r>
          </a:p>
          <a:p>
            <a:pPr lvl="0"/>
            <a:r>
              <a:rPr lang="ru-RU" sz="3800" b="1" dirty="0"/>
              <a:t>учитель сам нацеливается на сотрудничество с учениками и умеет направлять учеников на сотрудничество с учителем и одноклассниками;</a:t>
            </a:r>
          </a:p>
          <a:p>
            <a:pPr lvl="0"/>
            <a:r>
              <a:rPr lang="ru-RU" sz="3800" b="1" dirty="0"/>
              <a:t>минимум репродукции и максимум творчества и сотворчества;</a:t>
            </a:r>
          </a:p>
          <a:p>
            <a:pPr lvl="0"/>
            <a:r>
              <a:rPr lang="ru-RU" sz="3800" b="1" dirty="0" err="1"/>
              <a:t>времясбережение</a:t>
            </a:r>
            <a:r>
              <a:rPr lang="ru-RU" sz="3800" b="1" dirty="0"/>
              <a:t> (т.е. выбор наиболее эффективных технологий) и </a:t>
            </a:r>
            <a:r>
              <a:rPr lang="ru-RU" sz="3800" b="1" dirty="0" err="1"/>
              <a:t>здоровьесбережение</a:t>
            </a:r>
            <a:r>
              <a:rPr lang="ru-RU" sz="3800" b="1" dirty="0"/>
              <a:t>;</a:t>
            </a:r>
          </a:p>
          <a:p>
            <a:pPr lvl="0"/>
            <a:r>
              <a:rPr lang="ru-RU" sz="3800" b="1" dirty="0"/>
              <a:t>учёт уровня и возможностей учащихся, в котором учтены такие аспекты, как профиль класса, стремление учащихся, настроение детей.</a:t>
            </a:r>
          </a:p>
          <a:p>
            <a:pPr marL="0" indent="0">
              <a:buNone/>
            </a:pPr>
            <a:endParaRPr lang="ru-RU" dirty="0"/>
          </a:p>
        </p:txBody>
      </p:sp>
    </p:spTree>
    <p:extLst>
      <p:ext uri="{BB962C8B-B14F-4D97-AF65-F5344CB8AC3E}">
        <p14:creationId xmlns:p14="http://schemas.microsoft.com/office/powerpoint/2010/main" val="1005945614"/>
      </p:ext>
    </p:extLst>
  </p:cSld>
  <p:clrMapOvr>
    <a:masterClrMapping/>
  </p:clrMapOvr>
  <p:transition spd="slow">
    <p:wip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575</Words>
  <Application>Microsoft Office PowerPoint</Application>
  <PresentationFormat>Экран (4:3)</PresentationFormat>
  <Paragraphs>30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Метапредметный подход и образовательные результаты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ОСОБЕННОСТИ МЕТАПРЕДМЕТНОГО ЗАНЯТИЯ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Метапредметный подход и образовательные результаты  </dc:title>
  <dc:creator>Учитель</dc:creator>
  <cp:lastModifiedBy>Фёдоров</cp:lastModifiedBy>
  <cp:revision>2</cp:revision>
  <dcterms:created xsi:type="dcterms:W3CDTF">2024-11-29T09:29:18Z</dcterms:created>
  <dcterms:modified xsi:type="dcterms:W3CDTF">2024-11-29T11:04:56Z</dcterms:modified>
</cp:coreProperties>
</file>