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9" name="Рисунок 8"/>
          <p:cNvPicPr/>
          <p:nvPr/>
        </p:nvPicPr>
        <p:blipFill>
          <a:blip r:embed="rId3"/>
          <a:stretch/>
        </p:blipFill>
        <p:spPr>
          <a:xfrm>
            <a:off x="624960" y="1045080"/>
            <a:ext cx="3386160" cy="4450320"/>
          </a:xfrm>
          <a:prstGeom prst="rect">
            <a:avLst/>
          </a:prstGeom>
          <a:ln w="0">
            <a:noFill/>
          </a:ln>
        </p:spPr>
      </p:pic>
      <p:sp>
        <p:nvSpPr>
          <p:cNvPr id="40" name="Прямоугольник 10"/>
          <p:cNvSpPr/>
          <p:nvPr/>
        </p:nvSpPr>
        <p:spPr>
          <a:xfrm>
            <a:off x="3538800" y="456840"/>
            <a:ext cx="7633080" cy="649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F8CBAD"/>
                </a:solidFill>
                <a:latin typeface="Calibri"/>
                <a:ea typeface="DejaVu Sans"/>
              </a:rPr>
              <a:t> </a:t>
            </a:r>
            <a:r>
              <a:rPr lang="ru-RU" sz="60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«У образования горькие корни, но сладкие плоды».</a:t>
            </a:r>
            <a:endParaRPr lang="ru-RU" sz="6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0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Аристотель – философ, педагог, эрудит.</a:t>
            </a:r>
            <a:endParaRPr lang="ru-RU" sz="6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6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5"/>
          <p:cNvPicPr/>
          <p:nvPr/>
        </p:nvPicPr>
        <p:blipFill>
          <a:blip r:embed="rId2"/>
          <a:stretch/>
        </p:blipFill>
        <p:spPr>
          <a:xfrm>
            <a:off x="1800" y="180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3"/>
          <a:stretch/>
        </p:blipFill>
        <p:spPr>
          <a:xfrm>
            <a:off x="7986960" y="174240"/>
            <a:ext cx="4009680" cy="5919840"/>
          </a:xfrm>
          <a:prstGeom prst="rect">
            <a:avLst/>
          </a:prstGeom>
          <a:ln w="0">
            <a:noFill/>
          </a:ln>
        </p:spPr>
      </p:pic>
      <p:sp>
        <p:nvSpPr>
          <p:cNvPr id="72" name="Прямоугольник 71"/>
          <p:cNvSpPr/>
          <p:nvPr/>
        </p:nvSpPr>
        <p:spPr>
          <a:xfrm>
            <a:off x="370080" y="218520"/>
            <a:ext cx="7521120" cy="30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Большое значение в педагогической системе Аристотеля занимал досуг и игровая деятельность, способствовавшие, по мнению ученого, отдыху и расслаблению человека. Аристотель говорил: «Игры должны иметь свое место, но при этом, назначая время игр, нужно пользоваться удобным для того моментом, так как они служат своего рода лекарством». Именно поэтому в качестве общеобразовательных предметов Аристотель предложил музыку и рисование, которые могли бы заполнить время досуга.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28960" y="3331800"/>
            <a:ext cx="7465320" cy="274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Изучив человека, его «природу» и «сущность», Аристотель не остановился на этом, а задался вопросом улучшения человеческого рода с помощью воспитания. Аристотель считал, что образование должно находиться под контролем государства, и никто не может сомневаться в том, что законодатель должен отнестись с исключительным вниманием к воспитанию молодежи, поскольку в государствах, где вопросам воспитания уделяется мало внимания, сам государственный строй страдает от этого.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"/>
          <p:cNvPicPr/>
          <p:nvPr/>
        </p:nvPicPr>
        <p:blipFill>
          <a:blip r:embed="rId2"/>
          <a:stretch/>
        </p:blipFill>
        <p:spPr>
          <a:xfrm>
            <a:off x="72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75" name="Прямоугольник 74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8D281E"/>
                </a:solidFill>
                <a:latin typeface="Times New Roman"/>
                <a:ea typeface="DejaVu Sans"/>
              </a:rPr>
              <a:t>Четыре самых важных изобретения Аристотеля: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C9211E"/>
                </a:solidFill>
                <a:latin typeface="Times New Roman"/>
                <a:ea typeface="DejaVu Sans"/>
              </a:rPr>
              <a:t>1.Первый научный трактат по философии и психологии: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Аристотель придумал на Западе понятие души. Он определил это как первую силу или энергию, которая рождает жизнь, чувства и интеллект. В своей книге Анима воплотил идею, что душа - это абстракция, объединяющая человеческое тело с разумом. По принципу отношения между материей и формой, для Аристотеля человеческое тело - это материя, а душа - это форма.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C9211E"/>
                </a:solidFill>
                <a:latin typeface="Times New Roman"/>
                <a:ea typeface="DejaVu Sans"/>
              </a:rPr>
              <a:t>2. Логика категоричного силлогизма: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Это процедура логического вывода, согласно которой, если две предпосылки с общим термином, который их связывает, подвергаются рассуждению, они приводят к выводу, что общий термин отсутствует.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C9211E"/>
                </a:solidFill>
                <a:latin typeface="Times New Roman"/>
                <a:ea typeface="DejaVu Sans"/>
              </a:rPr>
              <a:t>3. Классификация живых существ и биноминальная номенклатура: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Аристотель был первым, кто классифицировал живые существа по сходным характеристикам.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своей книге История животных он формировал различные иерархические классификации в соответствии с их местом, от самой низкой до самой высокой иерархии. Находится человек в высших слоях.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том же смысле он разработал соглашение о биномиальной номенклатуре, классифицируя живые организмы на две группы: «пол», чтобы относиться к семье; и "виды", чтобы установить различие этого организма по отношению к другим из его же семьи.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C9211E"/>
                </a:solidFill>
                <a:latin typeface="Times New Roman"/>
                <a:ea typeface="DejaVu Sans"/>
              </a:rPr>
              <a:t>4. Эмпиризм: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Идеологическая революция Аристотеля заложена в теории познания, согласно которой экспериментирование является основой истины: «В разуме нет ничего, чего не было раньше в чувствах».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Эмпиризм предполагает, что вся философия или наука должны опираться на опыт; то есть в восприятии и в чувствительном знании.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76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81885" y="113942"/>
            <a:ext cx="11657520" cy="57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Опыт №1.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Закройте один глаз, и приблизьте к другому карандаш, на такое расстояние, чтобы изображение получилось расплывчатым,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измерьте это расстояние, затем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между карандашом и глазом поместите лист бумаги с отверстием диаметром 1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мм и посмотрите через отверстие на карандаш.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Опыт №2.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Рассмотрите рисунок из горизонтальных и вертикальных линий.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Какие линии вы увидели сначала, а какие после?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Опыт №3.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Поместите сетку перед глазами.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Что вы видите? А теперь постарайтесь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через ячейки сетки посмотреть на печатный текст с расстояния 50 см от глаза.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Опыт №4.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Циркулем с двумя иглами, разведёнными на расстояние 1 см,  прикоснитесь к тыльной стороне ладони, а затем к кончику пальца.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Рисунок 6"/>
          <p:cNvSpPr/>
          <p:nvPr/>
        </p:nvSpPr>
        <p:spPr>
          <a:xfrm>
            <a:off x="720" y="0"/>
            <a:ext cx="12189240" cy="68551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 dirty="0">
                <a:solidFill>
                  <a:srgbClr val="650953"/>
                </a:solidFill>
                <a:latin typeface="Times New Roman"/>
                <a:ea typeface="DejaVu Sans"/>
              </a:rPr>
              <a:t>ВЫВОДЫ:</a:t>
            </a:r>
            <a:endParaRPr lang="ru-RU" sz="4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497680" y="1852200"/>
            <a:ext cx="7301160" cy="182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Скругленная прямоугольная выноска 81"/>
          <p:cNvSpPr/>
          <p:nvPr/>
        </p:nvSpPr>
        <p:spPr>
          <a:xfrm>
            <a:off x="256320" y="858600"/>
            <a:ext cx="4224960" cy="2823480"/>
          </a:xfrm>
          <a:prstGeom prst="wedgeRoundRectCallout">
            <a:avLst>
              <a:gd name="adj1" fmla="val -5513"/>
              <a:gd name="adj2" fmla="val -24791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562030" y="814096"/>
            <a:ext cx="3914640" cy="21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Если посмотреть на расплывчатый предмет через очень маленькое отверстие, он становится четко различимым.  Это объясняется тем, что для центральных лучей сферическая аберрация выражена лучше.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Скругленная прямоугольная выноска 83"/>
          <p:cNvSpPr/>
          <p:nvPr/>
        </p:nvSpPr>
        <p:spPr>
          <a:xfrm>
            <a:off x="7291164" y="844438"/>
            <a:ext cx="4320000" cy="2806200"/>
          </a:xfrm>
          <a:prstGeom prst="wedgeRoundRectCallout">
            <a:avLst>
              <a:gd name="adj1" fmla="val -35347"/>
              <a:gd name="adj2" fmla="val 14625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7393418" y="979448"/>
            <a:ext cx="4215600" cy="23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Невозможно одновременно четко видеть два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разно удалённых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предмета вследствие того, что оптическая система глаза обладает сферической аберрацией, то есть фокус периферических лучей расположен ближе, чем фокус центральных.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6861240" y="3972240"/>
            <a:ext cx="4259520" cy="2152440"/>
          </a:xfrm>
          <a:prstGeom prst="wedgeRoundRectCallout">
            <a:avLst>
              <a:gd name="adj1" fmla="val -48356"/>
              <a:gd name="adj2" fmla="val -6712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2748960" y="3867840"/>
            <a:ext cx="2825280" cy="264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8" name="Скругленная прямоугольная выноска 87"/>
          <p:cNvSpPr/>
          <p:nvPr/>
        </p:nvSpPr>
        <p:spPr>
          <a:xfrm>
            <a:off x="1359720" y="3867840"/>
            <a:ext cx="4156560" cy="2738520"/>
          </a:xfrm>
          <a:prstGeom prst="wedgeRoundRectCallout">
            <a:avLst>
              <a:gd name="adj1" fmla="val -30597"/>
              <a:gd name="adj2" fmla="val 2837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Невозможно видеть одинаково четко горизонтальные и вертикальные линии одновременно. Это объясняется особенностями процесса преломления света роговицей и хрусталиком.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7108920" y="4321440"/>
            <a:ext cx="3906720" cy="121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Чем большее количество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нервных окончаний расположено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на одном квадратном сантиметре,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тем сильнее чувствительность.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Ромб 89"/>
          <p:cNvSpPr/>
          <p:nvPr/>
        </p:nvSpPr>
        <p:spPr>
          <a:xfrm>
            <a:off x="2464751" y="799222"/>
            <a:ext cx="6336720" cy="5381640"/>
          </a:xfrm>
          <a:prstGeom prst="diamond">
            <a:avLst/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Сферическая аберрация — это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искажение, возникающее из-за разности фокусов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для лучей, проходящих на разных расстояниях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от оптической оси.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2"/>
          <p:cNvSpPr/>
          <p:nvPr/>
        </p:nvSpPr>
        <p:spPr>
          <a:xfrm>
            <a:off x="897120" y="793440"/>
            <a:ext cx="10224360" cy="457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200" b="0" strike="noStrike" spc="-1" dirty="0">
                <a:solidFill>
                  <a:srgbClr val="5B277D"/>
                </a:solidFill>
                <a:latin typeface="Calibri"/>
                <a:ea typeface="DejaVu Sans"/>
              </a:rPr>
              <a:t>Имя Аристотеля живет уже более двух тысяч лет, и можно с уверенностью сказать, что оно будет жить на Земле до тех пор, пока не перестанут существовать на ней мыслящие люди.</a:t>
            </a:r>
            <a:endParaRPr lang="ru-RU" sz="4200" b="0" strike="noStrike" spc="-1" dirty="0">
              <a:solidFill>
                <a:srgbClr val="5B277D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200" b="0" strike="noStrike" spc="-1" dirty="0">
              <a:solidFill>
                <a:srgbClr val="5B277D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200" b="0" strike="noStrike" spc="-1" dirty="0">
                <a:solidFill>
                  <a:srgbClr val="F10D0C"/>
                </a:solidFill>
                <a:latin typeface="Calibri"/>
                <a:ea typeface="DejaVu Sans"/>
              </a:rPr>
              <a:t>СПАСИБО ЗА ВНИМАНИЕ!</a:t>
            </a:r>
            <a:endParaRPr lang="ru-RU" sz="4200" b="0" strike="noStrike" spc="-1" dirty="0">
              <a:solidFill>
                <a:srgbClr val="5B277D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2"/>
          <p:cNvPicPr/>
          <p:nvPr/>
        </p:nvPicPr>
        <p:blipFill>
          <a:blip r:embed="rId3"/>
          <a:stretch/>
        </p:blipFill>
        <p:spPr>
          <a:xfrm>
            <a:off x="7497360" y="1333080"/>
            <a:ext cx="4212720" cy="3286440"/>
          </a:xfrm>
          <a:prstGeom prst="rect">
            <a:avLst/>
          </a:prstGeom>
          <a:ln w="0">
            <a:noFill/>
          </a:ln>
        </p:spPr>
      </p:pic>
      <p:sp>
        <p:nvSpPr>
          <p:cNvPr id="43" name="Прямоугольник 3"/>
          <p:cNvSpPr/>
          <p:nvPr/>
        </p:nvSpPr>
        <p:spPr>
          <a:xfrm>
            <a:off x="176040" y="584640"/>
            <a:ext cx="724896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Аристотель (384—322 годы до нашей эры) — греческий философ и эрудит классического периода в Древней Греции, яркий пример «универсального человека».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5"/>
          <p:cNvSpPr/>
          <p:nvPr/>
        </p:nvSpPr>
        <p:spPr>
          <a:xfrm>
            <a:off x="213840" y="2037240"/>
            <a:ext cx="724896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Он создал труды по многим направлениям наук: философии, социологии, политике, логике, физике, математике, риторике, медицине, ботанике, зоологии и астрономии. Ученый считается основателем формальной логики. Он же сформулировал современный понятийный аппарат в философии и сделал фундаментальные открытия в естественных науках.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6"/>
          <p:cNvSpPr/>
          <p:nvPr/>
        </p:nvSpPr>
        <p:spPr>
          <a:xfrm>
            <a:off x="474840" y="5052960"/>
            <a:ext cx="113421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Аристотель был учеником Платона, великого древнегреческого философа. А впоследствии в течение двадцати лет, работал  вместе с ним. Однако рано разошелся во взглядах со своим учителем, не принял его учения о разделении мира на мир идей и мир вещей.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" name="TextBox 2"/>
          <p:cNvSpPr/>
          <p:nvPr/>
        </p:nvSpPr>
        <p:spPr>
          <a:xfrm>
            <a:off x="1579320" y="428040"/>
            <a:ext cx="9841680" cy="594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После смерти Платона Аристотель ожидал, что возглавит школу своего учителя, но главой школы избрали племянника Платона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Спевсиппа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не самого выдающегося философа. И разочарованный Аристотель уезжает в Малую Азию, в город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Ассос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Правитель этого города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Гермий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был страстным любителем философии, мечтал стать учеником Платона, но… плохо знал математику (а тех, кто был не в ладах с математикой, Платон к себе просто не брал). Попав к правителю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Ассоса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Аристотель сообщил ему, что математика совсем не нужна для философии.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Гермий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так обрадовался, что даже выдал за Аристотеля свою племянницу.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Философ стал учить правителя философии, но, к сожалению, продлилось это недолго: два года спустя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Ассос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был захвачен персами, Аристотель сумел спастись, 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Гермий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после долгих мучений был казнен персами.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Аристотель вернулся в Грецию, и по старой памяти его призывает к своему двору другой царь Македонии, сын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Аминты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III Филипп, чтобы тот учил его сына Александра. И четыре года Аристотель воспитывает будущего царя – Александра Македонского!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" name="TextBox 2"/>
          <p:cNvSpPr/>
          <p:nvPr/>
        </p:nvSpPr>
        <p:spPr>
          <a:xfrm>
            <a:off x="331200" y="428040"/>
            <a:ext cx="4257720" cy="594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335 году после того как его воспитанник взошел на престол, Аристотель вернулся в Афины, где основал собственную философскую школу.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Местом школы стал гимнасий (учебное заведение в Древней Греции, сочетавшее элементы общеобразовательного курса (обучение чтению и письму) с курсом физической подготовки) неподалеку от храма Апполона Ликейского, поэтому школа Аристотеля получила название Ликей.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Рисунок 3"/>
          <p:cNvPicPr/>
          <p:nvPr/>
        </p:nvPicPr>
        <p:blipFill>
          <a:blip r:embed="rId3"/>
          <a:stretch/>
        </p:blipFill>
        <p:spPr>
          <a:xfrm>
            <a:off x="4923000" y="115560"/>
            <a:ext cx="7140960" cy="3966480"/>
          </a:xfrm>
          <a:prstGeom prst="rect">
            <a:avLst/>
          </a:prstGeom>
          <a:ln w="0">
            <a:noFill/>
          </a:ln>
        </p:spPr>
      </p:pic>
      <p:sp>
        <p:nvSpPr>
          <p:cNvPr id="51" name="TextBox 5"/>
          <p:cNvSpPr/>
          <p:nvPr/>
        </p:nvSpPr>
        <p:spPr>
          <a:xfrm>
            <a:off x="4923000" y="4019040"/>
            <a:ext cx="714096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Читать лекции Аристотель любил, прогуливаясь с учениками по дорожкам сада. Так появилось еще одно название Ликея -- перипатетическая школа (от перипато -- прогулка). Представители перипатетической школы помимо философии занимались и конкретными науками (историей, физикой, астрономией, географией).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3" name="Прямоугольник 2"/>
          <p:cNvSpPr/>
          <p:nvPr/>
        </p:nvSpPr>
        <p:spPr>
          <a:xfrm>
            <a:off x="0" y="3791160"/>
            <a:ext cx="11943720" cy="264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Природа накрепко связала все три вида души, а потому учителю нужно следовать за природой, тесно связывая между собой соответствующие им стороны воспитания. Обобщив исторический опыт человечества и собственные наблюдения, Аристотель ввел возрастную периодизацию, деля жизнь растущего ребенка на три этапа, соответствующих особенностям развития его природы: от рождения до 7 лет, от 7 до 14 лет и от 14 лет до 21 года. Им также были даны рекомендации по воспитанию и обучению детей в каждом из выделяемых периодов жизни.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7"/>
          <p:cNvSpPr/>
          <p:nvPr/>
        </p:nvSpPr>
        <p:spPr>
          <a:xfrm rot="10800000" flipV="1">
            <a:off x="6098760" y="374400"/>
            <a:ext cx="599688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Признавая, но не отделяя друг от друга мир идей и мир вещей, он впервые в истории выводит цели и задачи воспитания исходя из собственного понимания природы человека. В его представлении трем сторонам человеческой души (растительной, животной и разумной) соответствуют три стороны воспитания: физическое, нравственное и умственное.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Рисунок 4"/>
          <p:cNvPicPr/>
          <p:nvPr/>
        </p:nvPicPr>
        <p:blipFill>
          <a:blip r:embed="rId3"/>
          <a:stretch/>
        </p:blipFill>
        <p:spPr>
          <a:xfrm>
            <a:off x="347400" y="144360"/>
            <a:ext cx="5890320" cy="3643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2"/>
          <p:cNvPicPr/>
          <p:nvPr/>
        </p:nvPicPr>
        <p:blipFill>
          <a:blip r:embed="rId3"/>
          <a:stretch/>
        </p:blipFill>
        <p:spPr>
          <a:xfrm>
            <a:off x="498600" y="486720"/>
            <a:ext cx="5267880" cy="3571560"/>
          </a:xfrm>
          <a:prstGeom prst="rect">
            <a:avLst/>
          </a:prstGeom>
          <a:ln w="0">
            <a:noFill/>
          </a:ln>
        </p:spPr>
      </p:pic>
      <p:sp>
        <p:nvSpPr>
          <p:cNvPr id="58" name="TextBox 3"/>
          <p:cNvSpPr/>
          <p:nvPr/>
        </p:nvSpPr>
        <p:spPr>
          <a:xfrm>
            <a:off x="5769360" y="605520"/>
            <a:ext cx="618408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Большое внимание Аристотель уделял воспитанию в дошкольном возрасте. “Ко всему, к чему можно приучить ребенка, лучше приучить его непосредственно с пеленок”,— говорил он, причем утверждал, что до 7 лет дети должны воспитываться в семье. Следуя своему принципу природосообразности, Аристотель дал общую характеристику дошкольного возраста.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TextBox 4"/>
          <p:cNvSpPr/>
          <p:nvPr/>
        </p:nvSpPr>
        <p:spPr>
          <a:xfrm>
            <a:off x="344520" y="4259880"/>
            <a:ext cx="1104120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До 7 лет, считал он, в детях преобладает растительная жизнь, поэтому надо в первую очередь развивать их организм. Главное для маленьких — питание, движение, закаливание. Дети должны заниматься подходящими их возрасту играми, им полезно слушать рассказы и сказки, детей следует обучать речи. С 5 лет родители должны готовить их к школе.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61" name="Рисунок 3"/>
          <p:cNvPicPr/>
          <p:nvPr/>
        </p:nvPicPr>
        <p:blipFill>
          <a:blip r:embed="rId3"/>
          <a:stretch/>
        </p:blipFill>
        <p:spPr>
          <a:xfrm>
            <a:off x="322560" y="571320"/>
            <a:ext cx="3807000" cy="571212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4"/>
          <p:cNvSpPr/>
          <p:nvPr/>
        </p:nvSpPr>
        <p:spPr>
          <a:xfrm>
            <a:off x="4455360" y="137160"/>
            <a:ext cx="7452720" cy="630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От семи до четырнадцати лет дети должны посещать государственные школы, где бы они занимались физическими упражнениями, музыкой, учились читать и считать. От 14 до 21 года подростки и юноши должны получить среднее образование, в которые входили знания по литературе, истории, философии, математике, астрономии, музыке. Стоит отметить, что для девочек такая система обучения была ограниченной.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Нравственное воспитание детей, по Аристотелю, основывается на упражнении в нравственных поступках -- частом повторении желательных действий, в которых не должно быть крайностей, а наоборот, которые должны быть продуманными и умеренными. Такое уравновешенное поведение можно считать добродетельным. Заниматься нравственным воспитанием детей должны главным образом родители.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64" name="Прямоугольник 2"/>
          <p:cNvSpPr/>
          <p:nvPr/>
        </p:nvSpPr>
        <p:spPr>
          <a:xfrm>
            <a:off x="5870520" y="339120"/>
            <a:ext cx="6029640" cy="594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Главной задачей общего образования он считал сообщение ученикам фундаментальных неспециализированных знаний из различных областей и выработку у молодежи способности самостоятельного суждения. Аристотель поднимал наставника на самую высокую ступень общества: «Воспитатели еще более достойны уважения, чем родители, ибо последние дают нам только жизнь, а первые - достойную жизнь».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Аристотель выдвинул множество самых разных практических педагогических идей и рекомендаций, многие из которых не потеряли своего актуального значения и в наше время.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Рисунок 3"/>
          <p:cNvPicPr/>
          <p:nvPr/>
        </p:nvPicPr>
        <p:blipFill>
          <a:blip r:embed="rId3"/>
          <a:stretch/>
        </p:blipFill>
        <p:spPr>
          <a:xfrm>
            <a:off x="577800" y="1149120"/>
            <a:ext cx="5083560" cy="437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1"/>
          <p:cNvPicPr/>
          <p:nvPr/>
        </p:nvPicPr>
        <p:blipFill>
          <a:blip r:embed="rId2"/>
          <a:stretch/>
        </p:blipFill>
        <p:spPr>
          <a:xfrm>
            <a:off x="0" y="180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66"/>
          <p:cNvPicPr/>
          <p:nvPr/>
        </p:nvPicPr>
        <p:blipFill>
          <a:blip r:embed="rId3"/>
          <a:stretch/>
        </p:blipFill>
        <p:spPr>
          <a:xfrm>
            <a:off x="249840" y="347760"/>
            <a:ext cx="4592880" cy="5964480"/>
          </a:xfrm>
          <a:prstGeom prst="rect">
            <a:avLst/>
          </a:prstGeom>
          <a:ln w="0">
            <a:noFill/>
          </a:ln>
        </p:spPr>
      </p:pic>
      <p:sp>
        <p:nvSpPr>
          <p:cNvPr id="68" name="Прямоугольник 67"/>
          <p:cNvSpPr/>
          <p:nvPr/>
        </p:nvSpPr>
        <p:spPr>
          <a:xfrm>
            <a:off x="4843800" y="0"/>
            <a:ext cx="7205040" cy="345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Воспитание Аристотель связывал также и с социальными слоями: он полагал, что школьные предметы разделяются на те, которые положены свободнорожденным людям и на те, которые должны изучать несвободные люди. Например, ремесленник должен изучать такие искусства и предметы, которые развивали его только в русле его профессии. «Свободные науки», такие как философия, предназначены только для свободных граждан.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931280" y="3459960"/>
            <a:ext cx="7107120" cy="312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Однако Аристотель определил 4 предмета, которые являлись общеобязательными: грамматика, гимнастика, музыка и иногда рисование. Грамматику и рисование философ рассматривал как предметы, полезные в быту и имеющие частую практику, а гимнастика способствовала развитию физической красоты, которая была обязательной спутницей красоты нравственной и интеллектуальной.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1706</Words>
  <Application>Microsoft Office PowerPoint</Application>
  <PresentationFormat>Широкоэкранный</PresentationFormat>
  <Paragraphs>74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Татьяна</dc:creator>
  <dc:description/>
  <cp:lastModifiedBy>Пользователь</cp:lastModifiedBy>
  <cp:revision>32</cp:revision>
  <dcterms:created xsi:type="dcterms:W3CDTF">2023-01-30T11:48:14Z</dcterms:created>
  <dcterms:modified xsi:type="dcterms:W3CDTF">2023-02-09T16:17:28Z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11</vt:i4>
  </property>
</Properties>
</file>