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85" r:id="rId3"/>
    <p:sldId id="259" r:id="rId4"/>
    <p:sldId id="287" r:id="rId5"/>
    <p:sldId id="261" r:id="rId6"/>
    <p:sldId id="291" r:id="rId7"/>
    <p:sldId id="260" r:id="rId8"/>
    <p:sldId id="262" r:id="rId9"/>
    <p:sldId id="263" r:id="rId10"/>
    <p:sldId id="264" r:id="rId11"/>
    <p:sldId id="286" r:id="rId12"/>
    <p:sldId id="278" r:id="rId13"/>
    <p:sldId id="280" r:id="rId14"/>
    <p:sldId id="288" r:id="rId15"/>
    <p:sldId id="282" r:id="rId16"/>
    <p:sldId id="284" r:id="rId17"/>
    <p:sldId id="28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31B4E-193F-F0FA-F3FD-1E3160A87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777F75-7AD5-D0E2-E91E-559B79456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DCA35-FD60-D327-96D5-A49042BC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26662-A1D5-0E81-EB86-BFD1F201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DC1FBB-0FF5-A21E-60E8-A34BF4ED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FE1AE-F367-1B80-3FC5-B26BD9D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648C5D-FDBB-7E9C-00F7-5823D1335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701AE5-57F4-0945-AA39-641A1E76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7C1181-A1C7-83E4-1938-0FAA45B9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2D3DA-D501-3720-8243-7F03D6C9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7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98BA2E-5E89-99AA-77D0-4A6A7C79A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8F683B-8D83-A0B8-6D4D-5B32AEB5D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A185D-AF11-6C55-88C8-E7336EE7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AC5A01-9B34-F1DA-4330-ECDA1134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6564A-3308-43E7-B43A-5F8BA63A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2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F6462-D7D0-8521-3200-BB2F5817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3CE5A-9666-1639-3A13-E145919F1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4475DC-8CCD-A90E-CFB0-42FBD451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7CFA6-DF6A-259E-E240-BFF21BB0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C173A-F1DB-1237-F9AA-90FE71D9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8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B2948-C34B-629E-4B0E-F5C6B4B4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F2C9F4-CCA3-6D25-236E-202065012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08495-1289-5CF1-11F9-7B056A0E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21A61-AC94-74F7-0023-BD988D02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153F7-4CDC-583A-174F-EC714125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99781-90D2-5700-53BD-82AFF871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76A1A-67EE-B900-E52F-114A7EA61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A97E9A-8183-F561-CDE5-C94A952DF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2BCCEC-48B4-F7A8-4C26-B75D1F1D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DC78CB-4DB2-8682-A0F6-AABFE432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7CA77-9D05-C6FF-6A14-75D741C2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3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23663-34E7-7FFF-D201-2486D71E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B3D9D1-69E3-745D-FC9A-ADD11F5EA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D0F438-8563-D7DA-1926-C86049A25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81E335-8EA7-9E75-E21D-32F6DA306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3C3D7C-E08E-B507-DFDB-A981E6B45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96A216-4E0F-1510-9D79-18820F5F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23359E-F078-CEBD-566F-BEE41898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3ED2A9-5683-104F-457D-8145D6ED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6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20B1C-7488-D1C6-780C-7171EAB4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94F060-C08A-F38A-F89E-288113F6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30B875-A92D-62E7-98AF-09F3A46D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F37481-D51D-B7A4-6748-9DB0B3EB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0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039A33-343E-F387-C0E3-C0401E83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BA2370-1BC8-4E90-A36C-D5915211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229D10-FFE7-9729-A540-E4CF3B02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6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8E73C-B647-182B-9301-75BB9BF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2FA09-0560-9D0A-7681-5877C1A6C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6B5857-B848-C613-5FAE-3E11AC905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527EB-6701-998A-2789-9747C7B3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085BEA-5822-514B-828B-9A319B0F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F4A95-4A8D-B0C5-87DA-5C32D135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8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00561-BA9A-A8DE-8B86-AE9850A6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81C393-E2EC-0B64-FE5E-11350618B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8E54DE-21AC-3989-270E-BA8E248EF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3D0AE1-5FD7-DF46-F6D4-259D866E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3CCFD4-16C4-3D32-5F83-D78AF31E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BB0013-6328-1BB8-02F2-54B13198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8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33BD0-4947-7BB8-67FC-B5D3B983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29980-DEA9-87AE-BA70-E889D3818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9E12B-77F9-FB54-8147-DE38BFAC6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651E86-09DB-470F-9579-AE5C0CB98D4E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2109C1-2245-2D2C-676F-036237F26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1F205-B9BA-C86A-FBF0-EAE04D4B4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75F049-8CD3-40BC-AF7F-AD461D215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Сложные задачи на проценты-это просто!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460674"/>
          </a:xfrm>
        </p:spPr>
        <p:txBody>
          <a:bodyPr>
            <a:normAutofit/>
          </a:bodyPr>
          <a:lstStyle/>
          <a:p>
            <a:r>
              <a:rPr lang="ru-RU" dirty="0"/>
              <a:t>Презентацию подготовила:</a:t>
            </a:r>
          </a:p>
          <a:p>
            <a:r>
              <a:rPr lang="ru-RU" dirty="0"/>
              <a:t>учитель математики МАОУ СОШ с. Большой Мелик</a:t>
            </a:r>
          </a:p>
          <a:p>
            <a:r>
              <a:rPr lang="ru-RU" dirty="0"/>
              <a:t>Ловягина Галина Александровна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558722-C888-A319-B8F9-D69E8271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4" y="3705225"/>
            <a:ext cx="2835799" cy="2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кумент1 - Word (Сбой активации продукта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33491" r="39428" b="35559"/>
          <a:stretch/>
        </p:blipFill>
        <p:spPr>
          <a:xfrm>
            <a:off x="1196340" y="637237"/>
            <a:ext cx="8691305" cy="4906041"/>
          </a:xfrm>
          <a:prstGeom prst="rect">
            <a:avLst/>
          </a:prstGeom>
        </p:spPr>
      </p:pic>
      <p:pic>
        <p:nvPicPr>
          <p:cNvPr id="2" name="Рисунок 1" descr="2a4bac3a167c805834c96d0e4c65d639.png">
            <a:extLst>
              <a:ext uri="{FF2B5EF4-FFF2-40B4-BE49-F238E27FC236}">
                <a16:creationId xmlns:a16="http://schemas.microsoft.com/office/drawing/2014/main" id="{A5CFE15E-AA91-97BE-4FEC-90CFD13933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72349" y="4412479"/>
            <a:ext cx="4555593" cy="22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8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D494-92DF-9AD0-E097-F6F5E1B6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ЗАДАЧА НА ПРОСТЫЕ ПРОЦЕНТЫ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FE175-4269-C377-D9C8-4313ECDA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Завод в </a:t>
            </a:r>
            <a:r>
              <a:rPr lang="ru-RU" dirty="0"/>
              <a:t>России </a:t>
            </a:r>
            <a:r>
              <a:rPr lang="ru-RU" sz="2800" dirty="0"/>
              <a:t>выпускает в год 1500 автомобилей. В течение следующих двух лет производство будет увеличиваться на 10 % в год от этого количества.</a:t>
            </a:r>
          </a:p>
          <a:p>
            <a:pPr marL="0" indent="0">
              <a:buNone/>
            </a:pPr>
            <a:r>
              <a:rPr lang="ru-RU" sz="2800" dirty="0"/>
              <a:t>Сколько автомобилей будет выпущено через два года?</a:t>
            </a:r>
          </a:p>
          <a:p>
            <a:endParaRPr lang="ru-RU" dirty="0"/>
          </a:p>
        </p:txBody>
      </p:sp>
      <p:pic>
        <p:nvPicPr>
          <p:cNvPr id="4" name="Рисунок 3" descr="Документ1 - Word (Сбой активации продукта)">
            <a:extLst>
              <a:ext uri="{FF2B5EF4-FFF2-40B4-BE49-F238E27FC236}">
                <a16:creationId xmlns:a16="http://schemas.microsoft.com/office/drawing/2014/main" id="{F4F90F40-FFC6-54C7-F9E6-06C43315E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t="32691" r="50071" b="28221"/>
          <a:stretch/>
        </p:blipFill>
        <p:spPr>
          <a:xfrm>
            <a:off x="574765" y="4110446"/>
            <a:ext cx="2090057" cy="25516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C9736-4478-12B2-FB08-F9A0072E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364" y="3692909"/>
            <a:ext cx="2969149" cy="29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077" y="619172"/>
            <a:ext cx="11514666" cy="3880773"/>
          </a:xfrm>
        </p:spPr>
        <p:txBody>
          <a:bodyPr>
            <a:noAutofit/>
          </a:bodyPr>
          <a:lstStyle/>
          <a:p>
            <a:r>
              <a:rPr lang="ru-RU" sz="3200" dirty="0"/>
              <a:t>Решение</a:t>
            </a:r>
          </a:p>
          <a:p>
            <a:pPr marL="0" indent="0">
              <a:buNone/>
            </a:pPr>
            <a:r>
              <a:rPr lang="ru-RU" sz="3200" dirty="0"/>
              <a:t>	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10 % от 1500 = 150 (автомобилей) – прирост производства за год.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Через 1 год будет 1500 + 150 = 1650 (автомобилей).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количества выпускаемых автомобилей в год не меняется.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Через 2 года будет 1650 + 150 = 1800 (автомобилей).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Ответ: через 2 года будет выпущено 1800 автомобилей.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502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resh.edu.ru/uploads/lesson_extract/6910/20200110174414/OEBPS/objects/c_math_6_84_1/be20590a-2da7-4ca1-98a6-35e078f29fd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5"/>
          <a:stretch/>
        </p:blipFill>
        <p:spPr bwMode="auto">
          <a:xfrm>
            <a:off x="1510363" y="1833893"/>
            <a:ext cx="9319562" cy="305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64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0B4FD-F0B6-C0EB-20C5-8905BD05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НА СЛОЖНЫЕ ПРОЦЕНТЫ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823D1-C416-3C59-F5EC-E90F3727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В банк положили 5000 рублей под 10 % годовых. Сколько денег будет на счету через два года?</a:t>
            </a:r>
          </a:p>
          <a:p>
            <a:endParaRPr lang="ru-RU" dirty="0"/>
          </a:p>
          <a:p>
            <a:r>
              <a:rPr lang="ru-RU" dirty="0"/>
              <a:t>Здесь</a:t>
            </a:r>
            <a:r>
              <a:rPr lang="ru-RU" dirty="0">
                <a:solidFill>
                  <a:schemeClr val="tx1"/>
                </a:solidFill>
              </a:rPr>
              <a:t> в каждом расчётном периоде начисленный процент прибыли прибавляется к имеющемуся вкладу и в следующем периоде процент начисляется уже на эту сумму, значит это задача на сложные проценты.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24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695" y="408319"/>
            <a:ext cx="10948609" cy="6041362"/>
          </a:xfrm>
        </p:spPr>
        <p:txBody>
          <a:bodyPr>
            <a:noAutofit/>
          </a:bodyPr>
          <a:lstStyle/>
          <a:p>
            <a:r>
              <a:rPr lang="ru-RU" sz="2800" dirty="0"/>
              <a:t>Решение</a:t>
            </a:r>
          </a:p>
          <a:p>
            <a:pPr marL="0" indent="0">
              <a:buNone/>
            </a:pPr>
            <a:r>
              <a:rPr lang="ru-RU" sz="2800" dirty="0"/>
              <a:t>						10 % от 5000 = 500 (руб.)</a:t>
            </a:r>
          </a:p>
          <a:p>
            <a:pPr marL="0" indent="0">
              <a:buNone/>
            </a:pPr>
            <a:r>
              <a:rPr lang="ru-RU" sz="2800" dirty="0"/>
              <a:t>	Через 1 год на счету будет:</a:t>
            </a:r>
          </a:p>
          <a:p>
            <a:pPr marL="0" indent="0">
              <a:buNone/>
            </a:pPr>
            <a:r>
              <a:rPr lang="ru-RU" sz="2800" dirty="0"/>
              <a:t>						5000 + 500 = 5500 (руб.)</a:t>
            </a:r>
          </a:p>
          <a:p>
            <a:pPr marL="0" indent="0">
              <a:buNone/>
            </a:pPr>
            <a:r>
              <a:rPr lang="ru-RU" sz="2800" dirty="0"/>
              <a:t>		По условию задачи за каждый год сумма вклада увеличивается на 10 % от суммы, находившейся на счету в начале года.</a:t>
            </a:r>
          </a:p>
          <a:p>
            <a:pPr marL="0" indent="0">
              <a:buNone/>
            </a:pPr>
            <a:r>
              <a:rPr lang="ru-RU" sz="2800" dirty="0"/>
              <a:t>		В начале второго года на счету будет 5500 руб.</a:t>
            </a:r>
          </a:p>
          <a:p>
            <a:pPr marL="0" indent="0">
              <a:buNone/>
            </a:pPr>
            <a:r>
              <a:rPr lang="ru-RU" sz="2800" dirty="0"/>
              <a:t>					10 % от 5500 рублей = 550 (руб.)</a:t>
            </a:r>
          </a:p>
          <a:p>
            <a:pPr marL="0" indent="0">
              <a:buNone/>
            </a:pPr>
            <a:r>
              <a:rPr lang="ru-RU" sz="2800" dirty="0"/>
              <a:t>	Через 2 года на счету будет:</a:t>
            </a:r>
          </a:p>
          <a:p>
            <a:pPr marL="0" indent="0">
              <a:buNone/>
            </a:pPr>
            <a:r>
              <a:rPr lang="ru-RU" sz="2800" dirty="0"/>
              <a:t>						5500 + 550 = 6050 (руб.)</a:t>
            </a:r>
          </a:p>
          <a:p>
            <a:r>
              <a:rPr lang="ru-RU" sz="2800" dirty="0"/>
              <a:t>Ответ: через 2 года на счету будет 6050 рублей.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76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задачи. Применяем формулу сложных процентов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r="36274"/>
          <a:stretch/>
        </p:blipFill>
        <p:spPr>
          <a:xfrm>
            <a:off x="2562225" y="2335211"/>
            <a:ext cx="7501114" cy="24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1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3EDEEE-50D5-D958-9262-EEF83789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CC1CE-DD14-C9CC-0252-A51BDE5C4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94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A0BE5-F77A-BDEA-BFB2-89019401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 истории понятия «процент»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84D81-0B03-9A08-368B-AB67FE6D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Употребление термина «процент» в России начинается в конце 18-века. Долгое время под процентами понималось исключительно прибыль или убыток на каждые 100 рублей. Проценты принимались только в торговых и денежных сделках. Затем область их применения расширилась.</a:t>
            </a:r>
            <a:endParaRPr lang="ru-RU" dirty="0"/>
          </a:p>
        </p:txBody>
      </p:sp>
      <p:pic>
        <p:nvPicPr>
          <p:cNvPr id="4" name="Рисунок 3" descr="2a4bac3a167c805834c96d0e4c65d639.png">
            <a:extLst>
              <a:ext uri="{FF2B5EF4-FFF2-40B4-BE49-F238E27FC236}">
                <a16:creationId xmlns:a16="http://schemas.microsoft.com/office/drawing/2014/main" id="{4B4EDEFD-4668-6C9B-3E21-022FD26525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32488" y="4092902"/>
            <a:ext cx="4804410" cy="23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Сложные проценты в реальной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/>
              <a:t>Сложные проценты</a:t>
            </a:r>
            <a:r>
              <a:rPr lang="ru-RU" sz="2800" dirty="0"/>
              <a:t>— форма расчета дохода, основанная на присоединении к сумме долга начисленных, но невыплаченных процентов, начисление процентов на проценты, расчет процентов на два или большее число периодов, проводимый таким образом, что процент начисляется не только на исходную сумму, но и на процент, начисленный в предыдущем периоде.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 descr="2a4bac3a167c805834c96d0e4c65d639.png">
            <a:extLst>
              <a:ext uri="{FF2B5EF4-FFF2-40B4-BE49-F238E27FC236}">
                <a16:creationId xmlns:a16="http://schemas.microsoft.com/office/drawing/2014/main" id="{FD335AD2-A03B-46AF-EB46-CFE062D49F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27838" y="4159885"/>
            <a:ext cx="4804410" cy="23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9010C-C4CB-E65C-75B2-F5A894F8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Формула для вычисления простых процентов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27BFED-5E5A-84EA-0283-0F85CA2B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Если проценты начисляют на первоначальную сумму вклада, то говорят, что начисляют простые проценты.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S – это итоговая сумма,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– это первоначальная сумма,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– количество расчётных периодов,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– количество процентов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Объект 3" descr="https://resh.edu.ru/uploads/lesson_extract/6910/20200110174414/OEBPS/objects/c_math_6_84_1/3447b7cf-d42d-4cf6-a191-1ab96b2f6693.jpeg">
            <a:extLst>
              <a:ext uri="{FF2B5EF4-FFF2-40B4-BE49-F238E27FC236}">
                <a16:creationId xmlns:a16="http://schemas.microsoft.com/office/drawing/2014/main" id="{3B3C4C7A-7602-4075-D0EC-1D4CCC81F0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3"/>
          <a:stretch/>
        </p:blipFill>
        <p:spPr bwMode="auto">
          <a:xfrm>
            <a:off x="4210050" y="2795315"/>
            <a:ext cx="3390900" cy="1700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93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Простой процент</a:t>
            </a:r>
          </a:p>
        </p:txBody>
      </p:sp>
      <p:pic>
        <p:nvPicPr>
          <p:cNvPr id="4" name="Объект 3" descr="Документ1 - Word (Сбой активации продукта)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5" t="28921" r="32628" b="39893"/>
          <a:stretch/>
        </p:blipFill>
        <p:spPr>
          <a:xfrm>
            <a:off x="1835629" y="1270000"/>
            <a:ext cx="6489765" cy="3165183"/>
          </a:xfrm>
        </p:spPr>
      </p:pic>
      <p:pic>
        <p:nvPicPr>
          <p:cNvPr id="8" name="Рисунок 7" descr="Документ1 - Word (Сбой активации продукта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t="32691" r="50071" b="28221"/>
          <a:stretch/>
        </p:blipFill>
        <p:spPr>
          <a:xfrm>
            <a:off x="574765" y="4110446"/>
            <a:ext cx="2090057" cy="25516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005" y="2386491"/>
            <a:ext cx="4097383" cy="40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1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9010C-C4CB-E65C-75B2-F5A894F8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Формула для вычисления сложных процентов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27BFED-5E5A-84EA-0283-0F85CA2B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Если</a:t>
            </a:r>
            <a:r>
              <a:rPr lang="ru-RU" dirty="0">
                <a:solidFill>
                  <a:schemeClr val="tx1"/>
                </a:solidFill>
              </a:rPr>
              <a:t> в каждом расчётном периоде начисленный процент прибыли прибавляют к имеющемуся вкладу и в следующем периоде процент начисляется уже на эту сумму, то такие проценты называют сложными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S – это итоговая сумма,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– это первоначальная сумма,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– количество расчётных периодов,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– количество процентов.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3" descr="https://resh.edu.ru/uploads/lesson_extract/6910/20200110174414/OEBPS/objects/c_math_6_84_1/a3c672c6-03da-4283-80de-69dab3e3296a.jpeg">
            <a:extLst>
              <a:ext uri="{FF2B5EF4-FFF2-40B4-BE49-F238E27FC236}">
                <a16:creationId xmlns:a16="http://schemas.microsoft.com/office/drawing/2014/main" id="{3F5E6179-15E1-9CE7-B037-010242141E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6"/>
          <a:stretch/>
        </p:blipFill>
        <p:spPr bwMode="auto">
          <a:xfrm>
            <a:off x="6581171" y="3257550"/>
            <a:ext cx="3991579" cy="162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97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Формула сложных процентов</a:t>
            </a:r>
          </a:p>
        </p:txBody>
      </p:sp>
      <p:pic>
        <p:nvPicPr>
          <p:cNvPr id="8" name="Объект 7" descr="Документ1 - Word (Сбой активации продукта)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8" t="31165" r="39239" b="25228"/>
          <a:stretch/>
        </p:blipFill>
        <p:spPr>
          <a:xfrm>
            <a:off x="1903463" y="1270000"/>
            <a:ext cx="6144409" cy="4729450"/>
          </a:xfrm>
        </p:spPr>
      </p:pic>
    </p:spTree>
    <p:extLst>
      <p:ext uri="{BB962C8B-B14F-4D97-AF65-F5344CB8AC3E}">
        <p14:creationId xmlns:p14="http://schemas.microsoft.com/office/powerpoint/2010/main" val="57062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Сложный процент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Вы инвестировали 100 000 р. на 15 лет под 20%. Дополнительных взносов нет. Каждый год проценты прибыли прибавляются к основной сумме. рублей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Прибыль составит 1 700 000 рублей, что на 1 500 000 рублей больше, чем для простого процента Вложения с использованием сложного процента на порядок выгоднее, чем с простым процентом.  </a:t>
            </a:r>
          </a:p>
        </p:txBody>
      </p:sp>
      <p:pic>
        <p:nvPicPr>
          <p:cNvPr id="4" name="Рисунок 3" descr="Документ1 - Word (Сбой активации продукта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7" t="29088" r="28000" b="54503"/>
          <a:stretch/>
        </p:blipFill>
        <p:spPr>
          <a:xfrm>
            <a:off x="2142309" y="3257005"/>
            <a:ext cx="5016138" cy="10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0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86" y="182880"/>
            <a:ext cx="10605164" cy="132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Сравнение прибыли с простым и сложным</a:t>
            </a:r>
          </a:p>
        </p:txBody>
      </p:sp>
      <p:pic>
        <p:nvPicPr>
          <p:cNvPr id="4" name="Объект 3" descr="Документ1 - Word (Сбой активации продукта)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t="30267" r="33229" b="16110"/>
          <a:stretch/>
        </p:blipFill>
        <p:spPr>
          <a:xfrm>
            <a:off x="1733644" y="1252187"/>
            <a:ext cx="6966219" cy="5605813"/>
          </a:xfrm>
        </p:spPr>
      </p:pic>
    </p:spTree>
    <p:extLst>
      <p:ext uri="{BB962C8B-B14F-4D97-AF65-F5344CB8AC3E}">
        <p14:creationId xmlns:p14="http://schemas.microsoft.com/office/powerpoint/2010/main" val="3730595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508</TotalTime>
  <Words>594</Words>
  <Application>Microsoft Office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Тема Office</vt:lpstr>
      <vt:lpstr>Сложные задачи на проценты-это просто! </vt:lpstr>
      <vt:lpstr>Из истории понятия «процент»</vt:lpstr>
      <vt:lpstr>Сложные проценты в реальной жизни</vt:lpstr>
      <vt:lpstr>Формула для вычисления простых процентов </vt:lpstr>
      <vt:lpstr>Простой процент</vt:lpstr>
      <vt:lpstr>Формула для вычисления сложных процентов </vt:lpstr>
      <vt:lpstr>Формула сложных процентов</vt:lpstr>
      <vt:lpstr>Сложный процент</vt:lpstr>
      <vt:lpstr>Сравнение прибыли с простым и сложным</vt:lpstr>
      <vt:lpstr>Презентация PowerPoint</vt:lpstr>
      <vt:lpstr>ЗАДАЧА НА ПРОСТЫЕ ПРОЦЕНТЫ</vt:lpstr>
      <vt:lpstr>Презентация PowerPoint</vt:lpstr>
      <vt:lpstr>Презентация PowerPoint</vt:lpstr>
      <vt:lpstr>ЗАДАЧА НА СЛОЖНЫЕ ПРОЦЕНТЫ</vt:lpstr>
      <vt:lpstr>Презентация PowerPoint</vt:lpstr>
      <vt:lpstr>Решение задачи. Применяем формулу сложных процентов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X5</dc:creator>
  <cp:lastModifiedBy>MR Долженко</cp:lastModifiedBy>
  <cp:revision>18</cp:revision>
  <dcterms:created xsi:type="dcterms:W3CDTF">2021-04-11T03:43:45Z</dcterms:created>
  <dcterms:modified xsi:type="dcterms:W3CDTF">2024-11-23T19:11:11Z</dcterms:modified>
</cp:coreProperties>
</file>