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9" r:id="rId2"/>
    <p:sldId id="328" r:id="rId3"/>
    <p:sldId id="329" r:id="rId4"/>
    <p:sldId id="330" r:id="rId5"/>
    <p:sldId id="331" r:id="rId6"/>
    <p:sldId id="332" r:id="rId7"/>
    <p:sldId id="333" r:id="rId8"/>
    <p:sldId id="334" r:id="rId9"/>
    <p:sldId id="337" r:id="rId10"/>
    <p:sldId id="338" r:id="rId11"/>
    <p:sldId id="302" r:id="rId12"/>
    <p:sldId id="303" r:id="rId13"/>
    <p:sldId id="318" r:id="rId14"/>
    <p:sldId id="317" r:id="rId15"/>
    <p:sldId id="316" r:id="rId16"/>
    <p:sldId id="315" r:id="rId17"/>
    <p:sldId id="314" r:id="rId18"/>
    <p:sldId id="325" r:id="rId19"/>
    <p:sldId id="313" r:id="rId20"/>
    <p:sldId id="312" r:id="rId21"/>
    <p:sldId id="311" r:id="rId22"/>
    <p:sldId id="321" r:id="rId23"/>
    <p:sldId id="322" r:id="rId24"/>
    <p:sldId id="320" r:id="rId25"/>
    <p:sldId id="319" r:id="rId26"/>
    <p:sldId id="323" r:id="rId27"/>
    <p:sldId id="324" r:id="rId28"/>
    <p:sldId id="310" r:id="rId29"/>
    <p:sldId id="309" r:id="rId30"/>
    <p:sldId id="326" r:id="rId31"/>
    <p:sldId id="307" r:id="rId32"/>
    <p:sldId id="30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4FB3A-2E61-4970-A9F5-10EFBBAE3405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1954F-FF03-441A-892A-69A2AF36BE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ocuments\1%20%20&#1059;&#1088;&#1086;&#1082;%20&#1084;&#1091;&#1078;&#1077;&#1089;&#1090;&#1074;&#1072;,%20&#1060;&#1080;&#1083;&#1100;&#1084;%20&#1054;&#1092;&#1080;&#1094;&#1077;&#1088;&#1099;\Pesnya_Revolyucii_-_Nash_parovoz_vpered_leti_muzofon.com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3%D0%B5%D0%BE%D1%80%D0%B3%D0%B8%D0%B9_%D0%AE%D0%BC%D0%B0%D1%82%D0%BE%D0%B2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ru.wikipedia.org/wiki/%D0%94%D1%80%D1%83%D0%B6%D0%BD%D0%B8%D0%BA%D0%BE%D0%B2,_%D0%92%D0%BB%D0%B0%D0%B4%D0%B8%D0%BC%D0%B8%D1%80_%D0%92%D0%B0%D1%81%D0%B8%D0%BB%D1%8C%D0%B5%D0%B2%D0%B8%D1%8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ocuments\1%20%20&#1059;&#1088;&#1086;&#1082;%20&#1084;&#1091;&#1078;&#1077;&#1089;&#1090;&#1074;&#1072;,%20&#1060;&#1080;&#1083;&#1100;&#1084;%20&#1054;&#1092;&#1080;&#1094;&#1077;&#1088;&#1099;\&#1059;&#1093;&#1086;&#1076;&#1080;&#1083;&#1080;%20&#1082;&#1086;&#1084;&#1089;&#1086;&#1084;&#1086;&#1083;&#1100;&#1094;&#1099;(muzofon.com).mp3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4%D1%80%D1%83%D0%BD%D0%B7%D0%B5%D0%BD%D1%81%D0%BA%D0%B0%D1%8F_%D0%BD%D0%B0%D0%B1%D0%B5%D1%80%D0%B5%D0%B6%D0%BD%D0%B0%D1%8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ru.wikipedia.org/wiki/%D0%A1%D0%B5%D1%80%D0%B3%D0%B5%D0%B9_%D0%A8%D0%BE%D0%B9%D0%B3%D1%83" TargetMode="External"/><Relationship Id="rId4" Type="http://schemas.openxmlformats.org/officeDocument/2006/relationships/hyperlink" Target="https://ru.wikipedia.org/wiki/%D0%9F%D0%B0%D0%BC%D1%8F%D1%82%D0%BD%D0%B8%D0%BA_%D0%B3%D0%B5%D1%80%D0%BE%D1%8F%D0%BC_%D1%84%D0%B8%D0%BB%D1%8C%D0%BC%D0%B0_%C2%AB%D0%9E%D1%84%D0%B8%D1%86%D0%B5%D1%80%D1%8B%C2%BB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liveinternet.ru/images/attach/c/0/121/581/121581495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C:\Users\Admin\Documents\офицеры Снимок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357826"/>
          </a:xfrm>
          <a:prstGeom prst="rect">
            <a:avLst/>
          </a:prstGeom>
          <a:noFill/>
        </p:spPr>
      </p:pic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0" y="2500306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sz="48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sz="48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выхода на экраны фильма «Офицеры» и памяти </a:t>
            </a:r>
            <a:r>
              <a:rPr lang="ru-RU" sz="48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народного артиста СССР          В</a:t>
            </a:r>
            <a:r>
              <a:rPr lang="ru-RU" sz="48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8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Ланового</a:t>
            </a:r>
            <a:r>
              <a:rPr lang="ru-RU" sz="48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посвящается </a:t>
            </a:r>
          </a:p>
          <a:p>
            <a:pPr algn="ctr"/>
            <a:endParaRPr lang="ru-RU" sz="2400" b="1" i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esnya_Revolyucii_-_Nash_parovoz_vpered_leti_muzofon.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" dur="1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6" dur="1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"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387259"/>
            <a:ext cx="5111750" cy="362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1800" dirty="0" smtClean="0"/>
              <a:t>В сентябре 2018 года в Главном управлении кадров Минобороны России открылась скульптурная композиция «Офицеры», которая состоит из героев фильма — командира взвода Алексея Трофимов (</a:t>
            </a:r>
            <a:r>
              <a:rPr lang="ru-RU" sz="1800" u="sng" dirty="0" smtClean="0">
                <a:hlinkClick r:id="rId3" tooltip="Георгий Юматов"/>
              </a:rPr>
              <a:t>Георгий </a:t>
            </a:r>
            <a:r>
              <a:rPr lang="ru-RU" sz="1800" u="sng" dirty="0" err="1" smtClean="0">
                <a:hlinkClick r:id="rId3" tooltip="Георгий Юматов"/>
              </a:rPr>
              <a:t>Юматов</a:t>
            </a:r>
            <a:r>
              <a:rPr lang="ru-RU" sz="1800" dirty="0" smtClean="0"/>
              <a:t>) и командира эскадрона Георгия Петровича (</a:t>
            </a:r>
            <a:r>
              <a:rPr lang="ru-RU" sz="1800" dirty="0" smtClean="0">
                <a:hlinkClick r:id="rId4" tooltip="Дружников, Владимир Васильевич"/>
              </a:rPr>
              <a:t>Владимир </a:t>
            </a:r>
            <a:r>
              <a:rPr lang="ru-RU" sz="1800" dirty="0" err="1" smtClean="0">
                <a:hlinkClick r:id="rId4" tooltip="Дружников, Владимир Васильевич"/>
              </a:rPr>
              <a:t>Дружников</a:t>
            </a:r>
            <a:r>
              <a:rPr lang="ru-RU" sz="1800" dirty="0" smtClean="0"/>
              <a:t>). За ними располагается знаменитая цитата из фильма «Есть такая профессия — Родину защищать</a:t>
            </a:r>
            <a:r>
              <a:rPr lang="ru-RU" sz="1800" dirty="0" smtClean="0"/>
              <a:t>!»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liveinternet.ru/images/attach/c/0/121/581/121581495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Admin\Documents\трофимов Снимок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00627" cy="4658772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3500414"/>
            <a:ext cx="9144000" cy="335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Чем был награждён курсант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Алексей Трофимов,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герой фильма «Офицеры»?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 Орденом Боевого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Знамени.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2) Кавалерийской шашкой                                          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3) Красными революционными  шароварами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4) Именным подарочным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маузером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Ответ</a:t>
            </a:r>
            <a:r>
              <a:rPr lang="ru-RU" sz="2800" dirty="0" smtClean="0">
                <a:solidFill>
                  <a:srgbClr val="FF0000"/>
                </a:solidFill>
              </a:rPr>
              <a:t>: Красными революционными  шароварами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liveinternet.ru/images/attach/c/0/121/581/121581495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Admin\Documents\на вышке Снимок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57818" cy="4929198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500298" y="3384515"/>
            <a:ext cx="6643702" cy="34734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 Сколько  времени собирался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служить в армии Алексей Трофимов?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 </a:t>
            </a:r>
            <a:r>
              <a:rPr lang="ru-RU" sz="2800" dirty="0" smtClean="0">
                <a:solidFill>
                  <a:srgbClr val="00B0F0"/>
                </a:solidFill>
              </a:rPr>
              <a:t>) До победы мировой революции                                            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2) </a:t>
            </a:r>
            <a:r>
              <a:rPr lang="ru-RU" sz="2800" dirty="0" smtClean="0">
                <a:solidFill>
                  <a:srgbClr val="00B0F0"/>
                </a:solidFill>
              </a:rPr>
              <a:t>5 лет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3) До получения должности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комэска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4) До победы над басмачами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Ответ:  1) До победы мировой революции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liveinternet.ru/images/attach/c/0/121/581/121581495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Admin\Documents\родину защищать 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09095" cy="3643314"/>
          </a:xfrm>
          <a:prstGeom prst="rect">
            <a:avLst/>
          </a:prstGeom>
          <a:noFill/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143240" y="1958975"/>
            <a:ext cx="6000760" cy="48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Какой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профессией гордился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комэск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командир заставы?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 Профессией военного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2) Профессией учителя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3) Профессией врача                             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4) Профессией рабочего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Ответ: 1) Есть такая профессия Родину защищать (военный)</a:t>
            </a:r>
          </a:p>
        </p:txBody>
      </p:sp>
      <p:pic>
        <p:nvPicPr>
          <p:cNvPr id="2051" name="Picture 3" descr="C:\Users\Admin\Documents\командир Сним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643314"/>
            <a:ext cx="3412595" cy="32146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liveinternet.ru/images/attach/c/0/121/581/121581495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Admin\Documents\Варавва 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5692" y="0"/>
            <a:ext cx="5298308" cy="4357694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3357538"/>
            <a:ext cx="5500694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  Кем по происхождению был взводный  Иван Варавва?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 Бывшим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военспецем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2) Рабочим из Петрограда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3) Казаком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4) Дворянином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Ответ: 3) Казаком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liveinternet.ru/images/attach/c/0/121/581/121581495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Admin\Documents\басмачи 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0363" y="0"/>
            <a:ext cx="6593637" cy="3786190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3857629"/>
            <a:ext cx="9144000" cy="3000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800" dirty="0" smtClean="0">
                <a:solidFill>
                  <a:srgbClr val="FFFF00"/>
                </a:solidFill>
              </a:rPr>
              <a:t>5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 </a:t>
            </a:r>
            <a:r>
              <a:rPr lang="ru-RU" sz="2800" dirty="0" smtClean="0">
                <a:solidFill>
                  <a:srgbClr val="FFFF00"/>
                </a:solidFill>
              </a:rPr>
              <a:t>Кого на заставе похитили басмачи?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 Командира                                                                             2)Любу Трофимову                                                                             3) Ивана Варавву                                                                                                               4) Коня Алексея Трофимова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Ответ:  2) </a:t>
            </a:r>
            <a:r>
              <a:rPr lang="ru-RU" sz="2800" dirty="0" smtClean="0">
                <a:solidFill>
                  <a:srgbClr val="00B0F0"/>
                </a:solidFill>
              </a:rPr>
              <a:t>Любу Трофимову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liveinternet.ru/images/attach/c/0/121/581/121581495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Admin\Documents\Коман 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230" y="662632"/>
            <a:ext cx="3977108" cy="2837805"/>
          </a:xfrm>
          <a:prstGeom prst="rect">
            <a:avLst/>
          </a:prstGeom>
          <a:noFill/>
        </p:spPr>
      </p:pic>
      <p:pic>
        <p:nvPicPr>
          <p:cNvPr id="6147" name="Picture 3" descr="C:\Users\Admin\Documents\гибель ком-ра Сним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7231"/>
            <a:ext cx="3274343" cy="2571769"/>
          </a:xfrm>
          <a:prstGeom prst="rect">
            <a:avLst/>
          </a:prstGeom>
          <a:noFill/>
        </p:spPr>
      </p:pic>
      <p:pic>
        <p:nvPicPr>
          <p:cNvPr id="6148" name="Picture 4" descr="C:\Users\Admin\Documents\надпись Снимок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1068" y="4357694"/>
            <a:ext cx="3162931" cy="2500306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3676634"/>
            <a:ext cx="7572428" cy="31813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6. Как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погиб командир заставы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Был зарублен шашкой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2) Погиб от взрыва гранаты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lang="ru-RU" sz="2800" dirty="0" smtClean="0">
                <a:solidFill>
                  <a:srgbClr val="00B0F0"/>
                </a:solidFill>
              </a:rPr>
              <a:t>) Закрыл своим телом Любу Трофимову                 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4) Погиб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от пулемётной очереди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Ответ: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3) Закрыл своим телом Любу Трофимову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liveinternet.ru/images/attach/c/0/121/581/121581495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Admin\Documents\поезд 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3899885" cy="3643313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57620" y="1785926"/>
            <a:ext cx="5072066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Где родился Егор, сын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АлексеяТрофимова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Любы?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 В крепости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2) На заставе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3) </a:t>
            </a:r>
            <a:r>
              <a:rPr lang="ru-RU" sz="2800" dirty="0" smtClean="0">
                <a:solidFill>
                  <a:srgbClr val="FFC000"/>
                </a:solidFill>
              </a:rPr>
              <a:t>В теплушке поезда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4) В Москве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Ответ: 3) В теплушке поезда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Фон для презентации по предмету истор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88"/>
            <a:ext cx="9144000" cy="6876288"/>
          </a:xfrm>
          <a:prstGeom prst="rect">
            <a:avLst/>
          </a:prstGeom>
          <a:noFill/>
        </p:spPr>
      </p:pic>
      <p:pic>
        <p:nvPicPr>
          <p:cNvPr id="2050" name="Picture 2" descr="C:\Users\Admin\Documents\прощ 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0"/>
            <a:ext cx="7429520" cy="4037635"/>
          </a:xfrm>
          <a:prstGeom prst="rect">
            <a:avLst/>
          </a:prstGeom>
          <a:noFill/>
        </p:spPr>
      </p:pic>
      <p:pic>
        <p:nvPicPr>
          <p:cNvPr id="2051" name="Picture 3" descr="C:\Users\Admin\Documents\суворовец Тр.Сним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4318802"/>
            <a:ext cx="5320427" cy="2539198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214414" y="2643182"/>
            <a:ext cx="6715140" cy="4214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8) Каким именем И.Варавва попросил назвать внука  своих друзей?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 Александром                                          2) Алексеем                                               3) Климом                                                4) Иваном   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Ответ</a:t>
            </a:r>
            <a:r>
              <a:rPr lang="ru-RU" sz="3200" dirty="0" smtClean="0">
                <a:solidFill>
                  <a:srgbClr val="FFC000"/>
                </a:solidFill>
              </a:rPr>
              <a:t>: 4) Иваном                    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liveinternet.ru/images/attach/c/0/121/581/121581495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C:\Users\Admin\Documents\по улице 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4453551"/>
            <a:ext cx="4214810" cy="2404449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500043"/>
            <a:ext cx="6000760" cy="4286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9) Какие претензии перед дракой мальчишки предъявляли Егору?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 Просили денег на сигареты                                        2) </a:t>
            </a:r>
            <a:r>
              <a:rPr lang="ru-RU" sz="2800" dirty="0" smtClean="0"/>
              <a:t>Ты опять по нашей улице ходишь             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3) Почему  не желает </a:t>
            </a:r>
            <a:r>
              <a:rPr lang="ru-RU" sz="2800" dirty="0" smtClean="0"/>
              <a:t>дружить с ними         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4) Где спрятал кортик?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Ответ: 2) Ты опять по нашей улице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ходишь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5" name="Picture 3" descr="C:\Users\Admin\Documents\драка Сним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808505"/>
            <a:ext cx="3500430" cy="2347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600" dirty="0" smtClean="0"/>
              <a:t>«Офицеры». </a:t>
            </a:r>
            <a:r>
              <a:rPr lang="ru-RU" sz="1600" dirty="0" smtClean="0"/>
              <a:t>1971</a:t>
            </a:r>
            <a:endParaRPr lang="ru-RU" sz="1600" dirty="0" smtClean="0"/>
          </a:p>
          <a:p>
            <a:pPr fontAlgn="base"/>
            <a:r>
              <a:rPr lang="ru-RU" sz="1600" dirty="0" smtClean="0"/>
              <a:t>Режиссер: Владимир Роговой. Сценарий: Кирилл </a:t>
            </a:r>
            <a:r>
              <a:rPr lang="ru-RU" sz="1600" dirty="0" err="1" smtClean="0"/>
              <a:t>Рапопорт</a:t>
            </a:r>
            <a:r>
              <a:rPr lang="ru-RU" sz="1600" dirty="0" smtClean="0"/>
              <a:t>, Борис Васильев. Директор фильма: Георгий Федянин. Оператор: Михаил Кириллов. Композитор: Рафаил </a:t>
            </a:r>
            <a:r>
              <a:rPr lang="ru-RU" sz="1600" dirty="0" err="1" smtClean="0"/>
              <a:t>Хозак</a:t>
            </a:r>
            <a:r>
              <a:rPr lang="ru-RU" sz="1600" dirty="0" smtClean="0"/>
              <a:t>. Художник: Михаил </a:t>
            </a:r>
            <a:r>
              <a:rPr lang="ru-RU" sz="1600" dirty="0" err="1" smtClean="0"/>
              <a:t>Фишгойт</a:t>
            </a:r>
            <a:r>
              <a:rPr lang="ru-RU" sz="1600" dirty="0" smtClean="0"/>
              <a:t>, Е. </a:t>
            </a:r>
            <a:r>
              <a:rPr lang="ru-RU" sz="1600" dirty="0" err="1" smtClean="0"/>
              <a:t>Перельштейн</a:t>
            </a:r>
            <a:r>
              <a:rPr lang="ru-RU" sz="1600" dirty="0" smtClean="0"/>
              <a:t>, Эмма Малая. Монтаж: А. </a:t>
            </a:r>
            <a:r>
              <a:rPr lang="ru-RU" sz="1600" dirty="0" err="1" smtClean="0"/>
              <a:t>Овчарова</a:t>
            </a:r>
            <a:endParaRPr lang="ru-RU" sz="1600" dirty="0" smtClean="0"/>
          </a:p>
          <a:p>
            <a:pPr fontAlgn="base"/>
            <a:r>
              <a:rPr lang="ru-RU" sz="1600" dirty="0" smtClean="0"/>
              <a:t>В главных ролях: Георгий </a:t>
            </a:r>
            <a:r>
              <a:rPr lang="ru-RU" sz="1600" dirty="0" err="1" smtClean="0"/>
              <a:t>Юматов</a:t>
            </a:r>
            <a:r>
              <a:rPr lang="ru-RU" sz="1600" dirty="0" smtClean="0"/>
              <a:t>, Василий </a:t>
            </a:r>
            <a:r>
              <a:rPr lang="ru-RU" sz="1600" dirty="0" err="1" smtClean="0"/>
              <a:t>Лановой</a:t>
            </a:r>
            <a:r>
              <a:rPr lang="ru-RU" sz="1600" dirty="0" smtClean="0"/>
              <a:t>, Алина Покровская, Александр Воеводин, Наталья </a:t>
            </a:r>
            <a:r>
              <a:rPr lang="ru-RU" sz="1600" dirty="0" err="1" smtClean="0"/>
              <a:t>Рычагова</a:t>
            </a:r>
            <a:r>
              <a:rPr lang="ru-RU" sz="1600" dirty="0" smtClean="0"/>
              <a:t>, Владимир </a:t>
            </a:r>
            <a:r>
              <a:rPr lang="ru-RU" sz="1600" dirty="0" err="1" smtClean="0"/>
              <a:t>Дружников</a:t>
            </a:r>
            <a:r>
              <a:rPr lang="ru-RU" sz="1600" dirty="0" smtClean="0"/>
              <a:t>, Андрей Громов, Юрий Сорокин, </a:t>
            </a:r>
            <a:r>
              <a:rPr lang="ru-RU" sz="1600" dirty="0" err="1" smtClean="0"/>
              <a:t>Шаджан</a:t>
            </a:r>
            <a:r>
              <a:rPr lang="ru-RU" sz="1600" dirty="0" smtClean="0"/>
              <a:t> </a:t>
            </a:r>
            <a:r>
              <a:rPr lang="ru-RU" sz="1600" dirty="0" err="1" smtClean="0"/>
              <a:t>Акмухамедов</a:t>
            </a:r>
            <a:r>
              <a:rPr lang="ru-RU" sz="1600" dirty="0" smtClean="0"/>
              <a:t>, Евгений </a:t>
            </a:r>
            <a:r>
              <a:rPr lang="ru-RU" sz="1600" dirty="0" err="1" smtClean="0"/>
              <a:t>Весник</a:t>
            </a:r>
            <a:endParaRPr lang="ru-RU" sz="1600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785" y="273050"/>
            <a:ext cx="3814279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liveinternet.ru/images/attach/c/0/121/581/121581495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Admin\Documents\китай 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3469" y="0"/>
            <a:ext cx="5680531" cy="2667652"/>
          </a:xfrm>
          <a:prstGeom prst="rect">
            <a:avLst/>
          </a:prstGeom>
          <a:noFill/>
        </p:spPr>
      </p:pic>
      <p:pic>
        <p:nvPicPr>
          <p:cNvPr id="9219" name="Picture 3" descr="C:\Users\Admin\Documents\встреча Сним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8764" y="3500438"/>
            <a:ext cx="4810922" cy="3357562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2500306"/>
            <a:ext cx="7500958" cy="30384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10). Как китайские товарищи называли Варавву?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 Иван-сан                                        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2) Комиссар                                                            3) Советник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4) </a:t>
            </a:r>
            <a:r>
              <a:rPr lang="ru-RU" sz="2800" dirty="0" smtClean="0">
                <a:solidFill>
                  <a:srgbClr val="FFFF00"/>
                </a:solidFill>
              </a:rPr>
              <a:t>) товарищ Ван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Ответ:  4) товарищ Ван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liveinternet.ru/images/attach/c/0/121/581/121581495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Admin\Documents\зеркало 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714744" cy="4047938"/>
          </a:xfrm>
          <a:prstGeom prst="rect">
            <a:avLst/>
          </a:prstGeom>
          <a:noFill/>
        </p:spPr>
      </p:pic>
      <p:pic>
        <p:nvPicPr>
          <p:cNvPr id="1027" name="Picture 3" descr="C:\Users\Admin\Documents\улица 1Сним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0"/>
            <a:ext cx="3286116" cy="3483283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000232" y="2386013"/>
            <a:ext cx="7143768" cy="3829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11. Каким образом Егор вызывал свою девушку Машу на улицу?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 Звонил в дверной звонок                                              2) Подавал сигнал   солнечным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зайчиком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3) Кричал её по имени                                        4) Кидал ей в окно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камешки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Ответ:  2</a:t>
            </a:r>
            <a:r>
              <a:rPr lang="ru-RU" sz="2800" dirty="0" smtClean="0">
                <a:solidFill>
                  <a:srgbClr val="FFFF00"/>
                </a:solidFill>
              </a:rPr>
              <a:t>) Подавал сигнал   солнечным зайчиком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liveinternet.ru/images/attach/c/0/121/581/121581495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Admin\Documents\школа 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77450" cy="4143380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71802" y="3214686"/>
            <a:ext cx="6072198" cy="3643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12. О каком писателе беседовали Егор и Маша в школе на перемене?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 О Михаиле Лермонтове                2) О Льве Толстом                             3) </a:t>
            </a:r>
            <a:r>
              <a:rPr lang="ru-RU" sz="2800" dirty="0" smtClean="0">
                <a:solidFill>
                  <a:srgbClr val="FFC000"/>
                </a:solidFill>
              </a:rPr>
              <a:t>О Джордже  Байроне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4) О А.Пушкине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Ответ: 2) О Льве Толстом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liveinternet.ru/images/attach/c/0/121/581/121581495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Admin\Documents\комбриг 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09978" cy="2937681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786181" y="2714620"/>
            <a:ext cx="5357819" cy="3403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13. Как обращался лётчик к Ивану Варавва на аэродроме?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 Товарищ комбриг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2) Товарищ начдив                          3) Товарищ командарм                                4) Товарищ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нач.полка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Ответ:  1) Товарищ комбриг</a:t>
            </a:r>
          </a:p>
        </p:txBody>
      </p:sp>
      <p:pic>
        <p:nvPicPr>
          <p:cNvPr id="3075" name="Picture 3" descr="C:\Users\Admin\Documents\комбриг 2 Сним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3901568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liveinternet.ru/images/attach/c/0/121/581/121581495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Admin\Documents\танк 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097680"/>
            <a:ext cx="4429124" cy="2760320"/>
          </a:xfrm>
          <a:prstGeom prst="rect">
            <a:avLst/>
          </a:prstGeom>
          <a:noFill/>
        </p:spPr>
      </p:pic>
      <p:pic>
        <p:nvPicPr>
          <p:cNvPr id="4099" name="Picture 3" descr="C:\Users\Admin\Documents\танк 2 Сним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00372"/>
            <a:ext cx="4415372" cy="2571744"/>
          </a:xfrm>
          <a:prstGeom prst="rect">
            <a:avLst/>
          </a:prstGeom>
          <a:noFill/>
        </p:spPr>
      </p:pic>
      <p:pic>
        <p:nvPicPr>
          <p:cNvPr id="4100" name="Picture 4" descr="C:\Users\Admin\Documents\исп Снимок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5643570" cy="2442273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211638" y="357166"/>
            <a:ext cx="4932362" cy="561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14. В какой стране оказывал интернациональную помощь герой фильма Алексей Трофимов?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1)  Во Франции                       2)  В Югославии                           3)  В Чехословакии                4)  В Испании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Ответ: 4)  В Испании.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liveinternet.ru/images/attach/c/0/121/581/121581495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Admin\Documents\Песня Сним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4318851" cy="3071810"/>
          </a:xfrm>
          <a:prstGeom prst="rect">
            <a:avLst/>
          </a:prstGeom>
          <a:noFill/>
        </p:spPr>
      </p:pic>
      <p:pic>
        <p:nvPicPr>
          <p:cNvPr id="1027" name="Picture 3" descr="C:\Users\Admin\Documents\песня 2 Снимок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14818"/>
            <a:ext cx="4455781" cy="2643182"/>
          </a:xfrm>
          <a:prstGeom prst="rect">
            <a:avLst/>
          </a:prstGeom>
          <a:noFill/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143372" y="642918"/>
            <a:ext cx="5000628" cy="497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15. Какую песню пели курсанты,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шедшие по мостовой мимо Егора?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  Три танкиста                        2)  Катюша                                    3)  Прощание славянки                                              4)  Дан приказ: ему -на Запад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Ответ: 1</a:t>
            </a:r>
            <a:r>
              <a:rPr lang="ru-RU" sz="2800" dirty="0" smtClean="0">
                <a:solidFill>
                  <a:srgbClr val="FFFF00"/>
                </a:solidFill>
              </a:rPr>
              <a:t>) Дан приказ: ему - на Запад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Уходили комсомольцы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liveinternet.ru/images/attach/c/0/121/581/121581495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Admin\Documents\танки 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369683"/>
            <a:ext cx="5643570" cy="4488317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0"/>
            <a:ext cx="7772400" cy="29416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16. Каким орденом за проявленную доблесть и мужество был  награждён гвардии капитан Георгий Трофимов?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 Отечественной войны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степени                          2) Красной Звезды                                                3) Боевого Красного Знамени                           4)  Орденом Ленина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Ответ: 1</a:t>
            </a:r>
            <a:r>
              <a:rPr lang="ru-RU" sz="3200" dirty="0" smtClean="0">
                <a:solidFill>
                  <a:srgbClr val="FF0000"/>
                </a:solidFill>
              </a:rPr>
              <a:t>) Отечественной войны </a:t>
            </a:r>
            <a:r>
              <a:rPr lang="en-US" sz="3200" dirty="0" smtClean="0">
                <a:solidFill>
                  <a:srgbClr val="FF0000"/>
                </a:solidFill>
              </a:rPr>
              <a:t>I</a:t>
            </a:r>
            <a:r>
              <a:rPr lang="ru-RU" sz="3200" dirty="0" smtClean="0">
                <a:solidFill>
                  <a:srgbClr val="FF0000"/>
                </a:solidFill>
              </a:rPr>
              <a:t> степени 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liveinternet.ru/images/attach/c/0/121/581/121581495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Admin\Documents\сан.поезд 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4429124" cy="3103104"/>
          </a:xfrm>
          <a:prstGeom prst="rect">
            <a:avLst/>
          </a:prstGeom>
          <a:noFill/>
        </p:spPr>
      </p:pic>
      <p:pic>
        <p:nvPicPr>
          <p:cNvPr id="3075" name="Picture 3" descr="C:\Users\Admin\Documents\сан.поезд 3 Сним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29066"/>
            <a:ext cx="4564639" cy="2928934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7874" y="4014515"/>
            <a:ext cx="4466126" cy="284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143372" y="0"/>
            <a:ext cx="5000628" cy="48101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17. Какую должность занимала на фронте Любовь Трофимова?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 Начальник госпиталя               2) Начальник отдела радистов                                     3) командир подпольщиков                     4) начальник санитарного поезда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Ответ</a:t>
            </a:r>
            <a:r>
              <a:rPr lang="ru-RU" sz="2800" dirty="0" smtClean="0">
                <a:solidFill>
                  <a:srgbClr val="FF0000"/>
                </a:solidFill>
              </a:rPr>
              <a:t>: 4) начальник санитарного поезда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liveinternet.ru/images/attach/c/0/121/581/121581495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Admin\Documents\призыв 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0"/>
            <a:ext cx="4429123" cy="2608508"/>
          </a:xfrm>
          <a:prstGeom prst="rect">
            <a:avLst/>
          </a:prstGeom>
          <a:noFill/>
        </p:spPr>
      </p:pic>
      <p:pic>
        <p:nvPicPr>
          <p:cNvPr id="4099" name="Picture 3" descr="C:\Users\Admin\Documents\оборона Сним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732992"/>
            <a:ext cx="4143371" cy="2125008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2357430"/>
            <a:ext cx="5786446" cy="38576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18) Кого  вначале потребовал и призвал к себе раненый командир, для отражения прорвавшихся немецких танков?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 артиллеристов                                               2) офицеров и коммунистов                                  3) добровольцев                                               4) танкистов </a:t>
            </a:r>
          </a:p>
          <a:p>
            <a:pPr marL="342900" lvl="0" indent="-342900">
              <a:spcBef>
                <a:spcPct val="20000"/>
              </a:spcBef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Ответ</a:t>
            </a:r>
            <a:r>
              <a:rPr lang="ru-RU" sz="2800" dirty="0" smtClean="0">
                <a:solidFill>
                  <a:srgbClr val="FFFF00"/>
                </a:solidFill>
              </a:rPr>
              <a:t>: 2) офицеров и коммунистов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liveinternet.ru/images/attach/c/0/121/581/121581495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Admin\Documents\внук Иван 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355"/>
            <a:ext cx="4138567" cy="2746631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648200" y="3100373"/>
            <a:ext cx="4495800" cy="37576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19)  Почему суворовец Иван Трофимов  опоздал из увольнения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город?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 Был долго в зоопарке            2) Был долго в кино                     3) Катался на лодке           4) Заболел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Ответ:  </a:t>
            </a:r>
            <a:r>
              <a:rPr lang="ru-RU" sz="2800" dirty="0" smtClean="0">
                <a:solidFill>
                  <a:srgbClr val="FFC000"/>
                </a:solidFill>
              </a:rPr>
              <a:t>1) Был долго в зоопарке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3" name="Picture 3" descr="C:\Users\Admin\Documents\суворСним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714752"/>
            <a:ext cx="3494829" cy="3143247"/>
          </a:xfrm>
          <a:prstGeom prst="rect">
            <a:avLst/>
          </a:prstGeom>
          <a:noFill/>
        </p:spPr>
      </p:pic>
      <p:pic>
        <p:nvPicPr>
          <p:cNvPr id="5124" name="Picture 4" descr="C:\Users\Admin\Documents\суворовец Тр.Снимок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1487" y="0"/>
            <a:ext cx="4092513" cy="19531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6400" dirty="0" smtClean="0"/>
              <a:t>          8 </a:t>
            </a:r>
            <a:r>
              <a:rPr lang="ru-RU" sz="6400" dirty="0" smtClean="0"/>
              <a:t>мая 1970 г. началась работа над «Офицерами», картиной, </a:t>
            </a:r>
            <a:r>
              <a:rPr lang="ru-RU" sz="6400" dirty="0" smtClean="0"/>
              <a:t>в отечественном </a:t>
            </a:r>
            <a:r>
              <a:rPr lang="ru-RU" sz="6400" dirty="0" smtClean="0"/>
              <a:t>кинематографе уникальной. В 70-е годы о войне, гражданской и Великой Отечественной, фильмы появлялись едва ли не каждый месяц, но лишь «Офицеры» вобрали в себя всю военную историю СССР. Действие этого фильма охватывает довольно большой период — с двадцатых по 70-е годы. В центре внимания авторов жизнь всего одной семьи — Алексея Трофимова, в первых кадрах фильма юного курсанта, а в конце — убеленного сединами генерала, жены его Любаши, их сына Георгия и, наконец, внука Ивана.</a:t>
            </a:r>
          </a:p>
          <a:p>
            <a:pPr>
              <a:buNone/>
            </a:pPr>
            <a:r>
              <a:rPr lang="ru-RU" sz="6400" dirty="0" smtClean="0"/>
              <a:t>            Но </a:t>
            </a:r>
            <a:r>
              <a:rPr lang="ru-RU" sz="6400" dirty="0" smtClean="0"/>
              <a:t>фильм нельзя назвать просто семейной хроникой. Помимо принадлежности к одной семье, у героев есть еще одна особенность, роднящая их друг с другом. Все они военнослужащие. И военнослужащие не просто по необходимости, по стечению обстоятельств, но и по призванию, которому они верны до конца и которое, как эстафету, передают своим детям и внукам.</a:t>
            </a:r>
          </a:p>
          <a:p>
            <a:pPr>
              <a:buNone/>
            </a:pPr>
            <a:r>
              <a:rPr lang="ru-RU" sz="6400" dirty="0" smtClean="0"/>
              <a:t>            Съёмки </a:t>
            </a:r>
            <a:r>
              <a:rPr lang="ru-RU" sz="6400" dirty="0" smtClean="0"/>
              <a:t>фильма проходили по всему Советскому Союзу: в Москве, Подмосковье, Твери, Севастополе, Ашхабаде.</a:t>
            </a:r>
          </a:p>
          <a:p>
            <a:pPr>
              <a:buNone/>
            </a:pPr>
            <a:r>
              <a:rPr lang="ru-RU" sz="6400" dirty="0" smtClean="0"/>
              <a:t>             Успех </a:t>
            </a:r>
            <a:r>
              <a:rPr lang="ru-RU" sz="6400" dirty="0" smtClean="0"/>
              <a:t>картины был неожиданный и потому ошеломляющий: она стала самым кассовым фильмом 1971 г., а Василий </a:t>
            </a:r>
            <a:r>
              <a:rPr lang="ru-RU" sz="6400" dirty="0" err="1" smtClean="0"/>
              <a:t>Лановой</a:t>
            </a:r>
            <a:r>
              <a:rPr lang="ru-RU" sz="6400" dirty="0" smtClean="0"/>
              <a:t>, по опросу журнала «Советский экран», — лучшим актером. И что бы мы ни говорили выше, зритель увидел в картине главное — правду характеров.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3417594" cy="449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Фон для презентации по предмету истор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88"/>
            <a:ext cx="9144000" cy="6876288"/>
          </a:xfrm>
          <a:prstGeom prst="rect">
            <a:avLst/>
          </a:prstGeom>
          <a:noFill/>
        </p:spPr>
      </p:pic>
      <p:pic>
        <p:nvPicPr>
          <p:cNvPr id="1026" name="Picture 2" descr="C:\Users\Admin\Documents\два генерала 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0"/>
            <a:ext cx="7643834" cy="4168727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00364" y="2857496"/>
            <a:ext cx="6143636" cy="3830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20) Какое звание имел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Иван Варавва, когда друзья встретились в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МинистерствеОбороны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в Москве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 Генерал-полковник                            2) Генерал-майор                                  3) Маршал                                               4) Адмирал 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Ответ</a:t>
            </a:r>
            <a:r>
              <a:rPr lang="ru-RU" sz="2800" dirty="0" smtClean="0">
                <a:solidFill>
                  <a:srgbClr val="00B0F0"/>
                </a:solidFill>
              </a:rPr>
              <a:t>: 1) Генерал-полковник                   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.liveinternet.ru/images/attach/c/0/121/581/121581495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Admin\Documents\Сергеев 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5199" y="0"/>
            <a:ext cx="5218801" cy="3643314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3027351"/>
            <a:ext cx="6143636" cy="3830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21.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Что спросил у генерала командир танкового  батальона  гвардии капитан Сергеев?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1) Поедет ли он на стрельбы                2) Вы к нам в дивизию  насовсем                           3) Когда генерал будет в штабе               4) Попросил очередной отпуск   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Ответ</a:t>
            </a:r>
            <a:r>
              <a:rPr lang="ru-RU" sz="2800" dirty="0" smtClean="0">
                <a:solidFill>
                  <a:srgbClr val="00B0F0"/>
                </a:solidFill>
              </a:rPr>
              <a:t>: 2) Вы к нам насовсем </a:t>
            </a:r>
            <a:r>
              <a:rPr lang="ru-RU" sz="2800" dirty="0" smtClean="0">
                <a:solidFill>
                  <a:srgbClr val="FFC000"/>
                </a:solidFill>
              </a:rPr>
              <a:t>                  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mg1.liveinternet.ru/images/attach/c/0/121/581/121581495_3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0"/>
            <a:ext cx="822960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Всем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спасибо</a:t>
            </a:r>
            <a:r>
              <a:rPr lang="ru-RU" sz="2800" b="1" dirty="0" smtClean="0">
                <a:solidFill>
                  <a:srgbClr val="00B050"/>
                </a:solidFill>
              </a:rPr>
              <a:t>!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http://s020.radikal.ru/i719/1403/4e/1640cabafda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11166"/>
            <a:ext cx="5643602" cy="3946834"/>
          </a:xfrm>
          <a:prstGeom prst="rect">
            <a:avLst/>
          </a:prstGeom>
          <a:noFill/>
        </p:spPr>
      </p:pic>
      <p:pic>
        <p:nvPicPr>
          <p:cNvPr id="1028" name="Picture 4" descr="http://funik.ru/uploads/images/01_2015/29/149_a427d22374f6ed44a4414c622e9561a8.jpg"/>
          <p:cNvPicPr>
            <a:picLocks noChangeAspect="1" noChangeArrowheads="1"/>
          </p:cNvPicPr>
          <p:nvPr/>
        </p:nvPicPr>
        <p:blipFill>
          <a:blip r:embed="rId4" cstate="print"/>
          <a:srcRect l="12187" r="38125"/>
          <a:stretch>
            <a:fillRect/>
          </a:stretch>
        </p:blipFill>
        <p:spPr bwMode="auto">
          <a:xfrm>
            <a:off x="6429388" y="2285992"/>
            <a:ext cx="2714612" cy="2403867"/>
          </a:xfrm>
          <a:prstGeom prst="rect">
            <a:avLst/>
          </a:prstGeom>
          <a:noFill/>
        </p:spPr>
      </p:pic>
      <p:pic>
        <p:nvPicPr>
          <p:cNvPr id="1030" name="Picture 6" descr="http://ussr-kruto.ru/wp-content/uploads/2012/10/08.jpg"/>
          <p:cNvPicPr>
            <a:picLocks noChangeAspect="1" noChangeArrowheads="1"/>
          </p:cNvPicPr>
          <p:nvPr/>
        </p:nvPicPr>
        <p:blipFill>
          <a:blip r:embed="rId5" cstate="print"/>
          <a:srcRect l="9434" r="5660"/>
          <a:stretch>
            <a:fillRect/>
          </a:stretch>
        </p:blipFill>
        <p:spPr bwMode="auto">
          <a:xfrm>
            <a:off x="5786446" y="4670433"/>
            <a:ext cx="2786050" cy="21875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3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4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dirty="0" smtClean="0"/>
              <a:t>                          </a:t>
            </a:r>
            <a:r>
              <a:rPr lang="ru-RU" sz="7200" dirty="0" smtClean="0"/>
              <a:t>Труднее </a:t>
            </a:r>
            <a:r>
              <a:rPr lang="ru-RU" sz="7200" dirty="0" smtClean="0"/>
              <a:t>всего в подготовительный период было найти актеров на главные мужские роли — Ивана </a:t>
            </a:r>
            <a:r>
              <a:rPr lang="ru-RU" sz="7200" dirty="0" err="1" smtClean="0"/>
              <a:t>Варравы</a:t>
            </a:r>
            <a:r>
              <a:rPr lang="ru-RU" sz="7200" dirty="0" smtClean="0"/>
              <a:t> и Алексея Трофимова. Исполнительница роли Любы отыскалась быстро —Алина Покровская, актриса театра Советской Армии.</a:t>
            </a:r>
          </a:p>
          <a:p>
            <a:pPr>
              <a:buNone/>
            </a:pPr>
            <a:r>
              <a:rPr lang="ru-RU" sz="7200" dirty="0" smtClean="0"/>
              <a:t>            На </a:t>
            </a:r>
            <a:r>
              <a:rPr lang="ru-RU" sz="7200" dirty="0" smtClean="0"/>
              <a:t>пробах всех превзошел Георгий </a:t>
            </a:r>
            <a:r>
              <a:rPr lang="ru-RU" sz="7200" dirty="0" err="1" smtClean="0"/>
              <a:t>Юматов</a:t>
            </a:r>
            <a:r>
              <a:rPr lang="ru-RU" sz="7200" dirty="0" smtClean="0"/>
              <a:t>, кумир 50-х (</a:t>
            </a:r>
            <a:r>
              <a:rPr lang="ru-RU" sz="7200" b="1" dirty="0" smtClean="0"/>
              <a:t>«Молодая гвардия»,«Разные судьбы»</a:t>
            </a:r>
            <a:r>
              <a:rPr lang="ru-RU" sz="7200" dirty="0" smtClean="0"/>
              <a:t>).</a:t>
            </a:r>
          </a:p>
          <a:p>
            <a:pPr>
              <a:buNone/>
            </a:pPr>
            <a:r>
              <a:rPr lang="ru-RU" sz="7200" dirty="0" smtClean="0"/>
              <a:t>            Многие </a:t>
            </a:r>
            <a:r>
              <a:rPr lang="ru-RU" sz="7200" dirty="0" smtClean="0"/>
              <a:t>члены съёмочной группы сами прошли через войну. В сцене, когда после возвращения Алексея из Испании жена видит у него след от ранения на спине, оно (ранение) настоящее — </a:t>
            </a:r>
            <a:r>
              <a:rPr lang="ru-RU" sz="7200" dirty="0" err="1" smtClean="0"/>
              <a:t>Юматов</a:t>
            </a:r>
            <a:r>
              <a:rPr lang="ru-RU" sz="7200" dirty="0" smtClean="0"/>
              <a:t> был ранен во время Великой Отечественной войны.</a:t>
            </a:r>
          </a:p>
          <a:p>
            <a:pPr>
              <a:buNone/>
            </a:pPr>
            <a:r>
              <a:rPr lang="ru-RU" sz="7200" dirty="0" smtClean="0"/>
              <a:t>             Ивана </a:t>
            </a:r>
            <a:r>
              <a:rPr lang="ru-RU" sz="7200" dirty="0" err="1" smtClean="0"/>
              <a:t>Варраву</a:t>
            </a:r>
            <a:r>
              <a:rPr lang="ru-RU" sz="7200" dirty="0" smtClean="0"/>
              <a:t> жаждали сыграть тоже почти полсотни актеров</a:t>
            </a:r>
            <a:r>
              <a:rPr lang="ru-RU" sz="7200" dirty="0" smtClean="0"/>
              <a:t>. Выбор </a:t>
            </a:r>
            <a:r>
              <a:rPr lang="ru-RU" sz="7200" dirty="0" smtClean="0"/>
              <a:t>пал на Василия </a:t>
            </a:r>
            <a:r>
              <a:rPr lang="ru-RU" sz="7200" dirty="0" err="1" smtClean="0"/>
              <a:t>Ланового</a:t>
            </a:r>
            <a:r>
              <a:rPr lang="ru-RU" sz="7200" dirty="0" smtClean="0"/>
              <a:t>, «сослуживца» Елены Добронравовой. Сегодня кажется, что иного </a:t>
            </a:r>
            <a:r>
              <a:rPr lang="ru-RU" sz="7200" dirty="0" err="1" smtClean="0"/>
              <a:t>Варравы</a:t>
            </a:r>
            <a:r>
              <a:rPr lang="ru-RU" sz="7200" dirty="0" smtClean="0"/>
              <a:t> и быть не могло. Между тем </a:t>
            </a:r>
            <a:r>
              <a:rPr lang="ru-RU" sz="7200" dirty="0" err="1" smtClean="0"/>
              <a:t>Лановой</a:t>
            </a:r>
            <a:r>
              <a:rPr lang="ru-RU" sz="7200" dirty="0" smtClean="0"/>
              <a:t> долго колебался: «Я не мог понять своего героя, — рассказывал Василий Семенович. — Он отважный, красивый и всю жизнь влюблен в одну женщину, но ситуация сложилась так, что на взаимность рассчитывать не приходится. Мне со всех сторон стали твердить: «</a:t>
            </a:r>
            <a:r>
              <a:rPr lang="ru-RU" sz="7200" dirty="0" err="1" smtClean="0"/>
              <a:t>Варрава</a:t>
            </a:r>
            <a:r>
              <a:rPr lang="ru-RU" sz="7200" dirty="0" smtClean="0"/>
              <a:t> — романтик, играй романтика!» И я согласился».</a:t>
            </a:r>
          </a:p>
          <a:p>
            <a:pPr>
              <a:buNone/>
            </a:pPr>
            <a:endParaRPr lang="ru-RU" sz="7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271464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429000"/>
            <a:ext cx="3558842" cy="238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>Съемки пришлось начать с конца, эпизода, когда </a:t>
            </a:r>
            <a:r>
              <a:rPr lang="ru-RU" sz="1800" dirty="0" err="1" smtClean="0"/>
              <a:t>Варрава</a:t>
            </a:r>
            <a:r>
              <a:rPr lang="ru-RU" sz="1800" dirty="0" smtClean="0"/>
              <a:t> знакомится с внуком Трофимовых — суворовцем Ваней. Дело в том, что в этой роли был занят московский школьник</a:t>
            </a:r>
            <a:r>
              <a:rPr lang="ru-RU" sz="1800" b="1" dirty="0" smtClean="0"/>
              <a:t> Андрей Громов</a:t>
            </a:r>
            <a:r>
              <a:rPr lang="ru-RU" sz="1800" dirty="0" smtClean="0"/>
              <a:t> (снимался в картине «Приключения желтого чемоданчика», но профессиональным актером не стал, предпочтя дипломатическую деятельность), а его нужно было освободить до начала учебного года.</a:t>
            </a:r>
          </a:p>
          <a:p>
            <a:r>
              <a:rPr lang="ru-RU" sz="1800" dirty="0" smtClean="0"/>
              <a:t>Воспоминания Алины  Покровской: «Работать было легко и радостно. Мы все влюбились в Бориса Васильева. Мне этот автор был особенно близок, потому что в то время в театре я параллельно репетировала роль Женьки в его пьесе «А зори здесь тихие…» Владимир Роговой очень прислушивался к Василию </a:t>
            </a:r>
            <a:r>
              <a:rPr lang="ru-RU" sz="1800" dirty="0" err="1" smtClean="0"/>
              <a:t>Лановому</a:t>
            </a:r>
            <a:r>
              <a:rPr lang="ru-RU" sz="1800" dirty="0" smtClean="0"/>
              <a:t> и Георгию Юматову. Они уже тогда были киношные асы, а он — практически дебютант. Отношения сложились замечательные, всем очень хотелось сделать сердечный фильм».</a:t>
            </a:r>
          </a:p>
          <a:p>
            <a:endParaRPr lang="ru-RU" sz="1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3736241" cy="27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876"/>
            <a:ext cx="3821889" cy="254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7200" dirty="0" smtClean="0"/>
              <a:t>              Затем </a:t>
            </a:r>
            <a:r>
              <a:rPr lang="ru-RU" sz="7200" dirty="0" smtClean="0"/>
              <a:t>съемочная группа отправилась в Рузу. Там в конце августа снимался эпизод «китайская переправа». Для пущей достоверности в сцене заняли настоящих китайцев — двести человек, предоставленных торгпредством КНР. Надвигалась осень; ночью, когда шли съемки, вода в озере стала ледяной. Однако дисциплинированные китайцы безропотно отрабатывали дубль за дублем.</a:t>
            </a:r>
          </a:p>
          <a:p>
            <a:pPr>
              <a:buNone/>
            </a:pPr>
            <a:r>
              <a:rPr lang="ru-RU" sz="7200" dirty="0" smtClean="0"/>
              <a:t>              На </a:t>
            </a:r>
            <a:r>
              <a:rPr lang="ru-RU" sz="7200" dirty="0" smtClean="0"/>
              <a:t>бессловесную, но важную роль Ванечки, внука Трофимовых, в нескольких эпизодах требовался очень юный артист — годовалый ребенок. Здесь уместно вспомнить бессмертные стихи Корнея Чуковского. «Но какая же мать согласится отдать своего дорогого ребенка?..»</a:t>
            </a:r>
          </a:p>
          <a:p>
            <a:pPr>
              <a:buNone/>
            </a:pPr>
            <a:r>
              <a:rPr lang="ru-RU" sz="7200" dirty="0" smtClean="0"/>
              <a:t>              В </a:t>
            </a:r>
            <a:r>
              <a:rPr lang="ru-RU" sz="7200" dirty="0" smtClean="0"/>
              <a:t>конце концов было решено искать его в домах малютки, где воспитывались дети-отказники. Нашли 11-месячного малыша Володю Селиванова. Мать не спешила за сыном в детдом, но вмешался случай. Она попала на сеанс «Офицеров» и узнала сына в юном актере. Лишь тогда сердце непутевой родительницы дрогнуло, и после полутора лет в детском доме Володя обрел настоящую семью.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571744"/>
            <a:ext cx="3452807" cy="207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 descr="Фильм «Офицеры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14884"/>
            <a:ext cx="3857652" cy="1928826"/>
          </a:xfrm>
          <a:prstGeom prst="rect">
            <a:avLst/>
          </a:prstGeom>
          <a:noFill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28"/>
            <a:ext cx="3810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/>
              <a:t>            В </a:t>
            </a:r>
            <a:r>
              <a:rPr lang="ru-RU" sz="2000" dirty="0" smtClean="0"/>
              <a:t>феврале неподалеку от Ашхабада начались съемки эпизодов войны с басмачами. Здесь несчастье подстерегло оператора Михаила Кириллова. Чтобы снять рельсы под мчащимся поездом, ему пришлось привязать себя под вагоном. Но от тряски веревка развязалась, и оператор рухнул на рельсы. От гибели его спасло лишь то, что поезд в тот момент замедлил ход.</a:t>
            </a:r>
          </a:p>
          <a:p>
            <a:pPr>
              <a:buNone/>
            </a:pPr>
            <a:r>
              <a:rPr lang="ru-RU" sz="2000" dirty="0" smtClean="0"/>
              <a:t>            Оператор </a:t>
            </a:r>
            <a:r>
              <a:rPr lang="ru-RU" sz="2000" dirty="0" smtClean="0"/>
              <a:t>попал в больницу, съемки остановились. Он уговаривал режиссера найти замену, но Роговой посчитал это предательством. На несколько недель Кириллова заменил его сын Андрей — в то время он заканчивал ВГИК и вскоре снял один из самых оригинальных советских фильмов для детей — научно-фантастический «Москва–Кассиопея».</a:t>
            </a:r>
          </a:p>
          <a:p>
            <a:endParaRPr lang="ru-RU" sz="2000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250033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589736"/>
            <a:ext cx="3786181" cy="283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3500" dirty="0" smtClean="0"/>
              <a:t>                   </a:t>
            </a:r>
            <a:r>
              <a:rPr lang="ru-RU" sz="5600" dirty="0" smtClean="0"/>
              <a:t>В </a:t>
            </a:r>
            <a:r>
              <a:rPr lang="ru-RU" sz="5600" dirty="0" smtClean="0"/>
              <a:t>конце марта съемочная группа вернулась в Москву и начался монтаж фильма. Премьера была приурочена </a:t>
            </a:r>
            <a:r>
              <a:rPr lang="ru-RU" sz="5600" dirty="0" smtClean="0"/>
              <a:t>ко </a:t>
            </a:r>
            <a:r>
              <a:rPr lang="ru-RU" sz="5600" dirty="0" smtClean="0"/>
              <a:t>Дню Победы, поэтому времени оставалось мало, но торопиться не пришлось — основная работа по монтажу и озвучиванию прошла параллельно со съемками.</a:t>
            </a:r>
          </a:p>
          <a:p>
            <a:pPr>
              <a:buNone/>
            </a:pPr>
            <a:r>
              <a:rPr lang="ru-RU" sz="5600" dirty="0" smtClean="0"/>
              <a:t>              9 </a:t>
            </a:r>
            <a:r>
              <a:rPr lang="ru-RU" sz="5600" dirty="0" smtClean="0"/>
              <a:t>апреля 1971 г. картина была представлена худсовету киностудии и принята практически без поправок. Однако у чиновников из Госкино сложилось иное мнение. Они заставили вырезать из фильма несколько эпизодов, в том числе, сцену расстрела фашистами советского офицера (она, видимо, никак не вязалась с названием).</a:t>
            </a:r>
          </a:p>
          <a:p>
            <a:pPr>
              <a:buNone/>
            </a:pPr>
            <a:r>
              <a:rPr lang="ru-RU" sz="5600" dirty="0" smtClean="0"/>
              <a:t>               Под </a:t>
            </a:r>
            <a:r>
              <a:rPr lang="ru-RU" sz="5600" dirty="0" smtClean="0"/>
              <a:t>давлением военспецов из Главного политуправления армии картине присвоили лишь третью прокатную категорию. Не повезло фильму и с датой премьеры — на широкий экран «Офицеры» попали 26 июля, в разгар летних отпусков. И хотя дебют проходил в самом престижном столичном кинотеатре «Россия», половина мест в огромном зале пустовала. К счастью, на просмотре оказалась супруга тогдашнего министра обороны Андрея Антоновича Гречко. Она была потрясена увиденным — в Любе Трофимовой она узнала себя.</a:t>
            </a:r>
          </a:p>
          <a:p>
            <a:pPr>
              <a:buNone/>
            </a:pPr>
            <a:r>
              <a:rPr lang="ru-RU" sz="5600" dirty="0" smtClean="0"/>
              <a:t>               Она </a:t>
            </a:r>
            <a:r>
              <a:rPr lang="ru-RU" sz="5600" dirty="0" smtClean="0"/>
              <a:t>немедленно поделилась впечатлениями с мужем, он запросил копию фильма и отправился смотреть ее на дачу к главному кинокритику страны, Леониду Ильичу Брежневу. «Офицеры» привели их в восторг, и в сентябре, когда в столицу подтянулся отпускной народ, состоялась повторная премьера. Она прошла при аншлаге. Он, как выяснилось, не был специально организован: в прокате «Офицеры» собрали 53,4 млн. зрителей и заняли место в первой десятке самых кассовых советских фильмов.</a:t>
            </a:r>
          </a:p>
          <a:p>
            <a:endParaRPr lang="ru-RU" sz="5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3813933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643731"/>
            <a:ext cx="51117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9 декабря 2013 года в Москве, на </a:t>
            </a:r>
            <a:r>
              <a:rPr lang="ru-RU" sz="1600" u="sng" dirty="0" err="1" smtClean="0">
                <a:hlinkClick r:id="rId3" tooltip="Фрунзенская набережная"/>
              </a:rPr>
              <a:t>Фрунзенской</a:t>
            </a:r>
            <a:r>
              <a:rPr lang="ru-RU" sz="1600" u="sng" dirty="0" smtClean="0">
                <a:hlinkClick r:id="rId3" tooltip="Фрунзенская набережная"/>
              </a:rPr>
              <a:t> набережной</a:t>
            </a:r>
            <a:r>
              <a:rPr lang="ru-RU" sz="1600" dirty="0" smtClean="0"/>
              <a:t>, открыт </a:t>
            </a:r>
            <a:r>
              <a:rPr lang="ru-RU" sz="1600" u="sng" dirty="0" smtClean="0">
                <a:hlinkClick r:id="rId4" tooltip="Памятник героям фильма «Офицеры»"/>
              </a:rPr>
              <a:t>памятник героям фильма «Офицеры»</a:t>
            </a:r>
            <a:r>
              <a:rPr lang="ru-RU" sz="1600" dirty="0" smtClean="0"/>
              <a:t>. Скульптура воспроизводит одну из сцен фильма — встречу после долгой разлуки двух боевых товарищей, супруги и внука одного из них. В открытии памятника приняли участие министр обороны Российской Федерации </a:t>
            </a:r>
            <a:r>
              <a:rPr lang="ru-RU" sz="1600" u="sng" dirty="0" smtClean="0">
                <a:hlinkClick r:id="rId5" tooltip="Сергей Шойгу"/>
              </a:rPr>
              <a:t>Сергей Шойгу</a:t>
            </a:r>
            <a:r>
              <a:rPr lang="ru-RU" sz="1600" dirty="0" smtClean="0"/>
              <a:t>, народный артист СССР Василий </a:t>
            </a:r>
            <a:r>
              <a:rPr lang="ru-RU" sz="1600" dirty="0" err="1" smtClean="0"/>
              <a:t>Лановой</a:t>
            </a:r>
            <a:r>
              <a:rPr lang="ru-RU" sz="1600" dirty="0" smtClean="0"/>
              <a:t> и народная артистка РСФСР Алина Покровская, которые в «Офицерах» исполнили роли Ивана Вараввы и Любови </a:t>
            </a:r>
            <a:r>
              <a:rPr lang="ru-RU" sz="1600" dirty="0" smtClean="0"/>
              <a:t>Трофимовой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2125</TotalTime>
  <Words>1950</Words>
  <Application>Microsoft Office PowerPoint</Application>
  <PresentationFormat>Экран (4:3)</PresentationFormat>
  <Paragraphs>93</Paragraphs>
  <Slides>32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77</cp:revision>
  <dcterms:created xsi:type="dcterms:W3CDTF">2015-12-09T18:47:22Z</dcterms:created>
  <dcterms:modified xsi:type="dcterms:W3CDTF">2021-02-18T15:04:00Z</dcterms:modified>
</cp:coreProperties>
</file>