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312" r:id="rId3"/>
    <p:sldId id="276" r:id="rId4"/>
    <p:sldId id="257" r:id="rId5"/>
    <p:sldId id="277" r:id="rId6"/>
    <p:sldId id="298" r:id="rId7"/>
    <p:sldId id="268" r:id="rId8"/>
    <p:sldId id="269" r:id="rId9"/>
    <p:sldId id="282" r:id="rId10"/>
    <p:sldId id="278" r:id="rId11"/>
    <p:sldId id="258" r:id="rId12"/>
    <p:sldId id="291" r:id="rId13"/>
    <p:sldId id="289" r:id="rId14"/>
    <p:sldId id="290" r:id="rId15"/>
    <p:sldId id="292" r:id="rId16"/>
    <p:sldId id="273" r:id="rId17"/>
    <p:sldId id="299" r:id="rId18"/>
    <p:sldId id="300" r:id="rId19"/>
    <p:sldId id="270" r:id="rId20"/>
    <p:sldId id="274" r:id="rId21"/>
    <p:sldId id="280" r:id="rId22"/>
    <p:sldId id="281" r:id="rId23"/>
    <p:sldId id="275" r:id="rId24"/>
    <p:sldId id="301" r:id="rId25"/>
    <p:sldId id="303" r:id="rId26"/>
    <p:sldId id="294" r:id="rId27"/>
    <p:sldId id="297" r:id="rId28"/>
    <p:sldId id="305" r:id="rId29"/>
    <p:sldId id="283" r:id="rId30"/>
    <p:sldId id="272" r:id="rId31"/>
    <p:sldId id="295" r:id="rId32"/>
    <p:sldId id="284" r:id="rId33"/>
    <p:sldId id="264" r:id="rId34"/>
    <p:sldId id="306" r:id="rId35"/>
    <p:sldId id="263" r:id="rId36"/>
    <p:sldId id="307" r:id="rId37"/>
    <p:sldId id="308" r:id="rId38"/>
    <p:sldId id="309" r:id="rId39"/>
    <p:sldId id="265" r:id="rId40"/>
    <p:sldId id="267" r:id="rId41"/>
    <p:sldId id="310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958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11/21/2024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10721" y="2178397"/>
            <a:ext cx="7766936" cy="1646302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ВЛАДИМИР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МАЯКОВСКИЙ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36822" y="5761101"/>
            <a:ext cx="7766936" cy="1096899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ЛИТЕРАТУРНАЯ ГОСТИНАЯ</a:t>
            </a:r>
          </a:p>
        </p:txBody>
      </p:sp>
      <p:pic>
        <p:nvPicPr>
          <p:cNvPr id="1026" name="Picture 2" descr="https://stihi.ru/pics/2021/02/03/67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45" y="590835"/>
            <a:ext cx="4239447" cy="591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8175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www.allnews.ge/media/images/qvevr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0"/>
            <a:ext cx="10179763" cy="67798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891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https://indoeuroconsultancy.com/wp-content/uploads/2022/12/akaki-tsereteli-state-university-georg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23" y="140043"/>
            <a:ext cx="10649520" cy="65020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10672" y="5869782"/>
            <a:ext cx="5703003" cy="94389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dirty="0">
                <a:solidFill>
                  <a:schemeClr val="bg1"/>
                </a:solidFill>
              </a:rPr>
              <a:t>ГИМНАЗИЯ В КУТАИСИ</a:t>
            </a:r>
          </a:p>
        </p:txBody>
      </p:sp>
    </p:spTree>
    <p:extLst>
      <p:ext uri="{BB962C8B-B14F-4D97-AF65-F5344CB8AC3E}">
        <p14:creationId xmlns:p14="http://schemas.microsoft.com/office/powerpoint/2010/main" val="162287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s://photo.foto-planeta.com/view/1/0/4/1/4/kutaisi-10414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292" y="113359"/>
            <a:ext cx="4252767" cy="6375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7645292" y="5879812"/>
            <a:ext cx="4252767" cy="7704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Маяковскому в Кутаиси</a:t>
            </a:r>
          </a:p>
          <a:p>
            <a:endParaRPr lang="ru-RU" dirty="0"/>
          </a:p>
        </p:txBody>
      </p:sp>
      <p:pic>
        <p:nvPicPr>
          <p:cNvPr id="5124" name="Picture 4" descr="https://i.pinimg.com/736x/97/7f/32/977f3259443a2dded23a16f815b1fef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1219200"/>
            <a:ext cx="7010400" cy="41084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2"/>
          <p:cNvSpPr txBox="1">
            <a:spLocks noGrp="1"/>
          </p:cNvSpPr>
          <p:nvPr>
            <p:ph idx="1"/>
          </p:nvPr>
        </p:nvSpPr>
        <p:spPr>
          <a:xfrm>
            <a:off x="1457325" y="4989308"/>
            <a:ext cx="5067300" cy="67668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Маяковский с учащимися гимназии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8253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avatars.dzeninfra.ru/get-zen_doc/5238100/pub_60e6aeb4573ea63fd7e24a8c_60e6aee952085c563ecc8234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637" y="174445"/>
            <a:ext cx="4071949" cy="60044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2" name="Picture 4" descr="https://cdn.culture.ru/images/ec1d3b49-47f9-5408-926b-04ed597db6b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634" y="83015"/>
            <a:ext cx="4569361" cy="60044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179660" y="5718261"/>
            <a:ext cx="3097205" cy="7704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«РУЛЕТКА»</a:t>
            </a:r>
          </a:p>
          <a:p>
            <a:pPr marL="0" indent="0" algn="ctr">
              <a:buFont typeface="Wingdings 3" charset="2"/>
              <a:buNone/>
            </a:pP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1915</a:t>
            </a:r>
          </a:p>
          <a:p>
            <a:endParaRPr lang="ru-RU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8877299" y="5702253"/>
            <a:ext cx="3181261" cy="7704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«КОВЧЕГ»</a:t>
            </a:r>
          </a:p>
          <a:p>
            <a:pPr marL="0" indent="0" algn="ctr">
              <a:buFont typeface="Wingdings 3" charset="2"/>
              <a:buNone/>
            </a:pP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1919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8998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vatars.dzeninfra.ru/get-zen_doc/2380919/pub_5f2c55e0826b747426638087_5f2c57673131c2273aed7320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575" y="330201"/>
            <a:ext cx="5546037" cy="615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5792195" y="5931419"/>
            <a:ext cx="6195347" cy="7704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 КОНСТАНТИНОВИЧ МАЯКОВСКИЙ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944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pastvu.com/_p/a/f/5/1/f51hupag7ge8g07x0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pastvu.com/_p/a/f/5/1/f51hupag7ge8g07x0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75" y="160337"/>
            <a:ext cx="9752614" cy="6408037"/>
          </a:xfrm>
          <a:prstGeom prst="rect">
            <a:avLst/>
          </a:prstGeom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5792195" y="5931419"/>
            <a:ext cx="6195347" cy="7704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5-я КЛАССИЧЕСКАЯ ГИМНАЗИЯ (МОСКВА)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79839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2679" y="1701800"/>
            <a:ext cx="8596668" cy="13208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https://electro.nekrasovka.ru/img/4934/origi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35" y="215900"/>
            <a:ext cx="10763955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81700" y="5843589"/>
            <a:ext cx="5921202" cy="569911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Учетная карточка </a:t>
            </a:r>
            <a:r>
              <a:rPr lang="ru-RU" sz="2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В.Маяковского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 время ареста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5038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avatars.dzeninfra.ru/get-zen_doc/196516/pub_63c3a8c7f3ffb20ceb1f5233_63c3aa08846cb1602344d396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77" y="191729"/>
            <a:ext cx="9377588" cy="650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695906" y="5607123"/>
            <a:ext cx="5703003" cy="94389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dirty="0">
                <a:solidFill>
                  <a:schemeClr val="bg1"/>
                </a:solidFill>
              </a:rPr>
              <a:t>«А ВЫ МОГЛИ БЫ?»</a:t>
            </a:r>
          </a:p>
        </p:txBody>
      </p:sp>
    </p:spTree>
    <p:extLst>
      <p:ext uri="{BB962C8B-B14F-4D97-AF65-F5344CB8AC3E}">
        <p14:creationId xmlns:p14="http://schemas.microsoft.com/office/powerpoint/2010/main" val="3136237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_А вы могли бы_  Текст читает автор  - В.Маяковский.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8771" y="1464907"/>
            <a:ext cx="8190167" cy="4606616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09716" y="330939"/>
            <a:ext cx="5703003" cy="94389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dirty="0">
                <a:solidFill>
                  <a:schemeClr val="bg1"/>
                </a:solidFill>
              </a:rPr>
              <a:t>«А ВЫ МОГЛИ БЫ?»</a:t>
            </a:r>
          </a:p>
        </p:txBody>
      </p:sp>
    </p:spTree>
    <p:extLst>
      <p:ext uri="{BB962C8B-B14F-4D97-AF65-F5344CB8AC3E}">
        <p14:creationId xmlns:p14="http://schemas.microsoft.com/office/powerpoint/2010/main" val="131137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42" name="Picture 6" descr="https://img-fotki.yandex.ru/get/69324/48517161.1/0_179712_b830180b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0"/>
            <a:ext cx="10274300" cy="675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5" name="Объект 2"/>
          <p:cNvSpPr txBox="1">
            <a:spLocks/>
          </p:cNvSpPr>
          <p:nvPr/>
        </p:nvSpPr>
        <p:spPr>
          <a:xfrm>
            <a:off x="5981700" y="5843589"/>
            <a:ext cx="5921202" cy="5699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Училище живописи, ваяния и зодчества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2429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476568" y="663348"/>
            <a:ext cx="3991897" cy="5772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Arial Black" panose="020B0A04020102020204" pitchFamily="34" charset="0"/>
              </a:rPr>
              <a:t>Мой</a:t>
            </a:r>
            <a:r>
              <a:rPr lang="ru-RU" sz="4000" dirty="0">
                <a:solidFill>
                  <a:srgbClr val="FF0000"/>
                </a:solidFill>
                <a:latin typeface="Arial Black" panose="020B0A04020102020204" pitchFamily="34" charset="0"/>
              </a:rPr>
              <a:t> </a:t>
            </a:r>
            <a:r>
              <a:rPr lang="ru-RU" sz="4000" b="1" dirty="0">
                <a:solidFill>
                  <a:srgbClr val="FF0000"/>
                </a:solidFill>
                <a:latin typeface="Arial Black" panose="020B0A04020102020204" pitchFamily="34" charset="0"/>
              </a:rPr>
              <a:t>стих</a:t>
            </a:r>
            <a:endParaRPr lang="ru-RU" sz="40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r>
              <a:rPr lang="ru-RU" sz="4000" b="1" dirty="0">
                <a:solidFill>
                  <a:srgbClr val="FF0000"/>
                </a:solidFill>
                <a:latin typeface="Arial Black" panose="020B0A04020102020204" pitchFamily="34" charset="0"/>
              </a:rPr>
              <a:t>трудом</a:t>
            </a:r>
            <a:endParaRPr lang="ru-RU" sz="40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r>
              <a:rPr lang="ru-RU" sz="4000" b="1" dirty="0">
                <a:solidFill>
                  <a:srgbClr val="FF0000"/>
                </a:solidFill>
                <a:latin typeface="Arial Black" panose="020B0A04020102020204" pitchFamily="34" charset="0"/>
              </a:rPr>
              <a:t>громаду</a:t>
            </a:r>
            <a:r>
              <a:rPr lang="ru-RU" sz="4000" dirty="0">
                <a:solidFill>
                  <a:srgbClr val="FF0000"/>
                </a:solidFill>
                <a:latin typeface="Arial Black" panose="020B0A04020102020204" pitchFamily="34" charset="0"/>
              </a:rPr>
              <a:t> </a:t>
            </a:r>
            <a:r>
              <a:rPr lang="ru-RU" sz="4000" b="1" dirty="0">
                <a:solidFill>
                  <a:srgbClr val="FF0000"/>
                </a:solidFill>
                <a:latin typeface="Arial Black" panose="020B0A04020102020204" pitchFamily="34" charset="0"/>
              </a:rPr>
              <a:t>лет</a:t>
            </a:r>
            <a:r>
              <a:rPr lang="ru-RU" sz="4000" dirty="0">
                <a:solidFill>
                  <a:srgbClr val="FF0000"/>
                </a:solidFill>
                <a:latin typeface="Arial Black" panose="020B0A04020102020204" pitchFamily="34" charset="0"/>
              </a:rPr>
              <a:t> </a:t>
            </a:r>
            <a:r>
              <a:rPr lang="ru-RU" sz="4000" b="1" dirty="0">
                <a:solidFill>
                  <a:srgbClr val="FF0000"/>
                </a:solidFill>
                <a:latin typeface="Arial Black" panose="020B0A04020102020204" pitchFamily="34" charset="0"/>
              </a:rPr>
              <a:t>прорвет</a:t>
            </a:r>
            <a:endParaRPr lang="ru-RU" sz="40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r>
              <a:rPr lang="ru-RU" sz="4000" b="1" dirty="0">
                <a:solidFill>
                  <a:srgbClr val="FF0000"/>
                </a:solidFill>
                <a:latin typeface="Arial Black" panose="020B0A04020102020204" pitchFamily="34" charset="0"/>
              </a:rPr>
              <a:t>и</a:t>
            </a:r>
            <a:r>
              <a:rPr lang="ru-RU" sz="4000" dirty="0">
                <a:solidFill>
                  <a:srgbClr val="FF0000"/>
                </a:solidFill>
                <a:latin typeface="Arial Black" panose="020B0A04020102020204" pitchFamily="34" charset="0"/>
              </a:rPr>
              <a:t> </a:t>
            </a:r>
            <a:r>
              <a:rPr lang="ru-RU" sz="4000" b="1" dirty="0">
                <a:solidFill>
                  <a:srgbClr val="FF0000"/>
                </a:solidFill>
                <a:latin typeface="Arial Black" panose="020B0A04020102020204" pitchFamily="34" charset="0"/>
              </a:rPr>
              <a:t>явится</a:t>
            </a:r>
            <a:endParaRPr lang="ru-RU" sz="40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r>
              <a:rPr lang="ru-RU" sz="4000" b="1" dirty="0">
                <a:solidFill>
                  <a:srgbClr val="FF0000"/>
                </a:solidFill>
                <a:latin typeface="Arial Black" panose="020B0A04020102020204" pitchFamily="34" charset="0"/>
              </a:rPr>
              <a:t>весомо</a:t>
            </a:r>
            <a:r>
              <a:rPr lang="ru-RU" sz="4000" dirty="0">
                <a:solidFill>
                  <a:srgbClr val="FF0000"/>
                </a:solidFill>
                <a:latin typeface="Arial Black" panose="020B0A04020102020204" pitchFamily="34" charset="0"/>
              </a:rPr>
              <a:t>,</a:t>
            </a:r>
          </a:p>
          <a:p>
            <a:r>
              <a:rPr lang="ru-RU" sz="4000" b="1" dirty="0">
                <a:solidFill>
                  <a:srgbClr val="FF0000"/>
                </a:solidFill>
                <a:latin typeface="Arial Black" panose="020B0A04020102020204" pitchFamily="34" charset="0"/>
              </a:rPr>
              <a:t>грубо</a:t>
            </a:r>
            <a:r>
              <a:rPr lang="ru-RU" sz="4000" dirty="0">
                <a:solidFill>
                  <a:srgbClr val="FF0000"/>
                </a:solidFill>
                <a:latin typeface="Arial Black" panose="020B0A04020102020204" pitchFamily="34" charset="0"/>
              </a:rPr>
              <a:t>,</a:t>
            </a:r>
          </a:p>
          <a:p>
            <a:r>
              <a:rPr lang="ru-RU" sz="4000" b="1" dirty="0">
                <a:solidFill>
                  <a:srgbClr val="FF0000"/>
                </a:solidFill>
                <a:latin typeface="Arial Black" panose="020B0A04020102020204" pitchFamily="34" charset="0"/>
              </a:rPr>
              <a:t>зримо</a:t>
            </a:r>
            <a:r>
              <a:rPr lang="ru-RU" sz="4000" dirty="0">
                <a:solidFill>
                  <a:srgbClr val="FF0000"/>
                </a:solidFill>
                <a:latin typeface="Arial Black" panose="020B0A04020102020204" pitchFamily="34" charset="0"/>
              </a:rPr>
              <a:t>…</a:t>
            </a: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endParaRPr lang="ru-RU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s://stihi.ru/pics/2021/02/03/67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45" y="590835"/>
            <a:ext cx="4239447" cy="591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6508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1634" y="545690"/>
            <a:ext cx="8834966" cy="5501149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Слово “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футуризм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происходит от латинского слова “будущее”. Футуристы пытались полностью порвать с традиционной культурой, утверждая новую эстетику – эстетику будущего.</a:t>
            </a:r>
          </a:p>
          <a:p>
            <a:pPr marL="0" indent="0">
              <a:buNone/>
            </a:pPr>
            <a:r>
              <a:rPr lang="ru-RU" sz="29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Характерные черты футуризма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провозглашение разрыва с традицией, с классической литературой, взгляд поэтов направлен в будущее;</a:t>
            </a:r>
          </a:p>
          <a:p>
            <a:pPr marL="0" indent="0">
              <a:buNone/>
            </a:pP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футуристы отрицают преемственность литературного процесса;</a:t>
            </a:r>
          </a:p>
          <a:p>
            <a:pPr marL="0" indent="0">
              <a:buNone/>
            </a:pP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большее внимание к форме, а не к содержанию;</a:t>
            </a:r>
          </a:p>
          <a:p>
            <a:pPr marL="0" indent="0">
              <a:buNone/>
            </a:pP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свобода в обращении со словом, эксперименты в области лексики, синтаксиса, поиск новой поэтической речи и интонации;</a:t>
            </a:r>
          </a:p>
          <a:p>
            <a:pPr marL="0" indent="0">
              <a:buNone/>
            </a:pP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эпатажность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вызов обществу, его устоям и традициям.</a:t>
            </a: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3944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hto-takoe-lyubov.net/wp-content/uploads/2022/06/Nate-Vladimir-Mayakovski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171" y="814808"/>
            <a:ext cx="4627271" cy="462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5025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hto-takoe-lyubov.net/wp-content/uploads/2022/06/Nate-Vladimir-Mayakovski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335"/>
            <a:ext cx="4748569" cy="474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28254" y="373224"/>
            <a:ext cx="6096000" cy="632654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час отсюда в чистый переулок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вытечет по человеку ваш обрюзгший жир,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 я вам открыл столько стихов шкатулок,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 — бесценных слов мот и транжир.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Вот вы, мужчина, у вас в усах капуста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Где-то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недокушанных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недоеденных щей;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вот вы, женщина, на вас белила густо,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 смотрите устрицей из раковин вещей.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вы на бабочку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поэтиного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сердца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взгромоздитесь, грязные, в калошах и без калош.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Толпа озвереет, будет тереться,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ощетинит ножки стоглавая вошь.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 если сегодня мне, грубому гунну,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кривляться перед вами не захочется — и вот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 захохочу и радостно плюну,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плюну в лицо вам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 — бесценных слов транжир и мот.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8595743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6" name="Picture 4" descr="https://cdn.culture.ru/images/a65ad55c-5893-500d-9380-6638f5080a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1" y="267330"/>
            <a:ext cx="8382000" cy="64597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0056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ttps://gas-kvas.com/uploads/posts/2023-03/1678442931_gas-kvas-com-p-belaya-yelka-na-chernom-fone-risunok-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6" y="254001"/>
            <a:ext cx="11108266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659062" y="808335"/>
            <a:ext cx="2249400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ХВОИ</a:t>
            </a:r>
          </a:p>
        </p:txBody>
      </p:sp>
    </p:spTree>
    <p:extLst>
      <p:ext uri="{BB962C8B-B14F-4D97-AF65-F5344CB8AC3E}">
        <p14:creationId xmlns:p14="http://schemas.microsoft.com/office/powerpoint/2010/main" val="7229627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5767711" cy="5909187"/>
          </a:xfrm>
        </p:spPr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“Я хочу, чтоб к штыку приравняли перо”</a:t>
            </a:r>
          </a:p>
        </p:txBody>
      </p:sp>
      <p:pic>
        <p:nvPicPr>
          <p:cNvPr id="3074" name="Picture 2" descr="https://ucare.timepad.ru/a869bd05-bd14-4f3c-819d-4cf8256a9089/poster_event_24949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458" y="609599"/>
            <a:ext cx="5685503" cy="5685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0750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tsdbklimovo.ru/wp-content/uploads/2023/07/19-ijulja-kollazh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334" y="160338"/>
            <a:ext cx="9623425" cy="639079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66611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ергей Зубковский, стихи Владимира Маяковского - Майская песенка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2705" y="533400"/>
            <a:ext cx="8326194" cy="5102225"/>
          </a:xfrm>
        </p:spPr>
      </p:pic>
    </p:spTree>
    <p:extLst>
      <p:ext uri="{BB962C8B-B14F-4D97-AF65-F5344CB8AC3E}">
        <p14:creationId xmlns:p14="http://schemas.microsoft.com/office/powerpoint/2010/main" val="108113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9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s://cs9.pikabu.ru/post_img/big/2020/10/03/7/160172129213143588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06" y="271850"/>
            <a:ext cx="11057270" cy="619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5658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xn--80aqafkhejn4b.xn--p1ai/files/user/logo/a989ad0f7c21654a946018d00e7d32f1013ed9c714718523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674" y="152400"/>
            <a:ext cx="4756671" cy="1689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755385" y="2012043"/>
            <a:ext cx="5497250" cy="424905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dirty="0"/>
              <a:t>	</a:t>
            </a:r>
            <a:r>
              <a:rPr lang="ru-RU" sz="2400" dirty="0"/>
              <a:t>«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Окна сатиры РОСТА» - плакаты, создававшиеся в 1919—1921 годах советскими художниками и поэтами, работавшими в системе </a:t>
            </a:r>
            <a:r>
              <a:rPr lang="ru-RU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сийского </a:t>
            </a:r>
            <a:r>
              <a:rPr lang="ru-RU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елеграфного </a:t>
            </a:r>
            <a:r>
              <a:rPr lang="ru-RU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гентства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(РОСТА). </a:t>
            </a:r>
          </a:p>
        </p:txBody>
      </p:sp>
      <p:pic>
        <p:nvPicPr>
          <p:cNvPr id="5" name="Picture 2" descr="https://i.pinimg.com/originals/4d/63/ed/4d63edf14b28a60412b5b7c3abec313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735" y="152400"/>
            <a:ext cx="4350024" cy="652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719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75" y="65498"/>
            <a:ext cx="5616370" cy="5616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https://informatio.ru/upload/iblock/3b3/img_21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645" y="164324"/>
            <a:ext cx="6258116" cy="55175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 rot="21023158">
            <a:off x="2172636" y="4498047"/>
            <a:ext cx="7766936" cy="164630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RU" b="1" dirty="0">
              <a:solidFill>
                <a:srgbClr val="FF0000"/>
              </a:solidFill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ВЛАДИМИР   МАЯКОВСКИЙ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1893 - 1930</a:t>
            </a:r>
          </a:p>
        </p:txBody>
      </p:sp>
    </p:spTree>
    <p:extLst>
      <p:ext uri="{BB962C8B-B14F-4D97-AF65-F5344CB8AC3E}">
        <p14:creationId xmlns:p14="http://schemas.microsoft.com/office/powerpoint/2010/main" val="165893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olkacademy.1c-umi.ru/images/cms/data/poster-oknarosta-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303" y="594821"/>
            <a:ext cx="4958136" cy="57958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8" name="Picture 4" descr="https://folkacademy.1c-umi.ru/images/cms/data/poster-oknarosta-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882" y="594821"/>
            <a:ext cx="4566421" cy="57958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30" name="Picture 6" descr="https://xn--80aqafkhejn4b.xn--p1ai/files/user/logo/a989ad0f7c21654a946018d00e7d32f1013ed9c7147185238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01450" y="2558366"/>
            <a:ext cx="5059000" cy="1689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566651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www.maxanto.ru/userfiles/editor/large/2090_okna-rosta-mayakovskiy-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515" y="132736"/>
            <a:ext cx="4498259" cy="657778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Рисунок 4" descr="https://mtdata.ru/u12/photo863B/20617161696-0/original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21" y="132736"/>
            <a:ext cx="5224964" cy="657778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04344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1385" y="2612065"/>
            <a:ext cx="3109229" cy="1633870"/>
          </a:xfrm>
          <a:prstGeom prst="rect">
            <a:avLst/>
          </a:prstGeom>
        </p:spPr>
      </p:pic>
      <p:pic>
        <p:nvPicPr>
          <p:cNvPr id="10244" name="Picture 4" descr="https://artlogic-res.cloudinary.com/w_1200,h_1200,c_limit,f_auto,fl_lossy/ws-michaelhoppen/usr/images/artworks/main_image/10158/6047-up-copy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579" y="609600"/>
            <a:ext cx="3772580" cy="58191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46" name="Picture 6" descr="https://img.gazeta.ru/files3/793/13047793/upload-RIAN_6539.HR-pic4_zoom-1500x1500-6526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63" y="115904"/>
            <a:ext cx="3971676" cy="64197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42" name="Picture 2" descr="https://avatars.dzeninfra.ru/get-zen_doc/1668009/pub_6110f78f3f0bbf4875b24620_6110f83c6dcea005c5ad72ad/scale_1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114" y="2152098"/>
            <a:ext cx="4993090" cy="40549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791094" y="876328"/>
            <a:ext cx="5719039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В.МАЯКОВСКИЙ ЗА ГРАНИЦЕЙ</a:t>
            </a:r>
            <a:endParaRPr lang="ru-RU" sz="28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81734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pickimage.ru/wp-content/uploads/images/detskie/eiffeltower/eifelevabashny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88900"/>
            <a:ext cx="5127625" cy="6658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630362" y="808335"/>
            <a:ext cx="2901238" cy="129266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ЕДУ</a:t>
            </a:r>
          </a:p>
          <a:p>
            <a:pPr algn="ctr"/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Из цикла «ПАРИЖ»</a:t>
            </a:r>
          </a:p>
        </p:txBody>
      </p:sp>
    </p:spTree>
    <p:extLst>
      <p:ext uri="{BB962C8B-B14F-4D97-AF65-F5344CB8AC3E}">
        <p14:creationId xmlns:p14="http://schemas.microsoft.com/office/powerpoint/2010/main" val="23338822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bigpicture.ru/wp-content/uploads/2012/05/32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96" y="181776"/>
            <a:ext cx="6169709" cy="41000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124" name="Picture 4" descr="https://i.pinimg.com/originals/d0/76/de/d076de72c47668cd4c92dc1942445cb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097" y="2521975"/>
            <a:ext cx="5974515" cy="41003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7570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ttps://cs8.pikabu.ru/video/2016/09/06/8/og_og_1473163601385718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423862"/>
            <a:ext cx="11430000" cy="598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89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s://www.goslitmuz.ru/images/h/upload/iblock/c9c/DSC_07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581" y="0"/>
            <a:ext cx="9012596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01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ttp://v-v-mayakovsky.ru/books/item/f00/s00/z0000013/pic/000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1"/>
            <a:ext cx="102169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1523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447071" y="175885"/>
            <a:ext cx="4626077" cy="6791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  <a:latin typeface="Arial Black" panose="020B0A04020102020204" pitchFamily="34" charset="0"/>
              </a:rPr>
              <a:t>Мой</a:t>
            </a:r>
            <a:r>
              <a:rPr lang="ru-RU" sz="4800" dirty="0">
                <a:solidFill>
                  <a:srgbClr val="FF0000"/>
                </a:solidFill>
                <a:latin typeface="Arial Black" panose="020B0A04020102020204" pitchFamily="34" charset="0"/>
              </a:rPr>
              <a:t> </a:t>
            </a:r>
            <a:r>
              <a:rPr lang="ru-RU" sz="4800" b="1" dirty="0">
                <a:solidFill>
                  <a:srgbClr val="FF0000"/>
                </a:solidFill>
                <a:latin typeface="Arial Black" panose="020B0A04020102020204" pitchFamily="34" charset="0"/>
              </a:rPr>
              <a:t>стих</a:t>
            </a:r>
            <a:endParaRPr lang="ru-RU" sz="48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r>
              <a:rPr lang="ru-RU" sz="4800" b="1" dirty="0">
                <a:solidFill>
                  <a:srgbClr val="FF0000"/>
                </a:solidFill>
                <a:latin typeface="Arial Black" panose="020B0A04020102020204" pitchFamily="34" charset="0"/>
              </a:rPr>
              <a:t>трудом</a:t>
            </a:r>
            <a:endParaRPr lang="ru-RU" sz="48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r>
              <a:rPr lang="ru-RU" sz="4800" b="1" dirty="0">
                <a:solidFill>
                  <a:srgbClr val="FF0000"/>
                </a:solidFill>
                <a:latin typeface="Arial Black" panose="020B0A04020102020204" pitchFamily="34" charset="0"/>
              </a:rPr>
              <a:t>громаду</a:t>
            </a:r>
            <a:r>
              <a:rPr lang="ru-RU" sz="4800" dirty="0">
                <a:solidFill>
                  <a:srgbClr val="FF0000"/>
                </a:solidFill>
                <a:latin typeface="Arial Black" panose="020B0A04020102020204" pitchFamily="34" charset="0"/>
              </a:rPr>
              <a:t> </a:t>
            </a:r>
            <a:r>
              <a:rPr lang="ru-RU" sz="4800" b="1" dirty="0">
                <a:solidFill>
                  <a:srgbClr val="FF0000"/>
                </a:solidFill>
                <a:latin typeface="Arial Black" panose="020B0A04020102020204" pitchFamily="34" charset="0"/>
              </a:rPr>
              <a:t>лет</a:t>
            </a:r>
            <a:r>
              <a:rPr lang="ru-RU" sz="4800" dirty="0">
                <a:solidFill>
                  <a:srgbClr val="FF0000"/>
                </a:solidFill>
                <a:latin typeface="Arial Black" panose="020B0A04020102020204" pitchFamily="34" charset="0"/>
              </a:rPr>
              <a:t> </a:t>
            </a:r>
            <a:r>
              <a:rPr lang="ru-RU" sz="4800" b="1" dirty="0">
                <a:solidFill>
                  <a:srgbClr val="FF0000"/>
                </a:solidFill>
                <a:latin typeface="Arial Black" panose="020B0A04020102020204" pitchFamily="34" charset="0"/>
              </a:rPr>
              <a:t>прорвет</a:t>
            </a:r>
            <a:endParaRPr lang="ru-RU" sz="48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r>
              <a:rPr lang="ru-RU" sz="4800" b="1" dirty="0">
                <a:solidFill>
                  <a:srgbClr val="FF0000"/>
                </a:solidFill>
                <a:latin typeface="Arial Black" panose="020B0A04020102020204" pitchFamily="34" charset="0"/>
              </a:rPr>
              <a:t>и</a:t>
            </a:r>
            <a:r>
              <a:rPr lang="ru-RU" sz="4800" dirty="0">
                <a:solidFill>
                  <a:srgbClr val="FF0000"/>
                </a:solidFill>
                <a:latin typeface="Arial Black" panose="020B0A04020102020204" pitchFamily="34" charset="0"/>
              </a:rPr>
              <a:t> </a:t>
            </a:r>
            <a:r>
              <a:rPr lang="ru-RU" sz="4800" b="1" dirty="0">
                <a:solidFill>
                  <a:srgbClr val="FF0000"/>
                </a:solidFill>
                <a:latin typeface="Arial Black" panose="020B0A04020102020204" pitchFamily="34" charset="0"/>
              </a:rPr>
              <a:t>явится</a:t>
            </a:r>
            <a:endParaRPr lang="ru-RU" sz="48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r>
              <a:rPr lang="ru-RU" sz="4800" b="1" dirty="0">
                <a:solidFill>
                  <a:srgbClr val="FF0000"/>
                </a:solidFill>
                <a:latin typeface="Arial Black" panose="020B0A04020102020204" pitchFamily="34" charset="0"/>
              </a:rPr>
              <a:t>весомо</a:t>
            </a:r>
            <a:r>
              <a:rPr lang="ru-RU" sz="4800" dirty="0">
                <a:solidFill>
                  <a:srgbClr val="FF0000"/>
                </a:solidFill>
                <a:latin typeface="Arial Black" panose="020B0A04020102020204" pitchFamily="34" charset="0"/>
              </a:rPr>
              <a:t>,</a:t>
            </a:r>
          </a:p>
          <a:p>
            <a:r>
              <a:rPr lang="ru-RU" sz="4800" b="1" dirty="0">
                <a:solidFill>
                  <a:srgbClr val="FF0000"/>
                </a:solidFill>
                <a:latin typeface="Arial Black" panose="020B0A04020102020204" pitchFamily="34" charset="0"/>
              </a:rPr>
              <a:t>грубо</a:t>
            </a:r>
            <a:r>
              <a:rPr lang="ru-RU" sz="4800" dirty="0">
                <a:solidFill>
                  <a:srgbClr val="FF0000"/>
                </a:solidFill>
                <a:latin typeface="Arial Black" panose="020B0A04020102020204" pitchFamily="34" charset="0"/>
              </a:rPr>
              <a:t>,</a:t>
            </a:r>
          </a:p>
          <a:p>
            <a:r>
              <a:rPr lang="ru-RU" sz="4800" b="1" dirty="0">
                <a:solidFill>
                  <a:srgbClr val="FF0000"/>
                </a:solidFill>
                <a:latin typeface="Arial Black" panose="020B0A04020102020204" pitchFamily="34" charset="0"/>
              </a:rPr>
              <a:t>зримо</a:t>
            </a:r>
            <a:r>
              <a:rPr lang="ru-RU" sz="4800" dirty="0">
                <a:solidFill>
                  <a:srgbClr val="FF0000"/>
                </a:solidFill>
                <a:latin typeface="Arial Black" panose="020B0A04020102020204" pitchFamily="34" charset="0"/>
              </a:rPr>
              <a:t>…</a:t>
            </a: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endParaRPr lang="ru-RU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ttps://i.pinimg.com/736x/62/56/9a/62569af9dfd7480a2798fda098f74c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92705" cy="696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7787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4" name="Picture 4" descr="https://i.pinimg.com/736x/34/00/3a/34003a36783cc25c403dc6085da622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372" y="260900"/>
            <a:ext cx="4647259" cy="45904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ruskino.ru/media/photo/367/wG0ldhrZUw8nhZwcGaxV2GmfF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42" y="260900"/>
            <a:ext cx="5330158" cy="63176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4642265" y="5018089"/>
            <a:ext cx="4389966" cy="70788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marL="0" indent="0" algn="ctr">
              <a:buNone/>
            </a:pPr>
            <a:r>
              <a:rPr lang="ru-RU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ХУЛИГАНЫ</a:t>
            </a:r>
          </a:p>
        </p:txBody>
      </p:sp>
    </p:spTree>
    <p:extLst>
      <p:ext uri="{BB962C8B-B14F-4D97-AF65-F5344CB8AC3E}">
        <p14:creationId xmlns:p14="http://schemas.microsoft.com/office/powerpoint/2010/main" val="2231054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travelettes.net/wp-content/uploads/2018/01/kazbegi-view-from-Rooms-Hot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47" y="185351"/>
            <a:ext cx="11467071" cy="66726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6363037" y="5737123"/>
            <a:ext cx="5703003" cy="94389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dirty="0">
                <a:solidFill>
                  <a:schemeClr val="bg1"/>
                </a:solidFill>
              </a:rPr>
              <a:t>СЕЛО БАГДАДИ</a:t>
            </a:r>
          </a:p>
        </p:txBody>
      </p:sp>
    </p:spTree>
    <p:extLst>
      <p:ext uri="{BB962C8B-B14F-4D97-AF65-F5344CB8AC3E}">
        <p14:creationId xmlns:p14="http://schemas.microsoft.com/office/powerpoint/2010/main" val="41521938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avatars.dzeninfra.ru/get-zen_doc/1712062/pub_5e1c6c52ecfb8000ad88fa01_5e1c6c601a860800adb052e4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609600"/>
            <a:ext cx="8624711" cy="55625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205577" y="4287036"/>
            <a:ext cx="3505017" cy="175432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 КАВКАЗЕ</a:t>
            </a:r>
          </a:p>
        </p:txBody>
      </p:sp>
    </p:spTree>
    <p:extLst>
      <p:ext uri="{BB962C8B-B14F-4D97-AF65-F5344CB8AC3E}">
        <p14:creationId xmlns:p14="http://schemas.microsoft.com/office/powerpoint/2010/main" val="22058070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10721" y="2178397"/>
            <a:ext cx="7766936" cy="1646302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ВЛАДИМИР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МАЯКОВСКИЙ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36822" y="5761101"/>
            <a:ext cx="7766936" cy="1096899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ЛИТЕРАТУРНАЯ ГОСТИНАЯ</a:t>
            </a:r>
          </a:p>
        </p:txBody>
      </p:sp>
      <p:pic>
        <p:nvPicPr>
          <p:cNvPr id="1026" name="Picture 2" descr="https://stihi.ru/pics/2021/02/03/67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45" y="590835"/>
            <a:ext cx="4239447" cy="591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31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almode.top/uploads/posts/2021-07/1626602744_33-almode_ru-p-dom-mayakovskogo-v-bagdadi-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112728"/>
            <a:ext cx="11087562" cy="66262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363037" y="5737123"/>
            <a:ext cx="5703003" cy="94389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dirty="0">
                <a:solidFill>
                  <a:schemeClr val="bg1"/>
                </a:solidFill>
              </a:rPr>
              <a:t>СЕЛО БАГДАДИ</a:t>
            </a:r>
          </a:p>
        </p:txBody>
      </p:sp>
    </p:spTree>
    <p:extLst>
      <p:ext uri="{BB962C8B-B14F-4D97-AF65-F5344CB8AC3E}">
        <p14:creationId xmlns:p14="http://schemas.microsoft.com/office/powerpoint/2010/main" val="2152652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s://almode.top/uploads/posts/2021-07/1626602667_7-almode_ru-p-dom-mayakovskogo-v-bagdadi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73" y="156519"/>
            <a:ext cx="11277600" cy="65326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071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https://xn--80aedf0abkaucbzh2mvbc.xn--p1ai/wp-content/uploads/2018/12/083-e1545316994779-1024x75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9" y="203200"/>
            <a:ext cx="8938135" cy="6286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447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avatars.dzeninfra.ru/get-zen_doc/4364496/pub_63720660063af20b21144171_637280cd18e9f9670058ef79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215900"/>
            <a:ext cx="8775700" cy="64690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633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047" y="344747"/>
            <a:ext cx="4192247" cy="57517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6" name="Picture 2" descr="https://r4.mt.ru/r22/photo93FE/20443825410-0/jpg/bp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344747"/>
            <a:ext cx="4582084" cy="61414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511750" y="5417474"/>
            <a:ext cx="5703003" cy="94389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dirty="0">
                <a:solidFill>
                  <a:schemeClr val="bg1"/>
                </a:solidFill>
              </a:rPr>
              <a:t>МАЯКОВСКИЙ В ДЕТСТВЕ</a:t>
            </a:r>
          </a:p>
        </p:txBody>
      </p:sp>
    </p:spTree>
    <p:extLst>
      <p:ext uri="{BB962C8B-B14F-4D97-AF65-F5344CB8AC3E}">
        <p14:creationId xmlns:p14="http://schemas.microsoft.com/office/powerpoint/2010/main" val="3042533554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Красный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1173</TotalTime>
  <Words>185</Words>
  <Application>Microsoft Office PowerPoint</Application>
  <PresentationFormat>Широкоэкранный</PresentationFormat>
  <Paragraphs>53</Paragraphs>
  <Slides>41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8" baseType="lpstr">
      <vt:lpstr>Arial</vt:lpstr>
      <vt:lpstr>Arial Black</vt:lpstr>
      <vt:lpstr>Calibri</vt:lpstr>
      <vt:lpstr>Times New Roman</vt:lpstr>
      <vt:lpstr>Trebuchet MS</vt:lpstr>
      <vt:lpstr>Wingdings 3</vt:lpstr>
      <vt:lpstr>Грань</vt:lpstr>
      <vt:lpstr>ВЛАДИМИР МАЯКОВСКИЙ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“Я хочу, чтоб к штыку приравняли перо”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В.МАЯКОВСКИЙ ЗА ГРАНИЦЕЙ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ВЛАДИМИР МАЯКОВСКИЙ</vt:lpstr>
    </vt:vector>
  </TitlesOfParts>
  <Company>HP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Natali</dc:creator>
  <cp:lastModifiedBy>Natali</cp:lastModifiedBy>
  <cp:revision>57</cp:revision>
  <dcterms:created xsi:type="dcterms:W3CDTF">2023-11-26T13:14:56Z</dcterms:created>
  <dcterms:modified xsi:type="dcterms:W3CDTF">2024-11-21T08:42:04Z</dcterms:modified>
</cp:coreProperties>
</file>