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643" r:id="rId3"/>
    <p:sldId id="667" r:id="rId4"/>
    <p:sldId id="693" r:id="rId5"/>
    <p:sldId id="705" r:id="rId6"/>
    <p:sldId id="706" r:id="rId7"/>
    <p:sldId id="723" r:id="rId8"/>
    <p:sldId id="707" r:id="rId9"/>
    <p:sldId id="695" r:id="rId10"/>
    <p:sldId id="724" r:id="rId11"/>
    <p:sldId id="696" r:id="rId12"/>
    <p:sldId id="697" r:id="rId13"/>
    <p:sldId id="698" r:id="rId14"/>
    <p:sldId id="701" r:id="rId15"/>
    <p:sldId id="699" r:id="rId16"/>
    <p:sldId id="700" r:id="rId17"/>
    <p:sldId id="703" r:id="rId18"/>
    <p:sldId id="709" r:id="rId19"/>
    <p:sldId id="672" r:id="rId20"/>
    <p:sldId id="725" r:id="rId21"/>
    <p:sldId id="677" r:id="rId22"/>
    <p:sldId id="710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720" r:id="rId32"/>
    <p:sldId id="721" r:id="rId33"/>
    <p:sldId id="722" r:id="rId34"/>
    <p:sldId id="688" r:id="rId35"/>
    <p:sldId id="689" r:id="rId36"/>
    <p:sldId id="726" r:id="rId37"/>
    <p:sldId id="690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C7A1E3"/>
    <a:srgbClr val="D2F775"/>
    <a:srgbClr val="94F4E9"/>
    <a:srgbClr val="FF89B0"/>
    <a:srgbClr val="CD154A"/>
    <a:srgbClr val="D9F88C"/>
    <a:srgbClr val="D3140F"/>
    <a:srgbClr val="FFFF8B"/>
    <a:srgbClr val="FCA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74317613134251"/>
          <c:y val="2.5672954856029398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Деление пиццы</c:v>
                </c:pt>
              </c:strCache>
            </c:strRef>
          </c:tx>
          <c:spPr>
            <a:solidFill>
              <a:srgbClr val="FFD757"/>
            </a:solidFill>
          </c:spPr>
          <c:dPt>
            <c:idx val="0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</c:f>
              <c:strCache>
                <c:ptCount val="1"/>
                <c:pt idx="0">
                  <c:v>Вся пицца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046321552994939"/>
          <c:y val="0.26392168198958094"/>
          <c:w val="0.29427202947599518"/>
          <c:h val="0.525972895926101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468212545148443"/>
          <c:y val="2.1394129046691066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Школьный библиотечный фонд</c:v>
                </c:pt>
              </c:strCache>
            </c:strRef>
          </c:tx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C7A1E3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Учебная литература российских авторов</c:v>
                </c:pt>
                <c:pt idx="1">
                  <c:v>Учебная литература зарубежных авторов</c:v>
                </c:pt>
                <c:pt idx="2">
                  <c:v>Художественная литература российских авторов</c:v>
                </c:pt>
                <c:pt idx="3">
                  <c:v>Художественная литература зарубежных авторов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</c:v>
                </c:pt>
                <c:pt idx="1">
                  <c:v>20</c:v>
                </c:pt>
                <c:pt idx="2">
                  <c:v>110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511057434954779"/>
          <c:y val="4.9980391522669004E-2"/>
          <c:w val="0.5248894256504526"/>
          <c:h val="0.8511635710878054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468212545148443"/>
          <c:y val="2.1394129046691062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Школьный библиотечный фонд</c:v>
                </c:pt>
              </c:strCache>
            </c:strRef>
          </c:tx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C7A1E3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Учебная литература российских авторов</c:v>
                </c:pt>
                <c:pt idx="1">
                  <c:v>Учебная литература зарубежных авторов</c:v>
                </c:pt>
                <c:pt idx="2">
                  <c:v>Художественная литература российских авторов</c:v>
                </c:pt>
                <c:pt idx="3">
                  <c:v>Художественная литература зарубежных авторов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</c:v>
                </c:pt>
                <c:pt idx="1">
                  <c:v>20</c:v>
                </c:pt>
                <c:pt idx="2">
                  <c:v>110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511057434954845"/>
          <c:y val="0.14411455932810968"/>
          <c:w val="0.5248894256504526"/>
          <c:h val="0.8511635710878054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4153026206964692E-2"/>
          <c:y val="2.366108988105187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310300913065"/>
          <c:y val="0.14990628763687414"/>
          <c:w val="0.38952462072115468"/>
          <c:h val="0.770442347215009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4153026206964692E-2"/>
          <c:y val="2.366108988105187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310300913065"/>
          <c:y val="0.14990628763687419"/>
          <c:w val="0.38952462072115474"/>
          <c:h val="0.770442347215009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4153026206964692E-2"/>
          <c:y val="2.366108988105187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310300913065"/>
          <c:y val="0.14990628763687425"/>
          <c:w val="0.38952462072115485"/>
          <c:h val="0.770442347215009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4153026206964692E-2"/>
          <c:y val="2.366108988105187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310300913065"/>
          <c:y val="0.1499062876368743"/>
          <c:w val="0.3895246207211549"/>
          <c:h val="0.770442347215009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4153026206964692E-2"/>
          <c:y val="2.366108988105187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310300913065"/>
          <c:y val="0.14990628763687436"/>
          <c:w val="0.38952462072115496"/>
          <c:h val="0.770442347215009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4153026206964692E-2"/>
          <c:y val="2.366108988105187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310300913065"/>
          <c:y val="0.14990628763687441"/>
          <c:w val="0.38952462072115501"/>
          <c:h val="0.770442347215009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6939338393682467E-2"/>
          <c:y val="2.6984820636736372E-2"/>
        </c:manualLayout>
      </c:layout>
      <c:overlay val="0"/>
      <c:txPr>
        <a:bodyPr/>
        <a:lstStyle/>
        <a:p>
          <a:pPr>
            <a:defRPr sz="2000"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УрФО 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9F88C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D757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Лист1!$A$2:$A$7</c:f>
              <c:strCache>
                <c:ptCount val="6"/>
                <c:pt idx="0">
                  <c:v>Ямало-Ненецкий АО</c:v>
                </c:pt>
                <c:pt idx="1">
                  <c:v>Курганская область</c:v>
                </c:pt>
                <c:pt idx="2">
                  <c:v>Югра</c:v>
                </c:pt>
                <c:pt idx="3">
                  <c:v>Челябинская область</c:v>
                </c:pt>
                <c:pt idx="4">
                  <c:v>Тюменская область</c:v>
                </c:pt>
                <c:pt idx="5">
                  <c:v>Свердловская область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544</c:v>
                </c:pt>
                <c:pt idx="1">
                  <c:v>960</c:v>
                </c:pt>
                <c:pt idx="2">
                  <c:v>1520</c:v>
                </c:pt>
                <c:pt idx="3">
                  <c:v>3510</c:v>
                </c:pt>
                <c:pt idx="4">
                  <c:v>3400</c:v>
                </c:pt>
                <c:pt idx="5">
                  <c:v>4395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76237915612649"/>
          <c:y val="2.0719209213719402E-2"/>
          <c:w val="0.41753751953410206"/>
          <c:h val="0.95856158157256055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6939338393682494E-2"/>
          <c:y val="2.6984820636736372E-2"/>
        </c:manualLayout>
      </c:layout>
      <c:overlay val="0"/>
      <c:txPr>
        <a:bodyPr/>
        <a:lstStyle/>
        <a:p>
          <a:pPr>
            <a:defRPr sz="2000"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УрФО 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9F88C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D757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Лист1!$A$2:$A$7</c:f>
              <c:strCache>
                <c:ptCount val="6"/>
                <c:pt idx="0">
                  <c:v>Ямало-Ненецкий АО</c:v>
                </c:pt>
                <c:pt idx="1">
                  <c:v>Курганская область</c:v>
                </c:pt>
                <c:pt idx="2">
                  <c:v>Югра</c:v>
                </c:pt>
                <c:pt idx="3">
                  <c:v>Челябинская область</c:v>
                </c:pt>
                <c:pt idx="4">
                  <c:v>Тюменская область</c:v>
                </c:pt>
                <c:pt idx="5">
                  <c:v>Свердловская область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544</c:v>
                </c:pt>
                <c:pt idx="1">
                  <c:v>960</c:v>
                </c:pt>
                <c:pt idx="2">
                  <c:v>1520</c:v>
                </c:pt>
                <c:pt idx="3">
                  <c:v>3510</c:v>
                </c:pt>
                <c:pt idx="4">
                  <c:v>3400</c:v>
                </c:pt>
                <c:pt idx="5">
                  <c:v>4395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76237915612649"/>
          <c:y val="2.0719209213719402E-2"/>
          <c:w val="0.41753751953410206"/>
          <c:h val="0.95856158157256044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74317613134237"/>
          <c:y val="2.5672954856029377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Деление пиццы</c:v>
                </c:pt>
              </c:strCache>
            </c:strRef>
          </c:tx>
          <c:spPr>
            <a:solidFill>
              <a:srgbClr val="FFD757"/>
            </a:solidFill>
          </c:spPr>
          <c:explosion val="25"/>
          <c:dPt>
            <c:idx val="0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Иван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41936799725327"/>
          <c:y val="0.26392168198958077"/>
          <c:w val="0.26531587700869091"/>
          <c:h val="0.525972895926101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6939338393682536E-2"/>
          <c:y val="2.6984820636736372E-2"/>
        </c:manualLayout>
      </c:layout>
      <c:overlay val="0"/>
      <c:txPr>
        <a:bodyPr/>
        <a:lstStyle/>
        <a:p>
          <a:pPr>
            <a:defRPr sz="2000"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УрФО 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9F88C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D757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Лист1!$A$2:$A$7</c:f>
              <c:strCache>
                <c:ptCount val="6"/>
                <c:pt idx="0">
                  <c:v>Ямало-Ненецкий АО</c:v>
                </c:pt>
                <c:pt idx="1">
                  <c:v>Курганская область</c:v>
                </c:pt>
                <c:pt idx="2">
                  <c:v>Югра</c:v>
                </c:pt>
                <c:pt idx="3">
                  <c:v>Челябинская область</c:v>
                </c:pt>
                <c:pt idx="4">
                  <c:v>Тюменская область</c:v>
                </c:pt>
                <c:pt idx="5">
                  <c:v>Свердловская область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544</c:v>
                </c:pt>
                <c:pt idx="1">
                  <c:v>960</c:v>
                </c:pt>
                <c:pt idx="2">
                  <c:v>1520</c:v>
                </c:pt>
                <c:pt idx="3">
                  <c:v>3510</c:v>
                </c:pt>
                <c:pt idx="4">
                  <c:v>3400</c:v>
                </c:pt>
                <c:pt idx="5">
                  <c:v>4395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76237915612649"/>
          <c:y val="2.0719209213719402E-2"/>
          <c:w val="0.41753751953410206"/>
          <c:h val="0.9585615815725603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6939338393682578E-2"/>
          <c:y val="2.6984820636736372E-2"/>
        </c:manualLayout>
      </c:layout>
      <c:overlay val="0"/>
      <c:txPr>
        <a:bodyPr/>
        <a:lstStyle/>
        <a:p>
          <a:pPr>
            <a:defRPr sz="2000"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УрФО 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9F88C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D757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Лист1!$A$2:$A$7</c:f>
              <c:strCache>
                <c:ptCount val="6"/>
                <c:pt idx="0">
                  <c:v>Ямало-Ненецкий АО</c:v>
                </c:pt>
                <c:pt idx="1">
                  <c:v>Курганская область</c:v>
                </c:pt>
                <c:pt idx="2">
                  <c:v>Югра</c:v>
                </c:pt>
                <c:pt idx="3">
                  <c:v>Челябинская область</c:v>
                </c:pt>
                <c:pt idx="4">
                  <c:v>Тюменская область</c:v>
                </c:pt>
                <c:pt idx="5">
                  <c:v>Свердловская область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544</c:v>
                </c:pt>
                <c:pt idx="1">
                  <c:v>960</c:v>
                </c:pt>
                <c:pt idx="2">
                  <c:v>1520</c:v>
                </c:pt>
                <c:pt idx="3">
                  <c:v>3510</c:v>
                </c:pt>
                <c:pt idx="4">
                  <c:v>3400</c:v>
                </c:pt>
                <c:pt idx="5">
                  <c:v>4395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76237915612649"/>
          <c:y val="2.0719209213719402E-2"/>
          <c:w val="0.41753751953410206"/>
          <c:h val="0.95856158157256022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74317613134229"/>
          <c:y val="2.567295485602936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Деление пиццы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Иван</c:v>
                </c:pt>
                <c:pt idx="1">
                  <c:v>Алёна</c:v>
                </c:pt>
                <c:pt idx="2">
                  <c:v>Остальное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80</c:v>
                </c:pt>
                <c:pt idx="2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41936799725327"/>
          <c:y val="0.26392168198958055"/>
          <c:w val="0.26531587700869091"/>
          <c:h val="0.525972895926101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74317613134232"/>
          <c:y val="2.567295485602937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Деление пиццы</c:v>
                </c:pt>
              </c:strCache>
            </c:strRef>
          </c:tx>
          <c:spPr>
            <a:solidFill>
              <a:srgbClr val="FFD757"/>
            </a:solidFill>
          </c:spPr>
          <c:explosion val="25"/>
          <c:dPt>
            <c:idx val="0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D757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Иван</c:v>
                </c:pt>
                <c:pt idx="1">
                  <c:v>Алёна</c:v>
                </c:pt>
                <c:pt idx="2">
                  <c:v>Юля</c:v>
                </c:pt>
                <c:pt idx="3">
                  <c:v>Пётр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41936799725315"/>
          <c:y val="0.26392168198958066"/>
          <c:w val="0.26531587700869097"/>
          <c:h val="0.525972895926101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74317613134232"/>
          <c:y val="2.567295485602937E-2"/>
        </c:manualLayout>
      </c:layout>
      <c:overlay val="0"/>
      <c:txPr>
        <a:bodyPr/>
        <a:lstStyle/>
        <a:p>
          <a:pPr>
            <a:defRPr sz="2000" b="1" i="0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Деление пиццы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B89F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Иван</c:v>
                </c:pt>
                <c:pt idx="1">
                  <c:v>Алёна</c:v>
                </c:pt>
                <c:pt idx="2">
                  <c:v>Юля</c:v>
                </c:pt>
                <c:pt idx="3">
                  <c:v>Пётр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416978544672477"/>
          <c:y val="0.26392168198958066"/>
          <c:w val="0.220565546480499"/>
          <c:h val="0.525972895926101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9F88C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Иван</c:v>
                </c:pt>
                <c:pt idx="1">
                  <c:v>Алёна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9F88C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Иван</c:v>
                </c:pt>
                <c:pt idx="1">
                  <c:v>Алёна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0878114992054028E-2"/>
          <c:y val="1.8823069079181406E-2"/>
        </c:manualLayout>
      </c:layout>
      <c:overlay val="0"/>
      <c:txPr>
        <a:bodyPr/>
        <a:lstStyle/>
        <a:p>
          <a:pPr>
            <a:defRPr sz="2000"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занятости населения города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9F88C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7A1E3"/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10"/>
            <c:bubble3D val="0"/>
            <c:spPr>
              <a:solidFill>
                <a:srgbClr val="FFC000"/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dPt>
            <c:idx val="1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Лист1!$A$2:$A$15</c:f>
              <c:strCache>
                <c:ptCount val="14"/>
                <c:pt idx="0">
                  <c:v>Здравоохранение</c:v>
                </c:pt>
                <c:pt idx="1">
                  <c:v>Культура</c:v>
                </c:pt>
                <c:pt idx="2">
                  <c:v>Торговля</c:v>
                </c:pt>
                <c:pt idx="3">
                  <c:v>Транспорт</c:v>
                </c:pt>
                <c:pt idx="4">
                  <c:v>МВД</c:v>
                </c:pt>
                <c:pt idx="5">
                  <c:v>Образование</c:v>
                </c:pt>
                <c:pt idx="6">
                  <c:v>ЖКХ</c:v>
                </c:pt>
                <c:pt idx="7">
                  <c:v>Администрация</c:v>
                </c:pt>
                <c:pt idx="8">
                  <c:v>Связь</c:v>
                </c:pt>
                <c:pt idx="9">
                  <c:v>Питание</c:v>
                </c:pt>
                <c:pt idx="10">
                  <c:v>Добыча железной руды</c:v>
                </c:pt>
                <c:pt idx="11">
                  <c:v>Спорт</c:v>
                </c:pt>
                <c:pt idx="12">
                  <c:v>Безработные</c:v>
                </c:pt>
                <c:pt idx="13">
                  <c:v>Слюдяная промышленность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11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17</c:v>
                </c:pt>
                <c:pt idx="10">
                  <c:v>18</c:v>
                </c:pt>
                <c:pt idx="11">
                  <c:v>3</c:v>
                </c:pt>
                <c:pt idx="12">
                  <c:v>3</c:v>
                </c:pt>
                <c:pt idx="1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95729460011783"/>
          <c:y val="2.0719209213719402E-2"/>
          <c:w val="0.35850436907976463"/>
          <c:h val="0.9585615815725607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090638077250712"/>
          <c:y val="1.9163948839801461E-2"/>
        </c:manualLayout>
      </c:layout>
      <c:overlay val="0"/>
      <c:txPr>
        <a:bodyPr/>
        <a:lstStyle/>
        <a:p>
          <a:pPr>
            <a:defRPr b="1">
              <a:solidFill>
                <a:srgbClr val="CD154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Площади поверхности океанов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rgbClr val="D2F775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FF8B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4F4E9"/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Лист1!$A$2:$A$6</c:f>
              <c:strCache>
                <c:ptCount val="5"/>
                <c:pt idx="0">
                  <c:v>Атлантический</c:v>
                </c:pt>
                <c:pt idx="1">
                  <c:v>Индийский</c:v>
                </c:pt>
                <c:pt idx="2">
                  <c:v>Северный Ледовитый</c:v>
                </c:pt>
                <c:pt idx="3">
                  <c:v>Тихий</c:v>
                </c:pt>
                <c:pt idx="4">
                  <c:v>Южный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72</c:v>
                </c:pt>
                <c:pt idx="2">
                  <c:v>14</c:v>
                </c:pt>
                <c:pt idx="3">
                  <c:v>165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58861301735704"/>
          <c:y val="0.26392168198958066"/>
          <c:w val="0.31113823001148022"/>
          <c:h val="0.4459365386588656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7534-6221-40DA-928D-E64BD282B242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D9A8-3A9E-4F7B-8CF0-E1E5185D1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02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3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1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6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9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041E-6FFE-4C69-B6EA-CA0D07EECC05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BF00-66E4-43F1-BDC8-A71DD8271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251520" y="339502"/>
            <a:ext cx="8640960" cy="2520280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руговые   диаграммы</a:t>
            </a:r>
            <a:endParaRPr lang="ru-RU" sz="4400" b="1" cap="all" dirty="0">
              <a:ln w="0"/>
              <a:solidFill>
                <a:srgbClr val="C4004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323528" y="339502"/>
            <a:ext cx="8496944" cy="2808312"/>
          </a:xfrm>
          <a:prstGeom prst="flowChartMulti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остроение круговой диаграммы</a:t>
            </a:r>
          </a:p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8722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Чтобы построить круговую диаграмму на бумаге, нужны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линейка, циркуль, транспортир, цветные карандаши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Нет необходимости строить углы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очень точно. На рисунке две круговые диаграммы. На одной малый сектор – 47°,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–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48°. Небольшая погрешность не мешает восприятию диаграммы.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95536" y="2211710"/>
          <a:ext cx="4248472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72000" y="2211710"/>
          <a:ext cx="4248472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Диаграмма плохо читается, если на ней слишком много секторов.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95536" y="915566"/>
          <a:ext cx="8280920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936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таблице приведены сведения о всех океанах Земли.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Построить круговую диаграмму, показывающую долю каждого океана в общей площади поверхности всех океанов Земли.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80601"/>
              </p:ext>
            </p:extLst>
          </p:nvPr>
        </p:nvGraphicFramePr>
        <p:xfrm>
          <a:off x="190179" y="1146845"/>
          <a:ext cx="8784975" cy="31683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2288"/>
                <a:gridCol w="2664296"/>
                <a:gridCol w="1728192"/>
                <a:gridCol w="1800199"/>
              </a:tblGrid>
              <a:tr h="75400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Океан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поверхности, 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км</a:t>
                      </a:r>
                      <a:r>
                        <a:rPr lang="ru-RU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площади,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 сектора, градусы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Атлантический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Индийский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356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Северный Ледовитый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Тихий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169,2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Вычислим общую площадь поверхности всех океанов: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91,6 + 73,6 + 14,8 + 169,2 + 20,3 = 369,5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707655"/>
          <a:ext cx="8784975" cy="31683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2288"/>
                <a:gridCol w="2664296"/>
                <a:gridCol w="1728192"/>
                <a:gridCol w="1800199"/>
              </a:tblGrid>
              <a:tr h="75400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Океан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поверхности, 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км</a:t>
                      </a:r>
                      <a:r>
                        <a:rPr lang="ru-RU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площади,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 сектора, градусы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Атлантический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Индийский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356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Северный Ледовитый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Тихий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169,2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Найдём долю каждого океана в общей площади и угол сектора: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Атлантического океана: 91,6 : 369,5 ≈ 0,268 – это 26,8%.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сектора: 360° · 0,268  ≈  89°.</a:t>
            </a:r>
          </a:p>
          <a:p>
            <a:pPr lvl="0">
              <a:spcBef>
                <a:spcPct val="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707655"/>
          <a:ext cx="8784975" cy="31683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2288"/>
                <a:gridCol w="2664296"/>
                <a:gridCol w="1728192"/>
                <a:gridCol w="1800199"/>
              </a:tblGrid>
              <a:tr h="75400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Океан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поверхности, 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км</a:t>
                      </a:r>
                      <a:r>
                        <a:rPr lang="ru-RU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площади,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 сектора, градусы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Атлантический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Индийский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356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Северный Ледовитый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Тихий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169,2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Аналогично вычислим доли и углы секторов для остальных четырёх океанов. Результаты занесём в таблицу.</a:t>
            </a: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707655"/>
          <a:ext cx="8784975" cy="31683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2288"/>
                <a:gridCol w="2664296"/>
                <a:gridCol w="1728192"/>
                <a:gridCol w="1800199"/>
              </a:tblGrid>
              <a:tr h="75400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Океан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поверхности, 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км</a:t>
                      </a:r>
                      <a:r>
                        <a:rPr lang="ru-RU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площади,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 сектора, градусы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Атлантический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89°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Индийский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356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Северный Ледовитый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Тихий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169,2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165°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76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Построим круговую диаграмму.</a:t>
            </a: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915566"/>
          <a:ext cx="8640960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80920" cy="1584176"/>
          </a:xfrm>
          <a:prstGeom prst="flowChartMultidocumen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лучше строить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столбиковую диаграмму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когда –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круговую диаграмму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80920" cy="1584176"/>
          </a:xfrm>
          <a:prstGeom prst="flowChartMultidocumen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лучше строить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столбиковую диаграмму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когда –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круговую диаграмму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323528" y="2139702"/>
            <a:ext cx="8568952" cy="2736304"/>
          </a:xfrm>
          <a:prstGeom prst="flowChartMultidocumen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Столбиковые диаграммы 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удобны,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когда нужно показать изменение величины( величин) со временем,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круговые  диаграммы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когда нужно показать деление целого на части.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C4004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323528" y="339502"/>
            <a:ext cx="8496944" cy="2808312"/>
          </a:xfrm>
          <a:prstGeom prst="flowChartMulti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еление пиццы</a:t>
            </a:r>
          </a:p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323528" y="339502"/>
            <a:ext cx="8496944" cy="2808312"/>
          </a:xfrm>
          <a:prstGeom prst="flowChartMulti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адачи</a:t>
            </a:r>
          </a:p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5841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диаграмме представлен школьный библиотечный фонд учебных и художественных книг российских и зарубежных авторов. Сколько примерно учебных книг в библиотеке, если всего в библиотеке 800 книг?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9321154"/>
              </p:ext>
            </p:extLst>
          </p:nvPr>
        </p:nvGraphicFramePr>
        <p:xfrm>
          <a:off x="-1404664" y="2067694"/>
          <a:ext cx="10297144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5841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Ответ: в библиотеке примерно 400 учебных книг. </a:t>
            </a:r>
          </a:p>
          <a:p>
            <a:pPr lvl="0">
              <a:spcBef>
                <a:spcPct val="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1404664" y="2067694"/>
          <a:ext cx="10297144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Рассмотрите диаграмму площадей поверхности океанов.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Верно ли утверждение: Атлантический океан составляет примерно четверть Мирового океана по площади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79662"/>
          <a:ext cx="79208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Ответ: Да.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Атлантический океан составляет примерно четверть Мирового океана по площади водной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79662"/>
          <a:ext cx="79208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Рассмотрите диаграмму площадей поверхности океанов.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Верно ли утверждение: Индийский океан превышает  Атлантический океан по площади водной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№3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79662"/>
          <a:ext cx="79208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Ответ: Нет.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Индийский океан не превышает  Атлантический океан по площади водной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№3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79662"/>
          <a:ext cx="79208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Рассмотрите диаграмму площадей поверхности океанов.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Верно ли утверждение: Северный Ледовитый океан – самый маленький океан по площади водной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79662"/>
          <a:ext cx="79208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Да.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Северный Ледовитый океан – самый маленький океан по площади водной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79662"/>
          <a:ext cx="79208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Рассмотрите диаграмму численности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УрФО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регионах округа на 1 января 2018 года. В каком из регионов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УрФО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наибольшая численность населения?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№5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851670"/>
          <a:ext cx="882047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Четверо друзей в складчину покупают круглую пиццу за 360 р. Иван внёс 50 р., Алёна – 80 р., Юля – 100 р., Пётр – 130 р. Построим круговую диаграмму, показывающую долю каждого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пиццу они, конечно, потом поделят поровну).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  <p:pic>
        <p:nvPicPr>
          <p:cNvPr id="8" name="Рисунок 7" descr="imgonline-com-ua-Transparent-backgr-kOVSJO9e6DHw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7814"/>
            <a:ext cx="1332059" cy="172359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395536" y="1923678"/>
          <a:ext cx="482453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Ответ: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наибольшая численность населения в Свердловской 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№5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851670"/>
          <a:ext cx="882047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Рассмотрите диаграмму численности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УрФО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регионах округа на 1 января 2018 года. Найдите примерно долю населения Челябинской области от численности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УрФО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851670"/>
          <a:ext cx="882047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483518"/>
            <a:ext cx="8784976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численность населения Челябинской области составляет  примерно четверть от общей численности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УрФО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851670"/>
          <a:ext cx="882047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323528" y="339502"/>
            <a:ext cx="8496944" cy="2808312"/>
          </a:xfrm>
          <a:prstGeom prst="flowChartMulti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опросы</a:t>
            </a:r>
            <a:endParaRPr lang="ru-RU" sz="3600" b="1" cap="all" dirty="0" smtClean="0">
              <a:ln w="0"/>
              <a:solidFill>
                <a:srgbClr val="C4004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95536" y="267494"/>
            <a:ext cx="6048672" cy="1224136"/>
          </a:xfrm>
          <a:prstGeom prst="flowChartMultidocumen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диаграмма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23528" y="1779662"/>
            <a:ext cx="6192688" cy="1224136"/>
          </a:xfrm>
          <a:prstGeom prst="flowChartMultidocumen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такое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круговая диаграмма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4004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23528" y="3219822"/>
            <a:ext cx="8424936" cy="1584176"/>
          </a:xfrm>
          <a:prstGeom prst="flowChartMultidocumen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Когда лучше строить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столбиковую диаграмму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когда –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круговую диаграмму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C4004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255267" flipV="1">
            <a:off x="7682947" y="-1130458"/>
            <a:ext cx="2595344" cy="20574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14364">
            <a:off x="-1194915" y="-1130458"/>
            <a:ext cx="2595344" cy="20574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38342" flipV="1">
            <a:off x="-1009321" y="4391720"/>
            <a:ext cx="2734458" cy="2167680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97717">
            <a:off x="8024562" y="3719273"/>
            <a:ext cx="2595344" cy="20574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8" y="94756"/>
            <a:ext cx="8114480" cy="847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64" y="3511996"/>
            <a:ext cx="1063844" cy="1390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131590"/>
            <a:ext cx="8691085" cy="2230971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228600" y="3619392"/>
            <a:ext cx="6683660" cy="140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круговую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847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323528" y="339502"/>
            <a:ext cx="8496944" cy="2808312"/>
          </a:xfrm>
          <a:prstGeom prst="flowChartMulti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cap="all" dirty="0" smtClean="0">
                <a:ln w="0"/>
                <a:solidFill>
                  <a:srgbClr val="C4004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пасибо за внимание!</a:t>
            </a:r>
          </a:p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Пицца стоит 360 р., поэтому каждому рублю соответствует сектор с углом 1°. Если бы друзья делили пиццу не поровну,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пропорционально своим долям, то Ивану достался сектор пиццы с углом 50°,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  <p:pic>
        <p:nvPicPr>
          <p:cNvPr id="8" name="Рисунок 7" descr="imgonline-com-ua-Transparent-backgr-kOVSJO9e6DHw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7814"/>
            <a:ext cx="1332059" cy="172359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395536" y="1923678"/>
          <a:ext cx="482453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Пицца стоит 360 р., поэтому каждому рублю соответствует сектор с углом 1°. Если бы друзья делили пиццу не поровну,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пропорционально своим долям, то Ивану достался сектор пиццы с углом 50°,  Алёне – 80°,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  <p:pic>
        <p:nvPicPr>
          <p:cNvPr id="8" name="Рисунок 7" descr="imgonline-com-ua-Transparent-backgr-kOVSJO9e6DHw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7814"/>
            <a:ext cx="1332059" cy="172359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395536" y="1923678"/>
          <a:ext cx="482453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Пицца стоит 360 р., поэтому каждому рублю соответствует сектор с углом 1°. Если бы друзья делили пиццу не поровну,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пропорционально своим долям, то Ивану достался сектор пиццы с углом 50°,  Алёне – 80°, Юле – 100°, Петру – 130°.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  <p:pic>
        <p:nvPicPr>
          <p:cNvPr id="8" name="Рисунок 7" descr="imgonline-com-ua-Transparent-backgr-kOVSJO9e6DHw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7814"/>
            <a:ext cx="1332059" cy="172359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395536" y="1923678"/>
          <a:ext cx="482453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6356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79512" y="195486"/>
            <a:ext cx="8784976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Полученная схема называется </a:t>
            </a:r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круговой диаграммой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английском языке используется слово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 chart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),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дословно означает «схема пирога 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пироговая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диаграмма».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online-com-ua-Transparent-backgr-JH8iP3FdIUM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47814"/>
            <a:ext cx="1145168" cy="1760166"/>
          </a:xfrm>
          <a:prstGeom prst="rect">
            <a:avLst/>
          </a:prstGeom>
        </p:spPr>
      </p:pic>
      <p:pic>
        <p:nvPicPr>
          <p:cNvPr id="8" name="Рисунок 7" descr="imgonline-com-ua-Transparent-backgr-kOVSJO9e6DHw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7814"/>
            <a:ext cx="1332059" cy="172359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395536" y="1923678"/>
          <a:ext cx="482453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23528" y="339502"/>
            <a:ext cx="7560840" cy="1440160"/>
          </a:xfrm>
          <a:prstGeom prst="flowChartMultidocumen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круговая</a:t>
            </a:r>
            <a:r>
              <a:rPr lang="ru-RU" sz="26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диаграмма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23528" y="339502"/>
            <a:ext cx="7560840" cy="1440160"/>
          </a:xfrm>
          <a:prstGeom prst="flowChartMultidocumen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круговая</a:t>
            </a:r>
            <a:r>
              <a:rPr lang="ru-RU" sz="26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 диаграмма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400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323528" y="2139702"/>
            <a:ext cx="8568952" cy="2592288"/>
          </a:xfrm>
          <a:prstGeom prst="flowChartMultidocumen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Диаграмма, показывающая,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как целое делится на части в виде секторов круга, углы которых пропорциональны долям единого целого, называется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CD154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D154A"/>
                </a:solidFill>
                <a:latin typeface="Times New Roman" pitchFamily="18" charset="0"/>
                <a:cs typeface="Times New Roman" pitchFamily="18" charset="0"/>
              </a:rPr>
              <a:t>круговой </a:t>
            </a:r>
            <a:r>
              <a:rPr lang="ru-RU" sz="2600" b="1" dirty="0" smtClean="0">
                <a:solidFill>
                  <a:srgbClr val="C40041"/>
                </a:solidFill>
                <a:latin typeface="Times New Roman" pitchFamily="18" charset="0"/>
                <a:cs typeface="Times New Roman" pitchFamily="18" charset="0"/>
              </a:rPr>
              <a:t>диаграммой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4004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C4004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4553</TotalTime>
  <Words>838</Words>
  <Application>Microsoft Office PowerPoint</Application>
  <PresentationFormat>Экран (16:9)</PresentationFormat>
  <Paragraphs>179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Что такое круговая диаграмма?  </vt:lpstr>
      <vt:lpstr>   Что такое круговая диаграмма?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Когда лучше строить столбиковую диаграмму,  а когда – круговую диаграмму?  </vt:lpstr>
      <vt:lpstr>   Когда лучше строить столбиковую диаграмму,  а когда – круговую диаграмму?  </vt:lpstr>
      <vt:lpstr>Презентация PowerPoint</vt:lpstr>
      <vt:lpstr>Задача №1</vt:lpstr>
      <vt:lpstr>Задача №1</vt:lpstr>
      <vt:lpstr>Задача №2</vt:lpstr>
      <vt:lpstr>Задача №2</vt:lpstr>
      <vt:lpstr>Задача №3</vt:lpstr>
      <vt:lpstr>Задача №3</vt:lpstr>
      <vt:lpstr>Задача №4</vt:lpstr>
      <vt:lpstr>Задача №4</vt:lpstr>
      <vt:lpstr>Задача №5</vt:lpstr>
      <vt:lpstr>Задача №5</vt:lpstr>
      <vt:lpstr>Задача №6</vt:lpstr>
      <vt:lpstr>Задача №6</vt:lpstr>
      <vt:lpstr>Презентация PowerPoint</vt:lpstr>
      <vt:lpstr>   Что такое диаграмма?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comp</cp:lastModifiedBy>
  <cp:revision>483</cp:revision>
  <dcterms:created xsi:type="dcterms:W3CDTF">2021-02-08T17:52:56Z</dcterms:created>
  <dcterms:modified xsi:type="dcterms:W3CDTF">2023-10-09T09:36:36Z</dcterms:modified>
</cp:coreProperties>
</file>