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0" r:id="rId3"/>
    <p:sldId id="279" r:id="rId4"/>
    <p:sldId id="278" r:id="rId5"/>
    <p:sldId id="273" r:id="rId6"/>
    <p:sldId id="274" r:id="rId7"/>
    <p:sldId id="275" r:id="rId8"/>
    <p:sldId id="276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6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E2719-1EE1-4CA0-A401-A710C15ABA6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A4D7E-2585-4F05-8BAC-303F7409E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02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9967EE-09FA-4F1B-B143-9F1B3BBD4B99}" type="datetimeFigureOut">
              <a:rPr lang="ru-RU" smtClean="0"/>
              <a:t>23.12.2024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1F3344-EE00-4F59-A122-EA5B103D06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Часть 2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87027" y="1700808"/>
            <a:ext cx="5789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Моделирование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84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77809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Задача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3200" dirty="0"/>
              <a:t>Определите, на каком расстоянии от дома должна находиться ваша </a:t>
            </a:r>
            <a:r>
              <a:rPr lang="ru-RU" sz="3200" dirty="0" smtClean="0"/>
              <a:t>школа, </a:t>
            </a:r>
            <a:r>
              <a:rPr lang="ru-RU" sz="3200" dirty="0"/>
              <a:t>чтобы </a:t>
            </a:r>
            <a:r>
              <a:rPr lang="ru-RU" sz="3200" dirty="0" smtClean="0"/>
              <a:t>родителям было </a:t>
            </a:r>
            <a:r>
              <a:rPr lang="ru-RU" sz="3200" dirty="0"/>
              <a:t>выгодно </a:t>
            </a:r>
            <a:r>
              <a:rPr lang="ru-RU" sz="3200" dirty="0" smtClean="0"/>
              <a:t>возить вас на автомобиле. </a:t>
            </a:r>
            <a:endParaRPr lang="ru-RU" sz="3200" dirty="0"/>
          </a:p>
          <a:p>
            <a:endParaRPr lang="ru-RU" dirty="0"/>
          </a:p>
        </p:txBody>
      </p:sp>
      <p:pic>
        <p:nvPicPr>
          <p:cNvPr id="1026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4389438"/>
            <a:ext cx="1830388" cy="114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eacher\AppData\Local\Microsoft\Windows\Temporary Internet Files\Content.IE5\RIRM88YJ\9.-Foto-tolstoy-pachki-deneg-dollarov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59" y="4115713"/>
            <a:ext cx="3634061" cy="242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2810887" y="3847989"/>
            <a:ext cx="3639798" cy="2232248"/>
            <a:chOff x="4025900" y="3594331"/>
            <a:chExt cx="3210396" cy="2015894"/>
          </a:xfrm>
        </p:grpSpPr>
        <p:pic>
          <p:nvPicPr>
            <p:cNvPr id="1030" name="Picture 6" descr="C:\Program Files (x86)\Microsoft Office\MEDIA\CAGCAT10\j0212957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5900" y="3594331"/>
              <a:ext cx="3210396" cy="2015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Овал 3"/>
            <p:cNvSpPr/>
            <p:nvPr/>
          </p:nvSpPr>
          <p:spPr>
            <a:xfrm>
              <a:off x="5436096" y="4602278"/>
              <a:ext cx="504056" cy="55491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5796136" y="3861048"/>
              <a:ext cx="216024" cy="2880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09495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16632"/>
            <a:ext cx="8534648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ПО для моделей, не требующих автоматизации вычислений</a:t>
            </a:r>
            <a:endParaRPr lang="ru-RU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2492896"/>
            <a:ext cx="7467600" cy="48737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Текстовый редактор</a:t>
            </a:r>
          </a:p>
          <a:p>
            <a:r>
              <a:rPr lang="ru-RU" sz="4000" dirty="0" smtClean="0"/>
              <a:t>Графический редактор</a:t>
            </a:r>
          </a:p>
          <a:p>
            <a:r>
              <a:rPr lang="ru-RU" sz="4000" dirty="0" smtClean="0"/>
              <a:t>Презентация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3107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597877"/>
              </p:ext>
            </p:extLst>
          </p:nvPr>
        </p:nvGraphicFramePr>
        <p:xfrm>
          <a:off x="611561" y="1070739"/>
          <a:ext cx="8064896" cy="5565369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3487792"/>
                <a:gridCol w="2272848"/>
                <a:gridCol w="2304256"/>
              </a:tblGrid>
              <a:tr h="1022401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Критерий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Среда </a:t>
                      </a:r>
                      <a:r>
                        <a:rPr lang="ru-RU" sz="2000" dirty="0" err="1" smtClean="0">
                          <a:effectLst/>
                        </a:rPr>
                        <a:t>програм-мирования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Электронные </a:t>
                      </a:r>
                      <a:r>
                        <a:rPr lang="ru-RU" sz="2000" dirty="0">
                          <a:effectLst/>
                        </a:rPr>
                        <a:t>таблицы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</a:tr>
              <a:tr h="1005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Корректировка значений </a:t>
                      </a:r>
                      <a:r>
                        <a:rPr lang="ru-RU" sz="2000" dirty="0" smtClean="0">
                          <a:effectLst/>
                        </a:rPr>
                        <a:t>входных </a:t>
                      </a:r>
                      <a:r>
                        <a:rPr lang="ru-RU" sz="2000" dirty="0">
                          <a:effectLst/>
                        </a:rPr>
                        <a:t>данных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800" dirty="0">
                          <a:effectLst/>
                        </a:rPr>
                        <a:t> </a:t>
                      </a:r>
                      <a:r>
                        <a:rPr lang="ru-RU" sz="4800" dirty="0" smtClean="0">
                          <a:effectLst/>
                        </a:rPr>
                        <a:t>+</a:t>
                      </a:r>
                      <a:endParaRPr lang="ru-RU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800" dirty="0" smtClean="0">
                          <a:effectLst/>
                        </a:rPr>
                        <a:t>+</a:t>
                      </a:r>
                      <a:endParaRPr lang="ru-RU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</a:tr>
              <a:tr h="1005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Корректировка формата </a:t>
                      </a:r>
                      <a:r>
                        <a:rPr lang="ru-RU" sz="2000" dirty="0" smtClean="0">
                          <a:effectLst/>
                        </a:rPr>
                        <a:t>и значений выходных </a:t>
                      </a:r>
                      <a:r>
                        <a:rPr lang="ru-RU" sz="2000" dirty="0">
                          <a:effectLst/>
                        </a:rPr>
                        <a:t>данных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800" dirty="0" smtClean="0">
                          <a:effectLst/>
                        </a:rPr>
                        <a:t>+</a:t>
                      </a:r>
                      <a:endParaRPr lang="ru-RU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800" dirty="0" smtClean="0">
                          <a:effectLst/>
                        </a:rPr>
                        <a:t>+</a:t>
                      </a:r>
                      <a:r>
                        <a:rPr lang="ru-RU" sz="4800" dirty="0">
                          <a:effectLst/>
                        </a:rPr>
                        <a:t> </a:t>
                      </a:r>
                      <a:endParaRPr lang="ru-RU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</a:tr>
              <a:tr h="906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Изменение количества входных данных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800" dirty="0">
                          <a:effectLst/>
                        </a:rPr>
                        <a:t> </a:t>
                      </a:r>
                      <a:r>
                        <a:rPr lang="ru-RU" sz="4800" dirty="0" smtClean="0">
                          <a:effectLst/>
                        </a:rPr>
                        <a:t>+</a:t>
                      </a:r>
                      <a:endParaRPr lang="ru-RU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800" dirty="0" smtClean="0">
                          <a:effectLst/>
                        </a:rPr>
                        <a:t>-</a:t>
                      </a:r>
                      <a:endParaRPr lang="ru-RU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</a:tr>
              <a:tr h="1533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Изменение </a:t>
                      </a:r>
                      <a:r>
                        <a:rPr lang="ru-RU" sz="2000" dirty="0" smtClean="0">
                          <a:effectLst/>
                        </a:rPr>
                        <a:t>количества выходных данных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800" dirty="0">
                          <a:effectLst/>
                        </a:rPr>
                        <a:t> </a:t>
                      </a:r>
                      <a:r>
                        <a:rPr lang="ru-RU" sz="4800" dirty="0" smtClean="0">
                          <a:effectLst/>
                        </a:rPr>
                        <a:t>+</a:t>
                      </a:r>
                      <a:endParaRPr lang="ru-RU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800" dirty="0">
                          <a:effectLst/>
                        </a:rPr>
                        <a:t> </a:t>
                      </a:r>
                      <a:r>
                        <a:rPr lang="ru-RU" sz="4800" dirty="0" smtClean="0">
                          <a:effectLst/>
                        </a:rPr>
                        <a:t>-</a:t>
                      </a:r>
                      <a:endParaRPr lang="ru-RU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868" marR="62868" marT="0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504" y="116632"/>
            <a:ext cx="853464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ПО для моделей, требующих автоматизации вычислений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4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ru-RU" b="1" dirty="0" smtClean="0"/>
              <a:t>Коробочка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7467600" cy="55652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800" b="1" i="1" dirty="0" smtClean="0"/>
              <a:t>Имеется </a:t>
            </a:r>
            <a:r>
              <a:rPr lang="ru-RU" sz="2800" b="1" i="1" dirty="0"/>
              <a:t>квадратный лист </a:t>
            </a:r>
            <a:r>
              <a:rPr lang="ru-RU" sz="2800" b="1" i="1" dirty="0" smtClean="0"/>
              <a:t>картона, </a:t>
            </a:r>
          </a:p>
          <a:p>
            <a:pPr marL="0" indent="0">
              <a:buNone/>
            </a:pPr>
            <a:r>
              <a:rPr lang="ru-RU" sz="2800" b="1" i="1" dirty="0" smtClean="0"/>
              <a:t>длина стороны которого равна 60 см. </a:t>
            </a:r>
          </a:p>
          <a:p>
            <a:pPr marL="0" indent="0">
              <a:buNone/>
            </a:pPr>
            <a:r>
              <a:rPr lang="ru-RU" sz="2800" b="1" i="1" dirty="0" smtClean="0"/>
              <a:t>Из </a:t>
            </a:r>
            <a:r>
              <a:rPr lang="ru-RU" sz="2800" b="1" i="1" dirty="0"/>
              <a:t>него по углам вырезают четыре </a:t>
            </a:r>
            <a:endParaRPr lang="ru-RU" sz="2800" b="1" i="1" dirty="0" smtClean="0"/>
          </a:p>
          <a:p>
            <a:pPr marL="0" indent="0">
              <a:buNone/>
            </a:pPr>
            <a:r>
              <a:rPr lang="ru-RU" sz="2800" b="1" i="1" dirty="0" smtClean="0"/>
              <a:t>квадрата </a:t>
            </a:r>
            <a:r>
              <a:rPr lang="ru-RU" sz="2800" b="1" i="1" dirty="0"/>
              <a:t>и склеивают коробку. </a:t>
            </a:r>
            <a:endParaRPr lang="ru-RU" sz="1900" i="1" dirty="0"/>
          </a:p>
          <a:p>
            <a:pPr marL="0" indent="0">
              <a:buNone/>
            </a:pPr>
            <a:r>
              <a:rPr lang="ru-RU" sz="2800" b="1" i="1" dirty="0" smtClean="0"/>
              <a:t>Минимальная длина вырезаемого </a:t>
            </a:r>
          </a:p>
          <a:p>
            <a:pPr marL="0" indent="0">
              <a:buNone/>
            </a:pPr>
            <a:r>
              <a:rPr lang="ru-RU" sz="2800" b="1" i="1" dirty="0" smtClean="0"/>
              <a:t>квадрата  0,5 см. Автомат может </a:t>
            </a:r>
          </a:p>
          <a:p>
            <a:pPr marL="0" indent="0">
              <a:buNone/>
            </a:pPr>
            <a:r>
              <a:rPr lang="ru-RU" sz="2800" b="1" i="1" dirty="0" smtClean="0"/>
              <a:t>изменять длину стороны вырезаемого </a:t>
            </a:r>
          </a:p>
          <a:p>
            <a:pPr marL="0" indent="0">
              <a:buNone/>
            </a:pPr>
            <a:r>
              <a:rPr lang="ru-RU" sz="2800" b="1" i="1" dirty="0" smtClean="0"/>
              <a:t>квадрата с </a:t>
            </a:r>
            <a:r>
              <a:rPr lang="ru-RU" sz="2800" b="1" i="1" dirty="0"/>
              <a:t>шагом </a:t>
            </a:r>
            <a:r>
              <a:rPr lang="ru-RU" sz="2800" b="1" i="1" dirty="0" smtClean="0"/>
              <a:t>0,5 см</a:t>
            </a:r>
            <a:r>
              <a:rPr lang="ru-RU" sz="2800" b="1" i="1" dirty="0"/>
              <a:t>. </a:t>
            </a:r>
          </a:p>
          <a:p>
            <a:pPr marL="0" indent="0">
              <a:buNone/>
            </a:pPr>
            <a:r>
              <a:rPr lang="ru-RU" sz="2800" b="1" i="1" dirty="0"/>
              <a:t> </a:t>
            </a:r>
            <a:endParaRPr lang="ru-RU" sz="1900" i="1" dirty="0"/>
          </a:p>
          <a:p>
            <a:pPr marL="0" lvl="0" indent="0">
              <a:buNone/>
            </a:pPr>
            <a:r>
              <a:rPr lang="ru-RU" sz="2800" b="1" i="1" dirty="0" smtClean="0"/>
              <a:t>1. Какова </a:t>
            </a:r>
            <a:r>
              <a:rPr lang="ru-RU" sz="2800" b="1" i="1" dirty="0"/>
              <a:t>должна быть сторона вырезаемого квадрата, чтобы коробка имела максимальный объём? </a:t>
            </a:r>
            <a:endParaRPr lang="ru-RU" sz="1900" i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2. Определить</a:t>
            </a:r>
            <a:r>
              <a:rPr lang="ru-RU" dirty="0"/>
              <a:t>, как изменяется с </a:t>
            </a:r>
            <a:r>
              <a:rPr lang="ru-RU" dirty="0" smtClean="0"/>
              <a:t>увеличением </a:t>
            </a:r>
            <a:r>
              <a:rPr lang="ru-RU" dirty="0"/>
              <a:t>выреза</a:t>
            </a:r>
            <a:endParaRPr lang="ru-RU" sz="1600" dirty="0"/>
          </a:p>
          <a:p>
            <a:pPr lvl="1"/>
            <a:r>
              <a:rPr lang="ru-RU" sz="2400" dirty="0"/>
              <a:t>длина стороны </a:t>
            </a:r>
            <a:r>
              <a:rPr lang="ru-RU" sz="2400" dirty="0" smtClean="0"/>
              <a:t>дна,</a:t>
            </a:r>
            <a:endParaRPr lang="ru-RU" sz="1600" dirty="0"/>
          </a:p>
          <a:p>
            <a:pPr lvl="1"/>
            <a:r>
              <a:rPr lang="ru-RU" sz="2400" dirty="0"/>
              <a:t>площадь </a:t>
            </a:r>
            <a:r>
              <a:rPr lang="ru-RU" sz="2400" dirty="0" smtClean="0"/>
              <a:t>дна,</a:t>
            </a:r>
            <a:endParaRPr lang="ru-RU" sz="1600" dirty="0"/>
          </a:p>
          <a:p>
            <a:pPr lvl="1"/>
            <a:r>
              <a:rPr lang="ru-RU" sz="2400" dirty="0"/>
              <a:t>объём </a:t>
            </a:r>
            <a:r>
              <a:rPr lang="ru-RU" sz="2400" dirty="0" smtClean="0"/>
              <a:t>коробки.</a:t>
            </a:r>
            <a:endParaRPr lang="ru-RU" sz="1600" dirty="0"/>
          </a:p>
          <a:p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6300192" y="229098"/>
            <a:ext cx="2608312" cy="2623838"/>
            <a:chOff x="7164288" y="143321"/>
            <a:chExt cx="1600200" cy="1609725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7164288" y="143321"/>
              <a:ext cx="1600200" cy="1609725"/>
              <a:chOff x="1725" y="2115"/>
              <a:chExt cx="2520" cy="2535"/>
            </a:xfrm>
          </p:grpSpPr>
          <p:sp>
            <p:nvSpPr>
              <p:cNvPr id="5" name="Rectangle 3"/>
              <p:cNvSpPr>
                <a:spLocks noChangeArrowheads="1"/>
              </p:cNvSpPr>
              <p:nvPr/>
            </p:nvSpPr>
            <p:spPr bwMode="auto">
              <a:xfrm>
                <a:off x="3630" y="2115"/>
                <a:ext cx="615" cy="615"/>
              </a:xfrm>
              <a:prstGeom prst="rect">
                <a:avLst/>
              </a:prstGeom>
              <a:solidFill>
                <a:srgbClr val="0033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1725" y="2115"/>
                <a:ext cx="615" cy="615"/>
              </a:xfrm>
              <a:prstGeom prst="rect">
                <a:avLst/>
              </a:prstGeom>
              <a:solidFill>
                <a:srgbClr val="0033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1725" y="4035"/>
                <a:ext cx="615" cy="615"/>
              </a:xfrm>
              <a:prstGeom prst="rect">
                <a:avLst/>
              </a:prstGeom>
              <a:solidFill>
                <a:srgbClr val="0033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30" y="4035"/>
                <a:ext cx="615" cy="615"/>
              </a:xfrm>
              <a:prstGeom prst="rect">
                <a:avLst/>
              </a:prstGeom>
              <a:solidFill>
                <a:srgbClr val="0033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2355" y="2745"/>
                <a:ext cx="1260" cy="0"/>
              </a:xfrm>
              <a:prstGeom prst="line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2385" y="4035"/>
                <a:ext cx="1260" cy="0"/>
              </a:xfrm>
              <a:prstGeom prst="line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rot="-5400000">
                <a:off x="2970" y="3285"/>
                <a:ext cx="1260" cy="0"/>
              </a:xfrm>
              <a:prstGeom prst="line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 rot="-5400000">
                <a:off x="1725" y="3345"/>
                <a:ext cx="1260" cy="0"/>
              </a:xfrm>
              <a:prstGeom prst="line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7164288" y="143321"/>
              <a:ext cx="1600200" cy="16097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58939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dirty="0" smtClean="0"/>
              <a:t>Авария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532859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2600" dirty="0"/>
              <a:t>В результате аварии на </a:t>
            </a:r>
            <a:endParaRPr lang="ru-RU" sz="2600" dirty="0" smtClean="0"/>
          </a:p>
          <a:p>
            <a:pPr marL="0" lvl="0" indent="0" algn="just">
              <a:buNone/>
            </a:pPr>
            <a:r>
              <a:rPr lang="ru-RU" sz="2600" dirty="0" smtClean="0"/>
              <a:t>химическом предприятии</a:t>
            </a:r>
          </a:p>
          <a:p>
            <a:pPr marL="0" lvl="0" indent="0" algn="just">
              <a:buNone/>
            </a:pPr>
            <a:r>
              <a:rPr lang="ru-RU" sz="2600" dirty="0" smtClean="0"/>
              <a:t>концентрация </a:t>
            </a:r>
            <a:r>
              <a:rPr lang="ru-RU" sz="2600" dirty="0"/>
              <a:t>ядовитых веществ в воздухе оказалась Х г/м</a:t>
            </a:r>
            <a:r>
              <a:rPr lang="ru-RU" sz="2600" baseline="30000" dirty="0"/>
              <a:t>3</a:t>
            </a:r>
            <a:r>
              <a:rPr lang="ru-RU" sz="2600" dirty="0"/>
              <a:t>.  </a:t>
            </a:r>
            <a:r>
              <a:rPr lang="ru-RU" sz="2600" dirty="0" smtClean="0"/>
              <a:t>Определите, </a:t>
            </a:r>
            <a:r>
              <a:rPr lang="ru-RU" sz="2600" dirty="0"/>
              <a:t>на сколько дней должны быть эвакуированы жители заражённых районов, если концентрация ядовитых веществ ежедневно уменьшается на 10%, а предельно допустимая концентрация их в воздухе равна </a:t>
            </a:r>
            <a:r>
              <a:rPr lang="ru-RU" sz="2600" dirty="0" smtClean="0"/>
              <a:t>   Y </a:t>
            </a:r>
            <a:r>
              <a:rPr lang="ru-RU" sz="2600" dirty="0"/>
              <a:t>г/м</a:t>
            </a:r>
            <a:r>
              <a:rPr lang="ru-RU" sz="2600" baseline="30000" dirty="0"/>
              <a:t>3</a:t>
            </a:r>
            <a:r>
              <a:rPr lang="ru-RU" sz="2600" dirty="0"/>
              <a:t>. </a:t>
            </a:r>
            <a:r>
              <a:rPr lang="ru-RU" sz="2600" dirty="0" smtClean="0"/>
              <a:t>Необходимо также сообщить</a:t>
            </a:r>
            <a:r>
              <a:rPr lang="ru-RU" sz="2600" dirty="0"/>
              <a:t>, куда расселить людей: если срок очистки воздуха не больше 3 дней, то </a:t>
            </a:r>
            <a:r>
              <a:rPr lang="ru-RU" sz="2600" dirty="0" smtClean="0"/>
              <a:t>для расселения достаточно </a:t>
            </a:r>
            <a:r>
              <a:rPr lang="ru-RU" sz="2600" dirty="0"/>
              <a:t>палаточного городка, в противном случае придётся использовать загородный дом отдыха.</a:t>
            </a:r>
          </a:p>
          <a:p>
            <a:endParaRPr lang="ru-RU" dirty="0"/>
          </a:p>
        </p:txBody>
      </p:sp>
      <p:pic>
        <p:nvPicPr>
          <p:cNvPr id="4098" name="Picture 2" descr="https://allvin.com.ua/wp-content/uploads/2016/07/d88c3e3a9224ee4a9f63fc953a00221de1ee6cd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66" y="116632"/>
            <a:ext cx="3401700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1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562074"/>
          </a:xfrm>
        </p:spPr>
        <p:txBody>
          <a:bodyPr>
            <a:normAutofit/>
          </a:bodyPr>
          <a:lstStyle/>
          <a:p>
            <a:r>
              <a:rPr lang="ru-RU" dirty="0" smtClean="0"/>
              <a:t>Компьютерная сеть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1289" y="980727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8280920" cy="597666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600" dirty="0"/>
              <a:t>Необходимое условие работы любого провайдера: сервер провайдера должен быть связан не менее чем с двумя серверами других провайдеров. Известно, что связаны серверы следующих провайдеров: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600" b="1" dirty="0"/>
              <a:t>Кабинет и </a:t>
            </a:r>
            <a:r>
              <a:rPr lang="ru-RU" sz="2600" b="1" dirty="0" smtClean="0"/>
              <a:t>Планета,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600" b="1" dirty="0" smtClean="0"/>
              <a:t>Планета </a:t>
            </a:r>
            <a:r>
              <a:rPr lang="ru-RU" sz="2600" b="1" dirty="0"/>
              <a:t>и </a:t>
            </a:r>
            <a:r>
              <a:rPr lang="ru-RU" sz="2600" b="1" dirty="0" err="1"/>
              <a:t>СкайЛайн</a:t>
            </a:r>
            <a:r>
              <a:rPr lang="ru-RU" sz="2600" b="1" dirty="0"/>
              <a:t>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600" b="1" dirty="0" err="1"/>
              <a:t>ИнтерДом</a:t>
            </a:r>
            <a:r>
              <a:rPr lang="ru-RU" sz="2600" b="1" dirty="0"/>
              <a:t> и Кабинет,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600" b="1" dirty="0" smtClean="0"/>
              <a:t>Мир и Планета,</a:t>
            </a:r>
            <a:endParaRPr lang="ru-RU" sz="2600" b="1" dirty="0"/>
          </a:p>
          <a:p>
            <a:pPr marL="0" indent="0">
              <a:lnSpc>
                <a:spcPct val="110000"/>
              </a:lnSpc>
              <a:buNone/>
            </a:pPr>
            <a:r>
              <a:rPr lang="ru-RU" sz="2600" b="1" dirty="0" err="1"/>
              <a:t>СкайЛайн</a:t>
            </a:r>
            <a:r>
              <a:rPr lang="ru-RU" sz="2600" b="1" dirty="0"/>
              <a:t> и </a:t>
            </a:r>
            <a:r>
              <a:rPr lang="ru-RU" sz="2600" b="1" dirty="0" err="1"/>
              <a:t>ИнтерДом</a:t>
            </a:r>
            <a:r>
              <a:rPr lang="ru-RU" sz="2600" b="1" dirty="0"/>
              <a:t>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600" b="1" dirty="0" smtClean="0"/>
              <a:t>Кабинет и </a:t>
            </a:r>
            <a:r>
              <a:rPr lang="ru-RU" sz="2600" b="1" dirty="0" err="1" smtClean="0"/>
              <a:t>СкайЛайн</a:t>
            </a:r>
            <a:r>
              <a:rPr lang="ru-RU" sz="2600" b="1" dirty="0" smtClean="0"/>
              <a:t>.</a:t>
            </a:r>
            <a:endParaRPr lang="ru-RU" sz="2600" b="1" dirty="0"/>
          </a:p>
          <a:p>
            <a:pPr marL="0" indent="0">
              <a:lnSpc>
                <a:spcPct val="110000"/>
              </a:lnSpc>
              <a:buNone/>
            </a:pPr>
            <a:r>
              <a:rPr lang="ru-RU" sz="2600" dirty="0"/>
              <a:t>Какой провайдер не смог выполнить условия работы</a:t>
            </a:r>
            <a:r>
              <a:rPr lang="ru-RU" dirty="0"/>
              <a:t>?</a:t>
            </a:r>
          </a:p>
          <a:p>
            <a:pPr>
              <a:lnSpc>
                <a:spcPct val="110000"/>
              </a:lnSpc>
            </a:pPr>
            <a:endParaRPr lang="ru-RU" dirty="0"/>
          </a:p>
        </p:txBody>
      </p:sp>
      <p:pic>
        <p:nvPicPr>
          <p:cNvPr id="5126" name="Picture 6" descr="C:\Users\teacher\AppData\Local\Microsoft\Windows\Temporary Internet Files\Content.IE5\5VIQ9H5A\x_419e835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468" y="3068960"/>
            <a:ext cx="3817988" cy="201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65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562074"/>
          </a:xfrm>
        </p:spPr>
        <p:txBody>
          <a:bodyPr/>
          <a:lstStyle/>
          <a:p>
            <a:r>
              <a:rPr lang="ru-RU" dirty="0" smtClean="0"/>
              <a:t>Чемпионат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7992888" cy="590465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800" b="1" dirty="0"/>
              <a:t> 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очередном этапе футбольного чемпионата в четверку лучших вошли команды из четырёх стран: Германии, Бразилии, России и Испании. Самые горячие болельщики высказали свои предположения о распределении мест на этом этапе. Один считает, что первой будет команда Германии, а команда  Бразилии будет второй. Другой болельщик на второе место прочит команду России, а Испания, по его мнению, займет четвертое место. Третий любитель футбола с ними не согласился. Он считает, что команда Испании займет третье место, а команда Германии будет второй. Когда соревнования закончились, оказалось, что каждый из болельщиков был прав только в одном из своих прогнозов. Какое место на чемпионате заняли команды Германии, Бразилии, России и Испании?</a:t>
            </a:r>
          </a:p>
          <a:p>
            <a:pPr algn="just"/>
            <a:endParaRPr lang="ru-RU" dirty="0"/>
          </a:p>
        </p:txBody>
      </p:sp>
      <p:pic>
        <p:nvPicPr>
          <p:cNvPr id="4" name="Picture 3" descr="C:\Users\teacher\AppData\Local\Microsoft\Windows\Temporary Internet Files\Content.IE5\CPICO8UE\1024px-Soccer_ball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89698"/>
            <a:ext cx="963038" cy="96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249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План отчёта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Выбранное ПО.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Исходные данные.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Выходные данные.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Тип модели.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Краткое описание </a:t>
            </a:r>
            <a:r>
              <a:rPr lang="ru-RU" sz="3600" smtClean="0"/>
              <a:t>и демонстрация </a:t>
            </a:r>
            <a:r>
              <a:rPr lang="ru-RU" sz="3600" dirty="0" smtClean="0"/>
              <a:t>модели.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216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521</TotalTime>
  <Words>279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Презентация PowerPoint</vt:lpstr>
      <vt:lpstr>Задача</vt:lpstr>
      <vt:lpstr>Презентация PowerPoint</vt:lpstr>
      <vt:lpstr>Презентация PowerPoint</vt:lpstr>
      <vt:lpstr>Коробочка</vt:lpstr>
      <vt:lpstr>Авария</vt:lpstr>
      <vt:lpstr>Компьютерная сеть</vt:lpstr>
      <vt:lpstr>Чемпионат</vt:lpstr>
      <vt:lpstr>План отчёта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</dc:creator>
  <cp:lastModifiedBy>User</cp:lastModifiedBy>
  <cp:revision>35</cp:revision>
  <dcterms:created xsi:type="dcterms:W3CDTF">2018-03-01T16:46:34Z</dcterms:created>
  <dcterms:modified xsi:type="dcterms:W3CDTF">2024-12-23T07:06:41Z</dcterms:modified>
</cp:coreProperties>
</file>