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0" r:id="rId3"/>
    <p:sldId id="256" r:id="rId4"/>
    <p:sldId id="258" r:id="rId5"/>
    <p:sldId id="264" r:id="rId6"/>
    <p:sldId id="262" r:id="rId7"/>
    <p:sldId id="261" r:id="rId8"/>
    <p:sldId id="257" r:id="rId9"/>
    <p:sldId id="259" r:id="rId10"/>
    <p:sldId id="263" r:id="rId11"/>
    <p:sldId id="265" r:id="rId12"/>
    <p:sldId id="266" r:id="rId13"/>
    <p:sldId id="269" r:id="rId14"/>
    <p:sldId id="267"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0" d="100"/>
          <a:sy n="60" d="100"/>
        </p:scale>
        <p:origin x="148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20.11.2024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20.11.2024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3" name="Picture 3"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6" y="0"/>
            <a:ext cx="91686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1\Desktop\Учитель Года Кк 2020\женщина-в-пинке-и-бизнес-п-ане-88728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31385"/>
            <a:ext cx="4860032" cy="3287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2571" y="385578"/>
            <a:ext cx="5153975" cy="1107996"/>
          </a:xfrm>
          <a:prstGeom prst="rect">
            <a:avLst/>
          </a:prstGeom>
          <a:noFill/>
        </p:spPr>
        <p:txBody>
          <a:bodyPr wrap="none" rtlCol="0">
            <a:spAutoFit/>
          </a:bodyPr>
          <a:lstStyle/>
          <a:p>
            <a:r>
              <a:rPr lang="ru-RU" sz="6600">
                <a:solidFill>
                  <a:schemeClr val="tx2"/>
                </a:solidFill>
              </a:rPr>
              <a:t>МНЕМОНИКА</a:t>
            </a:r>
            <a:endParaRPr lang="ru-RU" sz="6600" dirty="0">
              <a:solidFill>
                <a:schemeClr val="tx2"/>
              </a:solidFill>
            </a:endParaRPr>
          </a:p>
        </p:txBody>
      </p:sp>
      <p:sp>
        <p:nvSpPr>
          <p:cNvPr id="5" name="TextBox 4"/>
          <p:cNvSpPr txBox="1"/>
          <p:nvPr/>
        </p:nvSpPr>
        <p:spPr>
          <a:xfrm>
            <a:off x="5342893" y="5252117"/>
            <a:ext cx="3786806" cy="1569660"/>
          </a:xfrm>
          <a:prstGeom prst="rect">
            <a:avLst/>
          </a:prstGeom>
          <a:noFill/>
        </p:spPr>
        <p:txBody>
          <a:bodyPr wrap="none" rtlCol="0">
            <a:spAutoFit/>
          </a:bodyPr>
          <a:lstStyle/>
          <a:p>
            <a:pPr algn="ctr"/>
            <a:r>
              <a:rPr lang="ru-RU" sz="2400" dirty="0">
                <a:solidFill>
                  <a:srgbClr val="002060"/>
                </a:solidFill>
              </a:rPr>
              <a:t>Рид Тамара Александровна</a:t>
            </a:r>
          </a:p>
          <a:p>
            <a:pPr algn="ctr"/>
            <a:r>
              <a:rPr lang="ru-RU" sz="2400" dirty="0">
                <a:solidFill>
                  <a:srgbClr val="002060"/>
                </a:solidFill>
              </a:rPr>
              <a:t>Учитель английского языка</a:t>
            </a:r>
          </a:p>
          <a:p>
            <a:pPr algn="ctr"/>
            <a:r>
              <a:rPr lang="ru-RU" sz="2400" dirty="0">
                <a:solidFill>
                  <a:srgbClr val="002060"/>
                </a:solidFill>
              </a:rPr>
              <a:t>МАОУ СШ №147</a:t>
            </a:r>
          </a:p>
          <a:p>
            <a:pPr algn="ctr"/>
            <a:r>
              <a:rPr lang="ru-RU" sz="2400" dirty="0" err="1">
                <a:solidFill>
                  <a:srgbClr val="002060"/>
                </a:solidFill>
              </a:rPr>
              <a:t>г.Красноярск</a:t>
            </a:r>
            <a:endParaRPr lang="ru-RU" sz="2400" dirty="0">
              <a:solidFill>
                <a:srgbClr val="002060"/>
              </a:solidFill>
            </a:endParaRPr>
          </a:p>
        </p:txBody>
      </p:sp>
    </p:spTree>
    <p:extLst>
      <p:ext uri="{BB962C8B-B14F-4D97-AF65-F5344CB8AC3E}">
        <p14:creationId xmlns:p14="http://schemas.microsoft.com/office/powerpoint/2010/main" val="58340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1\Desktop\Учитель Года Кк 2020\mnem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4" y="980728"/>
            <a:ext cx="7939931" cy="465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5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4" y="619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0645" y="5233077"/>
            <a:ext cx="8962710" cy="1200329"/>
          </a:xfrm>
          <a:prstGeom prst="rect">
            <a:avLst/>
          </a:prstGeom>
        </p:spPr>
        <p:txBody>
          <a:bodyPr wrap="none">
            <a:spAutoFit/>
          </a:bodyPr>
          <a:lstStyle/>
          <a:p>
            <a:pPr algn="ctr"/>
            <a:r>
              <a:rPr lang="en-US" sz="3600" dirty="0">
                <a:solidFill>
                  <a:schemeClr val="accent5">
                    <a:lumMod val="50000"/>
                  </a:schemeClr>
                </a:solidFill>
                <a:latin typeface="Bahnschrift" panose="020B0502040204020203" pitchFamily="34" charset="0"/>
              </a:rPr>
              <a:t>Bruise</a:t>
            </a:r>
            <a:endParaRPr lang="ru-RU" sz="3600" dirty="0">
              <a:solidFill>
                <a:schemeClr val="accent5">
                  <a:lumMod val="50000"/>
                </a:schemeClr>
              </a:solidFill>
              <a:latin typeface="Bahnschrift" panose="020B0502040204020203" pitchFamily="34" charset="0"/>
            </a:endParaRPr>
          </a:p>
          <a:p>
            <a:pPr algn="ctr"/>
            <a:r>
              <a:rPr lang="ru-RU" sz="3600" dirty="0">
                <a:solidFill>
                  <a:schemeClr val="accent5">
                    <a:lumMod val="50000"/>
                  </a:schemeClr>
                </a:solidFill>
                <a:latin typeface="Bahnschrift" panose="020B0502040204020203" pitchFamily="34" charset="0"/>
              </a:rPr>
              <a:t>БРЮС часто получает СИНЯК в фильмах </a:t>
            </a:r>
            <a:endParaRPr lang="en-US" sz="3600" dirty="0">
              <a:solidFill>
                <a:schemeClr val="accent5">
                  <a:lumMod val="50000"/>
                </a:schemeClr>
              </a:solidFill>
              <a:latin typeface="Bahnschrift" panose="020B0502040204020203" pitchFamily="34" charset="0"/>
            </a:endParaRPr>
          </a:p>
        </p:txBody>
      </p:sp>
      <p:pic>
        <p:nvPicPr>
          <p:cNvPr id="5122" name="Picture 2" descr="C:\Users\1\Desktop\Учитель Года Кк 2020\954137_1920x108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182" y="764704"/>
            <a:ext cx="566462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70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6178" y="5256962"/>
            <a:ext cx="8779969" cy="1323439"/>
          </a:xfrm>
          <a:prstGeom prst="rect">
            <a:avLst/>
          </a:prstGeom>
        </p:spPr>
        <p:txBody>
          <a:bodyPr wrap="none">
            <a:spAutoFit/>
          </a:bodyPr>
          <a:lstStyle/>
          <a:p>
            <a:pPr algn="ctr"/>
            <a:r>
              <a:rPr lang="en-US" sz="4000" dirty="0">
                <a:solidFill>
                  <a:schemeClr val="accent5">
                    <a:lumMod val="50000"/>
                  </a:schemeClr>
                </a:solidFill>
                <a:latin typeface="Bahnschrift" panose="020B0502040204020203" pitchFamily="34" charset="0"/>
              </a:rPr>
              <a:t>Plumber</a:t>
            </a:r>
          </a:p>
          <a:p>
            <a:pPr algn="ctr"/>
            <a:r>
              <a:rPr lang="en-US" sz="4000" dirty="0">
                <a:solidFill>
                  <a:schemeClr val="accent5">
                    <a:lumMod val="50000"/>
                  </a:schemeClr>
                </a:solidFill>
                <a:latin typeface="Bahnschrift" panose="020B0502040204020203" pitchFamily="34" charset="0"/>
              </a:rPr>
              <a:t>C</a:t>
            </a:r>
            <a:r>
              <a:rPr lang="ru-RU" sz="4000" dirty="0">
                <a:solidFill>
                  <a:schemeClr val="accent5">
                    <a:lumMod val="50000"/>
                  </a:schemeClr>
                </a:solidFill>
                <a:latin typeface="Bahnschrift" panose="020B0502040204020203" pitchFamily="34" charset="0"/>
              </a:rPr>
              <a:t>АНТЕХНИК устал и съел ПЛОМБИР</a:t>
            </a:r>
            <a:endParaRPr lang="en-US" sz="4000" dirty="0">
              <a:solidFill>
                <a:schemeClr val="accent5">
                  <a:lumMod val="50000"/>
                </a:schemeClr>
              </a:solidFill>
              <a:latin typeface="Bahnschrift" panose="020B0502040204020203" pitchFamily="34" charset="0"/>
            </a:endParaRPr>
          </a:p>
        </p:txBody>
      </p:sp>
      <p:pic>
        <p:nvPicPr>
          <p:cNvPr id="6146" name="Picture 2" descr="C:\Users\1\Desktop\Учитель Года Кк 2020\og_og_15543805442670369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11" y="764704"/>
            <a:ext cx="7522408" cy="39367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1\Desktop\Учитель Года Кк 2020\ice-3274014_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87069">
            <a:off x="1682289" y="2100311"/>
            <a:ext cx="1728192" cy="265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1\Desktop\Учитель Года Кк 2020\700-n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1" y="476672"/>
            <a:ext cx="4602991" cy="460299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81148" y="5392981"/>
            <a:ext cx="7545655" cy="1323439"/>
          </a:xfrm>
          <a:prstGeom prst="rect">
            <a:avLst/>
          </a:prstGeom>
        </p:spPr>
        <p:txBody>
          <a:bodyPr wrap="none">
            <a:spAutoFit/>
          </a:bodyPr>
          <a:lstStyle/>
          <a:p>
            <a:pPr algn="ctr"/>
            <a:r>
              <a:rPr lang="en-US" sz="4000" dirty="0">
                <a:solidFill>
                  <a:schemeClr val="accent5">
                    <a:lumMod val="50000"/>
                  </a:schemeClr>
                </a:solidFill>
                <a:latin typeface="Bahnschrift" panose="020B0502040204020203" pitchFamily="34" charset="0"/>
              </a:rPr>
              <a:t>Gloves</a:t>
            </a:r>
            <a:endParaRPr lang="ru-RU" sz="4000" dirty="0">
              <a:solidFill>
                <a:schemeClr val="accent5">
                  <a:lumMod val="50000"/>
                </a:schemeClr>
              </a:solidFill>
              <a:latin typeface="Bahnschrift" panose="020B0502040204020203" pitchFamily="34" charset="0"/>
            </a:endParaRPr>
          </a:p>
          <a:p>
            <a:pPr algn="ctr"/>
            <a:r>
              <a:rPr lang="ru-RU" sz="4000" dirty="0">
                <a:solidFill>
                  <a:schemeClr val="accent5">
                    <a:lumMod val="50000"/>
                  </a:schemeClr>
                </a:solidFill>
                <a:latin typeface="Bahnschrift" panose="020B0502040204020203" pitchFamily="34" charset="0"/>
              </a:rPr>
              <a:t>ПЕРЧАТКИ ГЛАДКИЕ на ощупь</a:t>
            </a:r>
            <a:endParaRPr lang="en-US" sz="4000" dirty="0">
              <a:solidFill>
                <a:schemeClr val="accent5">
                  <a:lumMod val="50000"/>
                </a:schemeClr>
              </a:solidFill>
              <a:latin typeface="Bahnschrift" panose="020B0502040204020203" pitchFamily="34" charset="0"/>
            </a:endParaRPr>
          </a:p>
        </p:txBody>
      </p:sp>
    </p:spTree>
    <p:extLst>
      <p:ext uri="{BB962C8B-B14F-4D97-AF65-F5344CB8AC3E}">
        <p14:creationId xmlns:p14="http://schemas.microsoft.com/office/powerpoint/2010/main" val="80610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t2.depositphotos.com/4113165/6033/v/950/depositphotos_60334319-stock-illustration-sugar-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368" y="692696"/>
            <a:ext cx="5109117"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25948" y="4996342"/>
            <a:ext cx="6292107" cy="1446550"/>
          </a:xfrm>
          <a:prstGeom prst="rect">
            <a:avLst/>
          </a:prstGeom>
        </p:spPr>
        <p:txBody>
          <a:bodyPr wrap="none">
            <a:spAutoFit/>
          </a:bodyPr>
          <a:lstStyle/>
          <a:p>
            <a:pPr algn="ctr"/>
            <a:r>
              <a:rPr lang="en-US" sz="4400" dirty="0">
                <a:solidFill>
                  <a:schemeClr val="accent5">
                    <a:lumMod val="50000"/>
                  </a:schemeClr>
                </a:solidFill>
                <a:latin typeface="Bahnschrift" panose="020B0502040204020203" pitchFamily="34" charset="0"/>
              </a:rPr>
              <a:t>Lips</a:t>
            </a:r>
            <a:endParaRPr lang="ru-RU" sz="4400" dirty="0">
              <a:solidFill>
                <a:schemeClr val="accent5">
                  <a:lumMod val="50000"/>
                </a:schemeClr>
              </a:solidFill>
              <a:latin typeface="Bahnschrift" panose="020B0502040204020203" pitchFamily="34" charset="0"/>
            </a:endParaRPr>
          </a:p>
          <a:p>
            <a:pPr algn="ctr"/>
            <a:r>
              <a:rPr lang="ru-RU" sz="4400" dirty="0">
                <a:solidFill>
                  <a:schemeClr val="accent5">
                    <a:lumMod val="50000"/>
                  </a:schemeClr>
                </a:solidFill>
                <a:latin typeface="Bahnschrift" panose="020B0502040204020203" pitchFamily="34" charset="0"/>
              </a:rPr>
              <a:t>ГУБЫ ЛИПКИЕ от мёда</a:t>
            </a:r>
            <a:endParaRPr lang="en-US" sz="4400" dirty="0">
              <a:solidFill>
                <a:schemeClr val="accent5">
                  <a:lumMod val="50000"/>
                </a:schemeClr>
              </a:solidFill>
              <a:latin typeface="Bahnschrift" panose="020B0502040204020203" pitchFamily="34" charset="0"/>
            </a:endParaRPr>
          </a:p>
        </p:txBody>
      </p:sp>
    </p:spTree>
    <p:extLst>
      <p:ext uri="{BB962C8B-B14F-4D97-AF65-F5344CB8AC3E}">
        <p14:creationId xmlns:p14="http://schemas.microsoft.com/office/powerpoint/2010/main" val="382460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thumb/c/ca/Europe_on_the_globe_%28white-red%29.svg/1200px-Europe_on_the_globe_%28white-red%29.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04664"/>
            <a:ext cx="432048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9540" y="5139720"/>
            <a:ext cx="8864927" cy="1569660"/>
          </a:xfrm>
          <a:prstGeom prst="rect">
            <a:avLst/>
          </a:prstGeom>
        </p:spPr>
        <p:txBody>
          <a:bodyPr wrap="none">
            <a:spAutoFit/>
          </a:bodyPr>
          <a:lstStyle/>
          <a:p>
            <a:pPr algn="ctr"/>
            <a:r>
              <a:rPr lang="en-US" sz="4800" dirty="0">
                <a:solidFill>
                  <a:schemeClr val="accent5">
                    <a:lumMod val="50000"/>
                  </a:schemeClr>
                </a:solidFill>
                <a:latin typeface="Bahnschrift" panose="020B0502040204020203" pitchFamily="34" charset="0"/>
              </a:rPr>
              <a:t>Europe</a:t>
            </a:r>
            <a:endParaRPr lang="ru-RU" sz="4800" dirty="0">
              <a:solidFill>
                <a:schemeClr val="accent5">
                  <a:lumMod val="50000"/>
                </a:schemeClr>
              </a:solidFill>
              <a:latin typeface="Bahnschrift" panose="020B0502040204020203" pitchFamily="34" charset="0"/>
            </a:endParaRPr>
          </a:p>
          <a:p>
            <a:pPr algn="ctr"/>
            <a:r>
              <a:rPr lang="ru-RU" sz="4800" dirty="0">
                <a:solidFill>
                  <a:schemeClr val="accent5">
                    <a:lumMod val="50000"/>
                  </a:schemeClr>
                </a:solidFill>
                <a:latin typeface="Bahnschrift" panose="020B0502040204020203" pitchFamily="34" charset="0"/>
              </a:rPr>
              <a:t>ЮРА живет в ЕВРОПЕ </a:t>
            </a:r>
            <a:r>
              <a:rPr lang="ru-RU" sz="2400" dirty="0">
                <a:solidFill>
                  <a:schemeClr val="accent5">
                    <a:lumMod val="50000"/>
                  </a:schemeClr>
                </a:solidFill>
                <a:latin typeface="Bahnschrift" panose="020B0502040204020203" pitchFamily="34" charset="0"/>
              </a:rPr>
              <a:t>(произношение)</a:t>
            </a:r>
            <a:endParaRPr lang="en-US" sz="2400" dirty="0">
              <a:solidFill>
                <a:schemeClr val="accent5">
                  <a:lumMod val="50000"/>
                </a:schemeClr>
              </a:solidFill>
              <a:latin typeface="Bahnschrift" panose="020B0502040204020203"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814" y="692696"/>
            <a:ext cx="2049016" cy="204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0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1\Desktop\Учитель Года Кк 2020\загруженное.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72" y="255249"/>
            <a:ext cx="5904655"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DFDD25-3DB2-D62B-0D68-F9B273FDD79F}"/>
              </a:ext>
            </a:extLst>
          </p:cNvPr>
          <p:cNvSpPr txBox="1"/>
          <p:nvPr/>
        </p:nvSpPr>
        <p:spPr>
          <a:xfrm>
            <a:off x="827584" y="6308897"/>
            <a:ext cx="7854201" cy="400110"/>
          </a:xfrm>
          <a:prstGeom prst="rect">
            <a:avLst/>
          </a:prstGeom>
          <a:noFill/>
        </p:spPr>
        <p:txBody>
          <a:bodyPr wrap="none" rtlCol="0">
            <a:spAutoFit/>
          </a:bodyPr>
          <a:lstStyle/>
          <a:p>
            <a:r>
              <a:rPr lang="ru-RU" sz="2000" dirty="0"/>
              <a:t>Какие слова удалось запомнить? Придумайте ассоциации для других!</a:t>
            </a:r>
          </a:p>
        </p:txBody>
      </p:sp>
    </p:spTree>
    <p:extLst>
      <p:ext uri="{BB962C8B-B14F-4D97-AF65-F5344CB8AC3E}">
        <p14:creationId xmlns:p14="http://schemas.microsoft.com/office/powerpoint/2010/main" val="37101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31540" y="476672"/>
            <a:ext cx="8280920" cy="6124754"/>
          </a:xfrm>
          <a:prstGeom prst="rect">
            <a:avLst/>
          </a:prstGeom>
        </p:spPr>
        <p:txBody>
          <a:bodyPr wrap="square">
            <a:spAutoFit/>
          </a:bodyPr>
          <a:lstStyle/>
          <a:p>
            <a:r>
              <a:rPr lang="en-US" sz="2800" b="1" dirty="0">
                <a:solidFill>
                  <a:schemeClr val="accent6">
                    <a:lumMod val="75000"/>
                  </a:schemeClr>
                </a:solidFill>
                <a:latin typeface="Bahnschrift Light" panose="020B0502040204020203" pitchFamily="34" charset="0"/>
              </a:rPr>
              <a:t>As vocabulary is reduced , so are the number of feelings you can express, the number of events you can describe, the number of the things you can identify! Not only understanding is limited, but also experience. Man grows by language. Whenever he limits language he retrogresses!</a:t>
            </a:r>
            <a:endParaRPr lang="ru-RU" sz="2800" b="1" dirty="0">
              <a:solidFill>
                <a:schemeClr val="accent6">
                  <a:lumMod val="75000"/>
                </a:schemeClr>
              </a:solidFill>
              <a:latin typeface="Bahnschrift Light" panose="020B0502040204020203" pitchFamily="34" charset="0"/>
            </a:endParaRPr>
          </a:p>
          <a:p>
            <a:endParaRPr lang="en-US" sz="2000" b="1" dirty="0">
              <a:solidFill>
                <a:srgbClr val="92D050"/>
              </a:solidFill>
              <a:latin typeface="Bahnschrift Light" panose="020B0502040204020203" pitchFamily="34" charset="0"/>
            </a:endParaRPr>
          </a:p>
          <a:p>
            <a:r>
              <a:rPr lang="ru-RU" sz="2400" dirty="0">
                <a:latin typeface="Bahnschrift Light" panose="020B0502040204020203" pitchFamily="34" charset="0"/>
              </a:rPr>
              <a:t>С сокращением словарного запаса уменьшается количество чувств, которые вы можете выразить, количество событий, которые вы можете описать, количество предметов, которые вы можете назвать. Ограничено не только понимание, но еще и опыт. Человек растет благодаря языку. Всякий раз, когда он ограничивает язык, он приходит в упадок.</a:t>
            </a:r>
          </a:p>
          <a:p>
            <a:endParaRPr lang="ru-RU" dirty="0">
              <a:latin typeface="Bahnschrift Light" panose="020B0502040204020203" pitchFamily="34" charset="0"/>
            </a:endParaRPr>
          </a:p>
          <a:p>
            <a:pPr algn="r"/>
            <a:r>
              <a:rPr lang="ru-RU" dirty="0">
                <a:latin typeface="Bahnschrift Light" panose="020B0502040204020203" pitchFamily="34" charset="0"/>
              </a:rPr>
              <a:t>~ </a:t>
            </a:r>
            <a:r>
              <a:rPr lang="en-US" dirty="0">
                <a:latin typeface="Bahnschrift Light" panose="020B0502040204020203" pitchFamily="34" charset="0"/>
              </a:rPr>
              <a:t>Sheri S. </a:t>
            </a:r>
            <a:r>
              <a:rPr lang="en-US" dirty="0" err="1">
                <a:latin typeface="Bahnschrift Light" panose="020B0502040204020203" pitchFamily="34" charset="0"/>
              </a:rPr>
              <a:t>Tepper</a:t>
            </a:r>
            <a:endParaRPr lang="ru-RU" dirty="0">
              <a:latin typeface="Bahnschrift Light" panose="020B0502040204020203" pitchFamily="34" charset="0"/>
            </a:endParaRPr>
          </a:p>
        </p:txBody>
      </p:sp>
    </p:spTree>
    <p:extLst>
      <p:ext uri="{BB962C8B-B14F-4D97-AF65-F5344CB8AC3E}">
        <p14:creationId xmlns:p14="http://schemas.microsoft.com/office/powerpoint/2010/main" val="108123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Учитель Года Кк 2020\760x399_0260f7a5c8e908093baa24a8f03aee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836712"/>
            <a:ext cx="864096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1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my-book-shop.ru/image/product/5/2779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461968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https://lingua-airlines.ru/wp-content/uploads/2017/03/4a819d528a806faad9dd42b5c4c6cb6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119" y="2780928"/>
            <a:ext cx="4855229" cy="38829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1\Desktop\Учитель Года Кк 2020\fb76f27d-551d-43f2-b64e-68fd74bdf8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587918"/>
            <a:ext cx="5121110" cy="384083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glishgrammarhere.com/wp-content/uploads/2019/09/Collocations-with-GET-in-Engli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1" y="418850"/>
            <a:ext cx="4471548" cy="488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1422553"/>
            <a:ext cx="2900153" cy="3785652"/>
          </a:xfrm>
          <a:prstGeom prst="rect">
            <a:avLst/>
          </a:prstGeom>
          <a:noFill/>
        </p:spPr>
        <p:txBody>
          <a:bodyPr wrap="none" rtlCol="0">
            <a:spAutoFit/>
          </a:bodyPr>
          <a:lstStyle/>
          <a:p>
            <a:r>
              <a:rPr lang="en-US" sz="4800" dirty="0">
                <a:solidFill>
                  <a:schemeClr val="accent5">
                    <a:lumMod val="50000"/>
                  </a:schemeClr>
                </a:solidFill>
                <a:latin typeface="Bahnschrift" panose="020B0502040204020203" pitchFamily="34" charset="0"/>
              </a:rPr>
              <a:t>Computer</a:t>
            </a:r>
          </a:p>
          <a:p>
            <a:r>
              <a:rPr lang="en-US" sz="4800" dirty="0">
                <a:solidFill>
                  <a:schemeClr val="accent5">
                    <a:lumMod val="50000"/>
                  </a:schemeClr>
                </a:solidFill>
                <a:latin typeface="Bahnschrift" panose="020B0502040204020203" pitchFamily="34" charset="0"/>
              </a:rPr>
              <a:t>Music</a:t>
            </a:r>
          </a:p>
          <a:p>
            <a:r>
              <a:rPr lang="en-US" sz="4800" dirty="0">
                <a:solidFill>
                  <a:schemeClr val="accent5">
                    <a:lumMod val="50000"/>
                  </a:schemeClr>
                </a:solidFill>
                <a:latin typeface="Bahnschrift" panose="020B0502040204020203" pitchFamily="34" charset="0"/>
              </a:rPr>
              <a:t>Bank</a:t>
            </a:r>
          </a:p>
          <a:p>
            <a:r>
              <a:rPr lang="en-US" sz="4800" dirty="0">
                <a:solidFill>
                  <a:schemeClr val="accent5">
                    <a:lumMod val="50000"/>
                  </a:schemeClr>
                </a:solidFill>
                <a:latin typeface="Bahnschrift" panose="020B0502040204020203" pitchFamily="34" charset="0"/>
              </a:rPr>
              <a:t>Sport</a:t>
            </a:r>
          </a:p>
          <a:p>
            <a:r>
              <a:rPr lang="en-US" sz="4800" dirty="0">
                <a:solidFill>
                  <a:schemeClr val="accent5">
                    <a:lumMod val="50000"/>
                  </a:schemeClr>
                </a:solidFill>
                <a:latin typeface="Bahnschrift" panose="020B0502040204020203" pitchFamily="34" charset="0"/>
              </a:rPr>
              <a:t>Museum</a:t>
            </a:r>
            <a:endParaRPr lang="ru-RU" dirty="0">
              <a:solidFill>
                <a:schemeClr val="accent5">
                  <a:lumMod val="50000"/>
                </a:schemeClr>
              </a:solidFill>
              <a:latin typeface="Bahnschrift" panose="020B0502040204020203" pitchFamily="34" charset="0"/>
            </a:endParaRPr>
          </a:p>
        </p:txBody>
      </p:sp>
      <p:sp>
        <p:nvSpPr>
          <p:cNvPr id="6" name="TextBox 5"/>
          <p:cNvSpPr txBox="1"/>
          <p:nvPr/>
        </p:nvSpPr>
        <p:spPr>
          <a:xfrm>
            <a:off x="5490450" y="1422553"/>
            <a:ext cx="2544286" cy="3785652"/>
          </a:xfrm>
          <a:prstGeom prst="rect">
            <a:avLst/>
          </a:prstGeom>
          <a:noFill/>
        </p:spPr>
        <p:txBody>
          <a:bodyPr wrap="none" rtlCol="0">
            <a:spAutoFit/>
          </a:bodyPr>
          <a:lstStyle/>
          <a:p>
            <a:r>
              <a:rPr lang="en-US" sz="4800" dirty="0">
                <a:solidFill>
                  <a:schemeClr val="accent5">
                    <a:lumMod val="50000"/>
                  </a:schemeClr>
                </a:solidFill>
                <a:latin typeface="Bahnschrift" panose="020B0502040204020203" pitchFamily="34" charset="0"/>
              </a:rPr>
              <a:t>Bruise</a:t>
            </a:r>
          </a:p>
          <a:p>
            <a:r>
              <a:rPr lang="en-US" sz="4800" dirty="0">
                <a:solidFill>
                  <a:schemeClr val="accent5">
                    <a:lumMod val="50000"/>
                  </a:schemeClr>
                </a:solidFill>
                <a:latin typeface="Bahnschrift" panose="020B0502040204020203" pitchFamily="34" charset="0"/>
              </a:rPr>
              <a:t>Plumber</a:t>
            </a:r>
          </a:p>
          <a:p>
            <a:r>
              <a:rPr lang="en-US" sz="4800" dirty="0">
                <a:solidFill>
                  <a:schemeClr val="accent5">
                    <a:lumMod val="50000"/>
                  </a:schemeClr>
                </a:solidFill>
                <a:latin typeface="Bahnschrift" panose="020B0502040204020203" pitchFamily="34" charset="0"/>
              </a:rPr>
              <a:t>Gloves</a:t>
            </a:r>
          </a:p>
          <a:p>
            <a:r>
              <a:rPr lang="en-US" sz="4800" dirty="0">
                <a:solidFill>
                  <a:schemeClr val="accent5">
                    <a:lumMod val="50000"/>
                  </a:schemeClr>
                </a:solidFill>
                <a:latin typeface="Bahnschrift" panose="020B0502040204020203" pitchFamily="34" charset="0"/>
              </a:rPr>
              <a:t>Lips</a:t>
            </a:r>
            <a:br>
              <a:rPr lang="en-US" sz="4800" dirty="0">
                <a:solidFill>
                  <a:schemeClr val="accent5">
                    <a:lumMod val="50000"/>
                  </a:schemeClr>
                </a:solidFill>
                <a:latin typeface="Bahnschrift" panose="020B0502040204020203" pitchFamily="34" charset="0"/>
              </a:rPr>
            </a:br>
            <a:r>
              <a:rPr lang="en-US" sz="4800" dirty="0">
                <a:solidFill>
                  <a:schemeClr val="accent5">
                    <a:lumMod val="50000"/>
                  </a:schemeClr>
                </a:solidFill>
                <a:latin typeface="Bahnschrift" panose="020B0502040204020203" pitchFamily="34" charset="0"/>
              </a:rPr>
              <a:t>Europe</a:t>
            </a:r>
            <a:endParaRPr lang="ru-RU" sz="4800" dirty="0">
              <a:solidFill>
                <a:schemeClr val="accent5">
                  <a:lumMod val="50000"/>
                </a:schemeClr>
              </a:solidFill>
              <a:latin typeface="Bahnschrift" panose="020B0502040204020203" pitchFamily="34" charset="0"/>
            </a:endParaRPr>
          </a:p>
        </p:txBody>
      </p:sp>
      <p:sp>
        <p:nvSpPr>
          <p:cNvPr id="7" name="TextBox 6">
            <a:extLst>
              <a:ext uri="{FF2B5EF4-FFF2-40B4-BE49-F238E27FC236}">
                <a16:creationId xmlns:a16="http://schemas.microsoft.com/office/drawing/2014/main" id="{8A8DBCE7-4FD9-874A-7BE6-897B6945269E}"/>
              </a:ext>
            </a:extLst>
          </p:cNvPr>
          <p:cNvSpPr txBox="1"/>
          <p:nvPr/>
        </p:nvSpPr>
        <p:spPr>
          <a:xfrm>
            <a:off x="251520" y="230940"/>
            <a:ext cx="7632282" cy="954107"/>
          </a:xfrm>
          <a:prstGeom prst="rect">
            <a:avLst/>
          </a:prstGeom>
          <a:noFill/>
        </p:spPr>
        <p:txBody>
          <a:bodyPr wrap="none" rtlCol="0">
            <a:spAutoFit/>
          </a:bodyPr>
          <a:lstStyle/>
          <a:p>
            <a:pPr algn="ctr"/>
            <a:r>
              <a:rPr lang="ru-RU" sz="2800" dirty="0"/>
              <a:t>Запомнить слова из 1 столбца не составит труда,</a:t>
            </a:r>
          </a:p>
          <a:p>
            <a:pPr algn="ctr"/>
            <a:r>
              <a:rPr lang="ru-RU" sz="2800" dirty="0"/>
              <a:t> это интернациональные слова</a:t>
            </a:r>
            <a:r>
              <a:rPr lang="ru-RU" sz="2400" dirty="0"/>
              <a:t>.</a:t>
            </a:r>
          </a:p>
        </p:txBody>
      </p:sp>
      <p:sp>
        <p:nvSpPr>
          <p:cNvPr id="8" name="TextBox 7">
            <a:extLst>
              <a:ext uri="{FF2B5EF4-FFF2-40B4-BE49-F238E27FC236}">
                <a16:creationId xmlns:a16="http://schemas.microsoft.com/office/drawing/2014/main" id="{5B9930A3-E7E3-04AD-B557-F975D95A607F}"/>
              </a:ext>
            </a:extLst>
          </p:cNvPr>
          <p:cNvSpPr txBox="1"/>
          <p:nvPr/>
        </p:nvSpPr>
        <p:spPr>
          <a:xfrm>
            <a:off x="2627784" y="5638800"/>
            <a:ext cx="6400800" cy="954107"/>
          </a:xfrm>
          <a:prstGeom prst="rect">
            <a:avLst/>
          </a:prstGeom>
          <a:noFill/>
        </p:spPr>
        <p:txBody>
          <a:bodyPr wrap="square" rtlCol="0">
            <a:spAutoFit/>
          </a:bodyPr>
          <a:lstStyle/>
          <a:p>
            <a:pPr algn="ctr"/>
            <a:r>
              <a:rPr lang="ru-RU" sz="2800" dirty="0"/>
              <a:t>А как проще запомнить слова, перевод которых не угадать?</a:t>
            </a:r>
          </a:p>
        </p:txBody>
      </p:sp>
    </p:spTree>
    <p:extLst>
      <p:ext uri="{BB962C8B-B14F-4D97-AF65-F5344CB8AC3E}">
        <p14:creationId xmlns:p14="http://schemas.microsoft.com/office/powerpoint/2010/main" val="3092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Учитель Года Кк 2020\kak_bystro_vyuchit'_angliyskie_slova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97" y="692696"/>
            <a:ext cx="8113579"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6737" y="5402095"/>
            <a:ext cx="6785551" cy="1384995"/>
          </a:xfrm>
          <a:prstGeom prst="rect">
            <a:avLst/>
          </a:prstGeom>
          <a:noFill/>
        </p:spPr>
        <p:txBody>
          <a:bodyPr wrap="square" rtlCol="0">
            <a:spAutoFit/>
          </a:bodyPr>
          <a:lstStyle/>
          <a:p>
            <a:pPr algn="ctr"/>
            <a:r>
              <a:rPr lang="ru-RU" sz="2800" b="1" dirty="0">
                <a:solidFill>
                  <a:srgbClr val="0070C0"/>
                </a:solidFill>
              </a:rPr>
              <a:t>Пример того, как работает мнемотехника – способ запоминания, основанный на ассоциациях и визуализации</a:t>
            </a:r>
          </a:p>
        </p:txBody>
      </p:sp>
    </p:spTree>
    <p:extLst>
      <p:ext uri="{BB962C8B-B14F-4D97-AF65-F5344CB8AC3E}">
        <p14:creationId xmlns:p14="http://schemas.microsoft.com/office/powerpoint/2010/main" val="209780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1\Desktop\Учитель Года Кк 2020\mnem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29" y="995794"/>
            <a:ext cx="8305341" cy="486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2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1\Desktop\Учитель Года Кк 2020\mnem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7" y="1010266"/>
            <a:ext cx="8255946" cy="483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3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1\Desktop\Учитель Года Кк 2020\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1\Desktop\Учитель Года Кк 2020\mnem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09" y="1052736"/>
            <a:ext cx="811098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879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223</Words>
  <Application>Microsoft Office PowerPoint</Application>
  <PresentationFormat>Экран (4:3)</PresentationFormat>
  <Paragraphs>34</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Bahnschrift</vt:lpstr>
      <vt:lpstr>Bahnschrift Light</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Tamara</cp:lastModifiedBy>
  <cp:revision>27</cp:revision>
  <dcterms:created xsi:type="dcterms:W3CDTF">2020-04-20T16:19:13Z</dcterms:created>
  <dcterms:modified xsi:type="dcterms:W3CDTF">2024-11-20T02:53:13Z</dcterms:modified>
</cp:coreProperties>
</file>