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0"/>
  </p:notesMasterIdLst>
  <p:sldIdLst>
    <p:sldId id="256" r:id="rId2"/>
    <p:sldId id="284" r:id="rId3"/>
    <p:sldId id="292" r:id="rId4"/>
    <p:sldId id="289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3" r:id="rId19"/>
    <p:sldId id="286" r:id="rId20"/>
    <p:sldId id="275" r:id="rId21"/>
    <p:sldId id="291" r:id="rId22"/>
    <p:sldId id="288" r:id="rId23"/>
    <p:sldId id="277" r:id="rId24"/>
    <p:sldId id="283" r:id="rId25"/>
    <p:sldId id="290" r:id="rId26"/>
    <p:sldId id="279" r:id="rId27"/>
    <p:sldId id="287" r:id="rId28"/>
    <p:sldId id="271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165" autoAdjust="0"/>
  </p:normalViewPr>
  <p:slideViewPr>
    <p:cSldViewPr>
      <p:cViewPr varScale="1">
        <p:scale>
          <a:sx n="63" d="100"/>
          <a:sy n="63" d="100"/>
        </p:scale>
        <p:origin x="154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95EDE3-E597-4A57-8055-D37BB9CECC69}" type="datetimeFigureOut">
              <a:rPr lang="ru-RU" smtClean="0"/>
              <a:pPr/>
              <a:t>14.04.2017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02701E-D67A-4012-BB32-935664526D6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02701E-D67A-4012-BB32-935664526D63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https://yandex.ru/video/search?filmId=9380080792886658205&amp;text=to%20be%20in%20the%20past%20simple%20for%20kids&amp;noreask=1&amp;path=wizard </a:t>
            </a:r>
          </a:p>
          <a:p>
            <a:endParaRPr lang="en-US" dirty="0" smtClean="0"/>
          </a:p>
          <a:p>
            <a:r>
              <a:rPr lang="en-US" dirty="0" smtClean="0"/>
              <a:t>https://e.mail.ru/thread/1:bcc0e05f25b14b95:0/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02701E-D67A-4012-BB32-935664526D63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96DAE-18B4-49A9-B848-CC2B670BFC6F}" type="datetimeFigureOut">
              <a:rPr lang="ru-RU" smtClean="0"/>
              <a:pPr/>
              <a:t>14.04.2017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98338-DFA3-4752-B442-0022E53E4F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96DAE-18B4-49A9-B848-CC2B670BFC6F}" type="datetimeFigureOut">
              <a:rPr lang="ru-RU" smtClean="0"/>
              <a:pPr/>
              <a:t>14.04.2017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98338-DFA3-4752-B442-0022E53E4F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96DAE-18B4-49A9-B848-CC2B670BFC6F}" type="datetimeFigureOut">
              <a:rPr lang="ru-RU" smtClean="0"/>
              <a:pPr/>
              <a:t>14.04.2017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98338-DFA3-4752-B442-0022E53E4F1F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96DAE-18B4-49A9-B848-CC2B670BFC6F}" type="datetimeFigureOut">
              <a:rPr lang="ru-RU" smtClean="0"/>
              <a:pPr/>
              <a:t>14.04.2017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98338-DFA3-4752-B442-0022E53E4F1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96DAE-18B4-49A9-B848-CC2B670BFC6F}" type="datetimeFigureOut">
              <a:rPr lang="ru-RU" smtClean="0"/>
              <a:pPr/>
              <a:t>14.04.2017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98338-DFA3-4752-B442-0022E53E4F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96DAE-18B4-49A9-B848-CC2B670BFC6F}" type="datetimeFigureOut">
              <a:rPr lang="ru-RU" smtClean="0"/>
              <a:pPr/>
              <a:t>14.04.2017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98338-DFA3-4752-B442-0022E53E4F1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96DAE-18B4-49A9-B848-CC2B670BFC6F}" type="datetimeFigureOut">
              <a:rPr lang="ru-RU" smtClean="0"/>
              <a:pPr/>
              <a:t>14.04.2017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98338-DFA3-4752-B442-0022E53E4F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96DAE-18B4-49A9-B848-CC2B670BFC6F}" type="datetimeFigureOut">
              <a:rPr lang="ru-RU" smtClean="0"/>
              <a:pPr/>
              <a:t>14.04.2017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98338-DFA3-4752-B442-0022E53E4F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96DAE-18B4-49A9-B848-CC2B670BFC6F}" type="datetimeFigureOut">
              <a:rPr lang="ru-RU" smtClean="0"/>
              <a:pPr/>
              <a:t>14.04.2017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98338-DFA3-4752-B442-0022E53E4F1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96DAE-18B4-49A9-B848-CC2B670BFC6F}" type="datetimeFigureOut">
              <a:rPr lang="ru-RU" smtClean="0"/>
              <a:pPr/>
              <a:t>14.04.2017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98338-DFA3-4752-B442-0022E53E4F1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96DAE-18B4-49A9-B848-CC2B670BFC6F}" type="datetimeFigureOut">
              <a:rPr lang="ru-RU" smtClean="0"/>
              <a:pPr/>
              <a:t>14.04.2017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98338-DFA3-4752-B442-0022E53E4F1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FF096DAE-18B4-49A9-B848-CC2B670BFC6F}" type="datetimeFigureOut">
              <a:rPr lang="ru-RU" smtClean="0"/>
              <a:pPr/>
              <a:t>14.04.2017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3D098338-DFA3-4752-B442-0022E53E4F1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548680"/>
            <a:ext cx="7772400" cy="2046089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GOING SHOPPING</a:t>
            </a:r>
            <a:endParaRPr lang="ru-RU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3" name="Рисунок 2" descr="img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296379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96" y="312426"/>
            <a:ext cx="8553485" cy="606890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75656" y="2780928"/>
            <a:ext cx="6552728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latin typeface="Book Antiqua" pitchFamily="18" charset="0"/>
              </a:rPr>
              <a:t>g</a:t>
            </a:r>
            <a:r>
              <a:rPr lang="en-US" sz="7200" dirty="0" smtClean="0">
                <a:latin typeface="Book Antiqua" pitchFamily="18" charset="0"/>
              </a:rPr>
              <a:t>reengrocer’s</a:t>
            </a:r>
            <a:endParaRPr lang="ru-RU" sz="7200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0538319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08" y="476673"/>
            <a:ext cx="8760072" cy="58254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75656" y="2780928"/>
            <a:ext cx="6552728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latin typeface="Book Antiqua" pitchFamily="18" charset="0"/>
              </a:rPr>
              <a:t>t</a:t>
            </a:r>
            <a:r>
              <a:rPr lang="en-US" sz="7200" dirty="0" smtClean="0">
                <a:latin typeface="Book Antiqua" pitchFamily="18" charset="0"/>
              </a:rPr>
              <a:t>oy shop</a:t>
            </a:r>
            <a:endParaRPr lang="ru-RU" sz="7200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850263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00772"/>
            <a:ext cx="8640960" cy="57606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75656" y="2780928"/>
            <a:ext cx="6552728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latin typeface="Book Antiqua" pitchFamily="18" charset="0"/>
              </a:rPr>
              <a:t>bookshop</a:t>
            </a:r>
            <a:endParaRPr lang="ru-RU" sz="7200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45591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63" y="476672"/>
            <a:ext cx="8634213" cy="576063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75656" y="2780928"/>
            <a:ext cx="6552728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latin typeface="Book Antiqua" pitchFamily="18" charset="0"/>
              </a:rPr>
              <a:t>c</a:t>
            </a:r>
            <a:r>
              <a:rPr lang="en-US" sz="7200" dirty="0" smtClean="0">
                <a:latin typeface="Book Antiqua" pitchFamily="18" charset="0"/>
              </a:rPr>
              <a:t>hemist’s</a:t>
            </a:r>
            <a:endParaRPr lang="ru-RU" sz="7200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709937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6652"/>
            <a:ext cx="8280920" cy="621069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75656" y="2780928"/>
            <a:ext cx="6552728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latin typeface="Book Antiqua" pitchFamily="18" charset="0"/>
              </a:rPr>
              <a:t>record shop</a:t>
            </a:r>
            <a:endParaRPr lang="ru-RU" sz="7200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512336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6894"/>
            <a:ext cx="8536620" cy="640246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2749383"/>
            <a:ext cx="8532440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latin typeface="Book Antiqua" pitchFamily="18" charset="0"/>
              </a:rPr>
              <a:t>f</a:t>
            </a:r>
            <a:r>
              <a:rPr lang="en-US" sz="7200" dirty="0" smtClean="0">
                <a:latin typeface="Book Antiqua" pitchFamily="18" charset="0"/>
              </a:rPr>
              <a:t>ast food restaurant</a:t>
            </a:r>
            <a:endParaRPr lang="ru-RU" sz="7200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181914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94" y="404664"/>
            <a:ext cx="8603795" cy="555661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2749383"/>
            <a:ext cx="8532440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latin typeface="Book Antiqua" pitchFamily="18" charset="0"/>
              </a:rPr>
              <a:t>c</a:t>
            </a:r>
            <a:r>
              <a:rPr lang="en-US" sz="7200" dirty="0" smtClean="0">
                <a:latin typeface="Book Antiqua" pitchFamily="18" charset="0"/>
              </a:rPr>
              <a:t>lothes shop</a:t>
            </a:r>
            <a:endParaRPr lang="ru-RU" sz="7200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676528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14"/>
          <a:stretch/>
        </p:blipFill>
        <p:spPr bwMode="auto">
          <a:xfrm>
            <a:off x="266454" y="332656"/>
            <a:ext cx="8790603" cy="56166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2749383"/>
            <a:ext cx="8532440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latin typeface="Book Antiqua" pitchFamily="18" charset="0"/>
              </a:rPr>
              <a:t>j</a:t>
            </a:r>
            <a:r>
              <a:rPr lang="en-US" sz="7200" dirty="0" err="1" smtClean="0">
                <a:latin typeface="Book Antiqua" pitchFamily="18" charset="0"/>
              </a:rPr>
              <a:t>eweller’s</a:t>
            </a:r>
            <a:endParaRPr lang="ru-RU" sz="7200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862891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1252728"/>
          </a:xfrm>
        </p:spPr>
        <p:txBody>
          <a:bodyPr>
            <a:noAutofit/>
          </a:bodyPr>
          <a:lstStyle/>
          <a:p>
            <a:r>
              <a:rPr lang="en-US" sz="5400" dirty="0" smtClean="0"/>
              <a:t>Which shops can you see in the shopping </a:t>
            </a:r>
            <a:r>
              <a:rPr lang="en-US" sz="5400" dirty="0" err="1" smtClean="0"/>
              <a:t>centre</a:t>
            </a:r>
            <a:r>
              <a:rPr lang="en-US" sz="5400" dirty="0" smtClean="0"/>
              <a:t>?</a:t>
            </a:r>
            <a:endParaRPr lang="ru-RU" sz="5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6600" dirty="0" smtClean="0"/>
              <a:t>I can see a florist shop called Laura’s.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720462073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28596" y="2643182"/>
          <a:ext cx="1857388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7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5719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Florist’s 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is the shoe shop?</a:t>
            </a:r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643174" y="2643182"/>
          <a:ext cx="2357454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74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5719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Toy shop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5500694" y="2643182"/>
          <a:ext cx="2357454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74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5719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Shoe shop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7" name="Рисунок 6" descr="загружено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48" y="3286124"/>
            <a:ext cx="4234991" cy="2428892"/>
          </a:xfrm>
          <a:prstGeom prst="rect">
            <a:avLst/>
          </a:prstGeom>
        </p:spPr>
      </p:pic>
      <p:pic>
        <p:nvPicPr>
          <p:cNvPr id="8" name="Рисунок 7" descr="загружено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72132" y="3429000"/>
            <a:ext cx="2924175" cy="1562100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1000100" y="2214554"/>
            <a:ext cx="7408333" cy="3450696"/>
          </a:xfrm>
        </p:spPr>
        <p:txBody>
          <a:bodyPr/>
          <a:lstStyle/>
          <a:p>
            <a:r>
              <a:rPr lang="en-US" dirty="0" smtClean="0"/>
              <a:t>Do you often go shopping? </a:t>
            </a:r>
          </a:p>
          <a:p>
            <a:r>
              <a:rPr lang="en-US" dirty="0" smtClean="0"/>
              <a:t>Do you like it? What shops do you prefer to go to? 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Going shopping</a:t>
            </a:r>
            <a:endParaRPr lang="ru-RU" dirty="0"/>
          </a:p>
        </p:txBody>
      </p:sp>
      <p:pic>
        <p:nvPicPr>
          <p:cNvPr id="5" name="Рисунок 4" descr="grocery-sho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0672" y="3623733"/>
            <a:ext cx="3000375" cy="2695575"/>
          </a:xfrm>
          <a:prstGeom prst="rect">
            <a:avLst/>
          </a:prstGeom>
        </p:spPr>
      </p:pic>
      <p:pic>
        <p:nvPicPr>
          <p:cNvPr id="6" name="Рисунок 5" descr="my-plan-for-economic-recovery-fhcPDk-clipar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3504" y="3214686"/>
            <a:ext cx="3121423" cy="2856224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57159" y="1628800"/>
            <a:ext cx="7072361" cy="4497363"/>
          </a:xfrm>
        </p:spPr>
        <p:txBody>
          <a:bodyPr>
            <a:noAutofit/>
          </a:bodyPr>
          <a:lstStyle/>
          <a:p>
            <a:r>
              <a:rPr lang="en-US" sz="4000" dirty="0" smtClean="0"/>
              <a:t>A</a:t>
            </a:r>
            <a:r>
              <a:rPr lang="ru-RU" sz="4000" dirty="0" smtClean="0"/>
              <a:t>:</a:t>
            </a:r>
            <a:r>
              <a:rPr lang="en-US" sz="4000" dirty="0" smtClean="0"/>
              <a:t> So, what do you want to buy?</a:t>
            </a:r>
          </a:p>
          <a:p>
            <a:r>
              <a:rPr lang="en-US" sz="4000" dirty="0" smtClean="0"/>
              <a:t>B</a:t>
            </a:r>
            <a:r>
              <a:rPr lang="ru-RU" sz="4000" dirty="0" smtClean="0"/>
              <a:t>: </a:t>
            </a:r>
            <a:r>
              <a:rPr lang="en-US" sz="4000" dirty="0" smtClean="0"/>
              <a:t>A pair of shoes.</a:t>
            </a:r>
          </a:p>
          <a:p>
            <a:r>
              <a:rPr lang="en-US" sz="4000" dirty="0" smtClean="0"/>
              <a:t>A</a:t>
            </a:r>
            <a:r>
              <a:rPr lang="ru-RU" sz="4000" dirty="0" smtClean="0"/>
              <a:t>: </a:t>
            </a:r>
            <a:r>
              <a:rPr lang="en-US" sz="4000" dirty="0" smtClean="0"/>
              <a:t>Let’s go to the shoe shop.</a:t>
            </a:r>
          </a:p>
          <a:p>
            <a:r>
              <a:rPr lang="en-US" sz="4000" dirty="0" smtClean="0"/>
              <a:t>B</a:t>
            </a:r>
            <a:r>
              <a:rPr lang="ru-RU" sz="4000" dirty="0" smtClean="0"/>
              <a:t>: </a:t>
            </a:r>
            <a:r>
              <a:rPr lang="en-US" sz="4000" dirty="0" smtClean="0"/>
              <a:t>Where is it?</a:t>
            </a:r>
          </a:p>
          <a:p>
            <a:r>
              <a:rPr lang="en-US" sz="4000" dirty="0" smtClean="0"/>
              <a:t>A</a:t>
            </a:r>
            <a:r>
              <a:rPr lang="ru-RU" sz="4000" dirty="0" smtClean="0"/>
              <a:t>: </a:t>
            </a:r>
            <a:r>
              <a:rPr lang="en-US" sz="4000" dirty="0" smtClean="0"/>
              <a:t>On the first floor.</a:t>
            </a:r>
            <a:endParaRPr lang="ru-RU" sz="40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You’re at the shopping centre. </a:t>
            </a:r>
            <a:endParaRPr lang="ru-RU" dirty="0"/>
          </a:p>
        </p:txBody>
      </p:sp>
      <p:pic>
        <p:nvPicPr>
          <p:cNvPr id="4" name="Рисунок 3" descr="image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00892" y="2571744"/>
            <a:ext cx="1928794" cy="1937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28105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872067" y="2428868"/>
            <a:ext cx="7408333" cy="3697295"/>
          </a:xfrm>
        </p:spPr>
        <p:txBody>
          <a:bodyPr/>
          <a:lstStyle/>
          <a:p>
            <a:r>
              <a:rPr lang="en-US" sz="2800" dirty="0" smtClean="0"/>
              <a:t>A</a:t>
            </a:r>
            <a:r>
              <a:rPr lang="ru-RU" sz="2800" dirty="0" smtClean="0"/>
              <a:t>:</a:t>
            </a:r>
            <a:r>
              <a:rPr lang="en-US" sz="2800" dirty="0" smtClean="0"/>
              <a:t> So, what do you want to buy?</a:t>
            </a:r>
          </a:p>
          <a:p>
            <a:r>
              <a:rPr lang="en-US" sz="2800" dirty="0" smtClean="0"/>
              <a:t>B</a:t>
            </a:r>
            <a:r>
              <a:rPr lang="ru-RU" sz="2800" dirty="0" smtClean="0"/>
              <a:t>: </a:t>
            </a:r>
            <a:r>
              <a:rPr lang="en-US" sz="2800" dirty="0" smtClean="0"/>
              <a:t>… .</a:t>
            </a:r>
          </a:p>
          <a:p>
            <a:r>
              <a:rPr lang="en-US" sz="2800" dirty="0" smtClean="0"/>
              <a:t>A</a:t>
            </a:r>
            <a:r>
              <a:rPr lang="ru-RU" sz="2800" dirty="0" smtClean="0"/>
              <a:t>: </a:t>
            </a:r>
            <a:r>
              <a:rPr lang="en-US" sz="2800" dirty="0" smtClean="0"/>
              <a:t>Let’s go to … .</a:t>
            </a:r>
          </a:p>
          <a:p>
            <a:r>
              <a:rPr lang="en-US" sz="2800" dirty="0" smtClean="0"/>
              <a:t>B</a:t>
            </a:r>
            <a:r>
              <a:rPr lang="ru-RU" sz="2800" dirty="0" smtClean="0"/>
              <a:t>: </a:t>
            </a:r>
            <a:r>
              <a:rPr lang="en-US" sz="2800" dirty="0" smtClean="0"/>
              <a:t>Where is it?</a:t>
            </a:r>
          </a:p>
          <a:p>
            <a:r>
              <a:rPr lang="en-US" sz="2800" dirty="0" smtClean="0"/>
              <a:t>A</a:t>
            </a:r>
            <a:r>
              <a:rPr lang="ru-RU" sz="2800" dirty="0" smtClean="0"/>
              <a:t>: </a:t>
            </a:r>
            <a:r>
              <a:rPr lang="en-US" sz="2800" dirty="0" smtClean="0"/>
              <a:t>On the … floor.</a:t>
            </a:r>
            <a:endParaRPr lang="ru-RU" sz="2800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Make a dialogue</a:t>
            </a:r>
            <a:endParaRPr lang="ru-RU" dirty="0"/>
          </a:p>
        </p:txBody>
      </p:sp>
      <p:pic>
        <p:nvPicPr>
          <p:cNvPr id="4" name="Рисунок 3" descr="my-free-drawings-passing-500-000-views-on-flickr-thank-you-DkYIHf-clipar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29124" y="2857496"/>
            <a:ext cx="3929058" cy="2683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500035" y="1214422"/>
            <a:ext cx="7780366" cy="4911741"/>
          </a:xfrm>
        </p:spPr>
        <p:txBody>
          <a:bodyPr/>
          <a:lstStyle/>
          <a:p>
            <a:pPr marL="0" indent="0">
              <a:buNone/>
            </a:pPr>
            <a:endParaRPr lang="ru-RU" sz="32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sz="3200" b="1" dirty="0">
                <a:solidFill>
                  <a:srgbClr val="FF0000"/>
                </a:solidFill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</a:rPr>
              <a:t>  </a:t>
            </a:r>
            <a:r>
              <a:rPr lang="en-US" sz="3200" b="1" dirty="0" smtClean="0">
                <a:solidFill>
                  <a:srgbClr val="FF0000"/>
                </a:solidFill>
              </a:rPr>
              <a:t>Stand up and look around</a:t>
            </a:r>
          </a:p>
          <a:p>
            <a:pPr marL="0" indent="0">
              <a:buNone/>
            </a:pPr>
            <a:r>
              <a:rPr lang="ru-RU" sz="3200" b="1" dirty="0" smtClean="0">
                <a:solidFill>
                  <a:srgbClr val="FF0000"/>
                </a:solidFill>
              </a:rPr>
              <a:t>   </a:t>
            </a:r>
            <a:r>
              <a:rPr lang="en-US" sz="3200" b="1" dirty="0" smtClean="0">
                <a:solidFill>
                  <a:srgbClr val="FF0000"/>
                </a:solidFill>
              </a:rPr>
              <a:t>Shake your head and turn around </a:t>
            </a:r>
          </a:p>
          <a:p>
            <a:pPr marL="0" indent="0">
              <a:buNone/>
            </a:pPr>
            <a:r>
              <a:rPr lang="ru-RU" sz="3200" b="1" dirty="0" smtClean="0">
                <a:solidFill>
                  <a:srgbClr val="FF0000"/>
                </a:solidFill>
              </a:rPr>
              <a:t>   </a:t>
            </a:r>
            <a:r>
              <a:rPr lang="en-US" sz="3200" b="1" dirty="0" smtClean="0">
                <a:solidFill>
                  <a:srgbClr val="FF0000"/>
                </a:solidFill>
              </a:rPr>
              <a:t>Stamp your feet upon the ground</a:t>
            </a:r>
          </a:p>
          <a:p>
            <a:pPr marL="0" indent="0">
              <a:buNone/>
            </a:pPr>
            <a:r>
              <a:rPr lang="ru-RU" sz="3200" b="1" dirty="0" smtClean="0">
                <a:solidFill>
                  <a:srgbClr val="FF0000"/>
                </a:solidFill>
              </a:rPr>
              <a:t>   </a:t>
            </a:r>
            <a:r>
              <a:rPr lang="en-US" sz="3200" b="1" dirty="0" smtClean="0">
                <a:solidFill>
                  <a:srgbClr val="FF0000"/>
                </a:solidFill>
              </a:rPr>
              <a:t>Clap your hands and then sit down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357298"/>
          </a:xfrm>
        </p:spPr>
        <p:txBody>
          <a:bodyPr>
            <a:normAutofit/>
          </a:bodyPr>
          <a:lstStyle/>
          <a:p>
            <a:r>
              <a:rPr lang="en-US" sz="5400" b="1" dirty="0" smtClean="0">
                <a:solidFill>
                  <a:srgbClr val="FFFF00"/>
                </a:solidFill>
                <a:sym typeface="Wingdings" pitchFamily="2" charset="2"/>
              </a:rPr>
              <a:t> </a:t>
            </a:r>
            <a:r>
              <a:rPr lang="en-US" sz="5400" b="1" dirty="0" smtClean="0">
                <a:solidFill>
                  <a:srgbClr val="FFFF00"/>
                </a:solidFill>
              </a:rPr>
              <a:t>Let’s have a break </a:t>
            </a:r>
            <a:r>
              <a:rPr lang="en-US" sz="5400" b="1" dirty="0" smtClean="0">
                <a:solidFill>
                  <a:srgbClr val="FFFF00"/>
                </a:solidFill>
                <a:sym typeface="Wingdings" pitchFamily="2" charset="2"/>
              </a:rPr>
              <a:t> </a:t>
            </a:r>
            <a:endParaRPr lang="ru-RU" sz="5400" b="1" dirty="0">
              <a:solidFill>
                <a:srgbClr val="FFFF00"/>
              </a:solidFill>
            </a:endParaRPr>
          </a:p>
        </p:txBody>
      </p:sp>
      <p:pic>
        <p:nvPicPr>
          <p:cNvPr id="4" name="Рисунок 3" descr="fizra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11960" y="4149080"/>
            <a:ext cx="4670925" cy="2500330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72067" y="2285992"/>
            <a:ext cx="7408333" cy="3840171"/>
          </a:xfrm>
        </p:spPr>
        <p:txBody>
          <a:bodyPr>
            <a:normAutofit/>
          </a:bodyPr>
          <a:lstStyle/>
          <a:p>
            <a:pPr marL="1874520" lvl="6" indent="0">
              <a:buNone/>
            </a:pPr>
            <a:r>
              <a:rPr lang="en-US" sz="6000" dirty="0" smtClean="0"/>
              <a:t> </a:t>
            </a:r>
            <a:r>
              <a:rPr lang="en-US" sz="6000" dirty="0"/>
              <a:t>I was at </a:t>
            </a:r>
            <a:r>
              <a:rPr lang="en-US" sz="6000" dirty="0" smtClean="0"/>
              <a:t>schoo</a:t>
            </a:r>
            <a:r>
              <a:rPr lang="en-US" sz="5400" dirty="0" smtClean="0"/>
              <a:t>l.</a:t>
            </a:r>
            <a:endParaRPr lang="ru-RU" sz="54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400" dirty="0" smtClean="0"/>
              <a:t>Where were you last Monday morning?</a:t>
            </a:r>
            <a:endParaRPr lang="ru-RU" sz="5400" dirty="0"/>
          </a:p>
        </p:txBody>
      </p:sp>
      <p:pic>
        <p:nvPicPr>
          <p:cNvPr id="4" name="Рисунок 3" descr="images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3286124"/>
            <a:ext cx="3857652" cy="2214578"/>
          </a:xfrm>
          <a:prstGeom prst="rect">
            <a:avLst/>
          </a:prstGeom>
        </p:spPr>
      </p:pic>
      <p:pic>
        <p:nvPicPr>
          <p:cNvPr id="5" name="Рисунок 4" descr="schoo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43636" y="3271360"/>
            <a:ext cx="2428892" cy="2229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064488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1979712" y="2357431"/>
            <a:ext cx="6357283" cy="2367714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endParaRPr lang="ru-RU" sz="4800" b="1" dirty="0" smtClean="0">
              <a:solidFill>
                <a:schemeClr val="tx1"/>
              </a:solidFill>
            </a:endParaRPr>
          </a:p>
          <a:p>
            <a:pPr algn="ctr">
              <a:buNone/>
            </a:pPr>
            <a:endParaRPr lang="ru-RU" sz="4800" b="1" dirty="0">
              <a:solidFill>
                <a:schemeClr val="tx1"/>
              </a:solidFill>
            </a:endParaRPr>
          </a:p>
          <a:p>
            <a:pPr algn="ctr">
              <a:buNone/>
            </a:pPr>
            <a:r>
              <a:rPr lang="ru-RU" sz="4800" b="1" dirty="0" smtClean="0">
                <a:solidFill>
                  <a:schemeClr val="tx1"/>
                </a:solidFill>
              </a:rPr>
              <a:t>        </a:t>
            </a:r>
            <a:r>
              <a:rPr lang="en-US" sz="6600" b="1" dirty="0" smtClean="0">
                <a:solidFill>
                  <a:schemeClr val="tx1"/>
                </a:solidFill>
              </a:rPr>
              <a:t>Past Simple</a:t>
            </a:r>
            <a:endParaRPr lang="ru-RU" sz="6600" b="1" dirty="0">
              <a:solidFill>
                <a:schemeClr val="tx1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Was/were</a:t>
            </a:r>
            <a:r>
              <a:rPr lang="en-US" dirty="0" smtClean="0"/>
              <a:t> </a:t>
            </a:r>
            <a:endParaRPr lang="ru-RU" dirty="0"/>
          </a:p>
        </p:txBody>
      </p:sp>
      <p:pic>
        <p:nvPicPr>
          <p:cNvPr id="7170" name="Picture 2" descr="Похожее изображени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86942">
            <a:off x="1206827" y="3460807"/>
            <a:ext cx="1643075" cy="242889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872067" y="1857364"/>
            <a:ext cx="7408333" cy="4268799"/>
          </a:xfrm>
        </p:spPr>
        <p:txBody>
          <a:bodyPr/>
          <a:lstStyle/>
          <a:p>
            <a:r>
              <a:rPr lang="en-US" dirty="0" smtClean="0"/>
              <a:t>I/</a:t>
            </a:r>
            <a:r>
              <a:rPr lang="en-US" dirty="0" err="1" smtClean="0"/>
              <a:t>He/She</a:t>
            </a:r>
            <a:r>
              <a:rPr lang="en-US" dirty="0" smtClean="0"/>
              <a:t>/It </a:t>
            </a:r>
            <a:r>
              <a:rPr lang="en-US" b="1" u="sng" dirty="0" smtClean="0"/>
              <a:t>was</a:t>
            </a:r>
            <a:r>
              <a:rPr lang="en-US" dirty="0" smtClean="0"/>
              <a:t> … . </a:t>
            </a:r>
          </a:p>
          <a:p>
            <a:r>
              <a:rPr lang="en-US" dirty="0" smtClean="0"/>
              <a:t>We/You/They </a:t>
            </a:r>
            <a:r>
              <a:rPr lang="en-US" b="1" u="sng" dirty="0" smtClean="0"/>
              <a:t>were</a:t>
            </a:r>
            <a:r>
              <a:rPr lang="en-US" dirty="0" smtClean="0"/>
              <a:t> … . </a:t>
            </a:r>
          </a:p>
          <a:p>
            <a:endParaRPr lang="en-US" dirty="0" smtClean="0"/>
          </a:p>
          <a:p>
            <a:r>
              <a:rPr lang="en-US" dirty="0" smtClean="0"/>
              <a:t>I/</a:t>
            </a:r>
            <a:r>
              <a:rPr lang="en-US" dirty="0" err="1" smtClean="0"/>
              <a:t>He/She</a:t>
            </a:r>
            <a:r>
              <a:rPr lang="en-US" dirty="0" smtClean="0"/>
              <a:t>/It  </a:t>
            </a:r>
            <a:r>
              <a:rPr lang="en-US" b="1" u="sng" dirty="0" smtClean="0"/>
              <a:t>was</a:t>
            </a:r>
            <a:r>
              <a:rPr lang="en-US" b="1" u="sng" dirty="0" smtClean="0">
                <a:solidFill>
                  <a:srgbClr val="FF0000"/>
                </a:solidFill>
              </a:rPr>
              <a:t>n’t</a:t>
            </a:r>
            <a:r>
              <a:rPr lang="en-US" dirty="0" smtClean="0"/>
              <a:t> … . </a:t>
            </a:r>
          </a:p>
          <a:p>
            <a:r>
              <a:rPr lang="en-US" dirty="0" smtClean="0"/>
              <a:t>We/You/They </a:t>
            </a:r>
            <a:r>
              <a:rPr lang="en-US" b="1" u="sng" dirty="0" smtClean="0"/>
              <a:t>were</a:t>
            </a:r>
            <a:r>
              <a:rPr lang="en-US" b="1" u="sng" dirty="0" smtClean="0">
                <a:solidFill>
                  <a:srgbClr val="FF0000"/>
                </a:solidFill>
              </a:rPr>
              <a:t>n’t</a:t>
            </a:r>
            <a:r>
              <a:rPr lang="en-US" dirty="0" smtClean="0"/>
              <a:t> … . </a:t>
            </a:r>
          </a:p>
          <a:p>
            <a:endParaRPr lang="en-US" dirty="0" smtClean="0"/>
          </a:p>
          <a:p>
            <a:r>
              <a:rPr lang="en-US" b="1" u="sng" dirty="0" smtClean="0"/>
              <a:t>Was</a:t>
            </a:r>
            <a:r>
              <a:rPr lang="en-US" dirty="0" smtClean="0"/>
              <a:t> I/he/she/it …?</a:t>
            </a:r>
          </a:p>
          <a:p>
            <a:r>
              <a:rPr lang="en-US" b="1" u="sng" dirty="0" smtClean="0"/>
              <a:t>Were</a:t>
            </a:r>
            <a:r>
              <a:rPr lang="en-US" dirty="0" smtClean="0"/>
              <a:t> we/you/they …?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«</a:t>
            </a:r>
            <a:r>
              <a:rPr lang="en-US" b="1" dirty="0" smtClean="0">
                <a:solidFill>
                  <a:srgbClr val="FF0000"/>
                </a:solidFill>
              </a:rPr>
              <a:t>To be</a:t>
            </a:r>
            <a:r>
              <a:rPr lang="ru-RU" b="1" dirty="0" smtClean="0">
                <a:solidFill>
                  <a:srgbClr val="FF0000"/>
                </a:solidFill>
              </a:rPr>
              <a:t>»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in the Past Simple</a:t>
            </a:r>
            <a:r>
              <a:rPr lang="ru-RU" b="1" dirty="0" smtClean="0">
                <a:solidFill>
                  <a:schemeClr val="tx1"/>
                </a:solidFill>
              </a:rPr>
              <a:t/>
            </a:r>
            <a:br>
              <a:rPr lang="ru-RU" b="1" dirty="0" smtClean="0">
                <a:solidFill>
                  <a:schemeClr val="tx1"/>
                </a:solidFill>
              </a:rPr>
            </a:br>
            <a:endParaRPr lang="ru-RU" dirty="0"/>
          </a:p>
        </p:txBody>
      </p:sp>
      <p:pic>
        <p:nvPicPr>
          <p:cNvPr id="4" name="Рисунок 3" descr="Important-3.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359894">
            <a:off x="6305193" y="2652752"/>
            <a:ext cx="1049022" cy="31470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2276872"/>
            <a:ext cx="7408333" cy="3450696"/>
          </a:xfrm>
        </p:spPr>
        <p:txBody>
          <a:bodyPr>
            <a:normAutofit/>
          </a:bodyPr>
          <a:lstStyle/>
          <a:p>
            <a:r>
              <a:rPr lang="en-US" sz="7200" dirty="0" smtClean="0"/>
              <a:t>SB p.107,ex.6</a:t>
            </a:r>
          </a:p>
          <a:p>
            <a:r>
              <a:rPr lang="en-US" sz="7200" dirty="0" smtClean="0"/>
              <a:t>WB p. 65, ex. 1-4</a:t>
            </a:r>
            <a:endParaRPr lang="ru-RU" sz="72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9600" dirty="0" smtClean="0"/>
              <a:t>Home task.</a:t>
            </a:r>
            <a:endParaRPr lang="ru-RU" sz="9600" dirty="0"/>
          </a:p>
        </p:txBody>
      </p:sp>
    </p:spTree>
    <p:extLst>
      <p:ext uri="{BB962C8B-B14F-4D97-AF65-F5344CB8AC3E}">
        <p14:creationId xmlns:p14="http://schemas.microsoft.com/office/powerpoint/2010/main" val="394577057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872067" y="1428736"/>
            <a:ext cx="7408333" cy="4143405"/>
          </a:xfrm>
        </p:spPr>
        <p:txBody>
          <a:bodyPr/>
          <a:lstStyle/>
          <a:p>
            <a:r>
              <a:rPr lang="en-US" dirty="0" smtClean="0"/>
              <a:t>My favorite shop is Gum. It is in the centre of Moscow. It’s more than 110 years old. The building is beautiful. It’s like a museum. </a:t>
            </a:r>
          </a:p>
          <a:p>
            <a:r>
              <a:rPr lang="en-US" dirty="0" smtClean="0"/>
              <a:t>There are more than 150 shops. You can buy everything there : clothes, shoes, food. Around 30000 people visit Gum every day. </a:t>
            </a:r>
          </a:p>
          <a:p>
            <a:r>
              <a:rPr lang="en-US" dirty="0" smtClean="0"/>
              <a:t>I was there last Saturday with my Mum. We were there to buy a present for my grandmother. 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ru-RU" dirty="0"/>
          </a:p>
        </p:txBody>
      </p:sp>
      <p:pic>
        <p:nvPicPr>
          <p:cNvPr id="4" name="Рисунок 3" descr="imag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9001">
            <a:off x="6890304" y="4338089"/>
            <a:ext cx="2143140" cy="1366839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4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47653" y="188640"/>
            <a:ext cx="7632848" cy="193899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THANK YOU FOR YOUR WORK!</a:t>
            </a:r>
            <a:endParaRPr lang="ru-RU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91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 learn some new names of the shops</a:t>
            </a:r>
          </a:p>
          <a:p>
            <a:r>
              <a:rPr lang="en-US" dirty="0" smtClean="0"/>
              <a:t>To remember the verb “to be” in the Past Simple 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aims for today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28596" y="2357430"/>
            <a:ext cx="8358245" cy="3768733"/>
          </a:xfrm>
        </p:spPr>
        <p:txBody>
          <a:bodyPr/>
          <a:lstStyle/>
          <a:p>
            <a:r>
              <a:rPr lang="en-US" dirty="0" smtClean="0"/>
              <a:t>Chemist’s- </a:t>
            </a:r>
            <a:r>
              <a:rPr lang="ru-RU" dirty="0" smtClean="0"/>
              <a:t>аптека</a:t>
            </a:r>
            <a:endParaRPr lang="en-US" dirty="0" smtClean="0"/>
          </a:p>
          <a:p>
            <a:r>
              <a:rPr lang="en-US" dirty="0" smtClean="0"/>
              <a:t>Newsagent’s- </a:t>
            </a:r>
            <a:r>
              <a:rPr lang="ru-RU" dirty="0" smtClean="0"/>
              <a:t>газетный киоск</a:t>
            </a:r>
            <a:endParaRPr lang="en-US" dirty="0" smtClean="0"/>
          </a:p>
          <a:p>
            <a:r>
              <a:rPr lang="en-US" dirty="0" smtClean="0"/>
              <a:t>Record shop- </a:t>
            </a:r>
            <a:r>
              <a:rPr lang="ru-RU" dirty="0" smtClean="0"/>
              <a:t>музыкальный магазин</a:t>
            </a:r>
            <a:endParaRPr lang="en-US" dirty="0" smtClean="0"/>
          </a:p>
          <a:p>
            <a:r>
              <a:rPr lang="en-US" dirty="0" smtClean="0"/>
              <a:t>Shopping centre/ mall- </a:t>
            </a:r>
            <a:r>
              <a:rPr lang="ru-RU" dirty="0" smtClean="0"/>
              <a:t>торговый центр</a:t>
            </a:r>
            <a:endParaRPr lang="en-US" dirty="0" smtClean="0"/>
          </a:p>
          <a:p>
            <a:r>
              <a:rPr lang="en-US" dirty="0" smtClean="0"/>
              <a:t>Fast food restaurant- </a:t>
            </a:r>
            <a:r>
              <a:rPr lang="ru-RU" dirty="0" smtClean="0"/>
              <a:t>ресторан быстрого приготовления</a:t>
            </a:r>
            <a:endParaRPr lang="en-US" dirty="0" smtClean="0"/>
          </a:p>
          <a:p>
            <a:r>
              <a:rPr lang="en-US" dirty="0" smtClean="0"/>
              <a:t>Florist’s- </a:t>
            </a:r>
            <a:r>
              <a:rPr lang="ru-RU" dirty="0" smtClean="0"/>
              <a:t>цветочный магазин</a:t>
            </a:r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Remember</a:t>
            </a:r>
            <a:r>
              <a:rPr lang="ru-RU" dirty="0" smtClean="0"/>
              <a:t>!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620688"/>
            <a:ext cx="8343927" cy="561824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75656" y="2780928"/>
            <a:ext cx="6552728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latin typeface="Book Antiqua" pitchFamily="18" charset="0"/>
              </a:rPr>
              <a:t>bakery</a:t>
            </a:r>
            <a:endParaRPr lang="ru-RU" sz="7200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939953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88873"/>
            <a:ext cx="8435851" cy="56139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75656" y="2780928"/>
            <a:ext cx="6552728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latin typeface="Book Antiqua" pitchFamily="18" charset="0"/>
              </a:rPr>
              <a:t>f</a:t>
            </a:r>
            <a:r>
              <a:rPr lang="en-US" sz="7200" dirty="0" err="1" smtClean="0">
                <a:latin typeface="Book Antiqua" pitchFamily="18" charset="0"/>
              </a:rPr>
              <a:t>lorists’s</a:t>
            </a:r>
            <a:endParaRPr lang="ru-RU" sz="7200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1010770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64704"/>
            <a:ext cx="8712968" cy="490104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75656" y="2780928"/>
            <a:ext cx="6552728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latin typeface="Book Antiqua" pitchFamily="18" charset="0"/>
              </a:rPr>
              <a:t>cafe</a:t>
            </a:r>
            <a:endParaRPr lang="ru-RU" sz="7200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6256817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77" y="404664"/>
            <a:ext cx="8652211" cy="5760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75656" y="2780928"/>
            <a:ext cx="6552728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latin typeface="Book Antiqua" pitchFamily="18" charset="0"/>
              </a:rPr>
              <a:t>s</a:t>
            </a:r>
            <a:r>
              <a:rPr lang="en-US" sz="7200" dirty="0" smtClean="0">
                <a:latin typeface="Book Antiqua" pitchFamily="18" charset="0"/>
              </a:rPr>
              <a:t>hoe shop</a:t>
            </a:r>
            <a:endParaRPr lang="ru-RU" sz="7200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8063342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0658"/>
            <a:ext cx="8208912" cy="61566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75656" y="2780928"/>
            <a:ext cx="6552728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latin typeface="Book Antiqua" pitchFamily="18" charset="0"/>
              </a:rPr>
              <a:t>n</a:t>
            </a:r>
            <a:r>
              <a:rPr lang="en-US" sz="7200" dirty="0" smtClean="0">
                <a:latin typeface="Book Antiqua" pitchFamily="18" charset="0"/>
              </a:rPr>
              <a:t>ewsagent’s</a:t>
            </a:r>
            <a:endParaRPr lang="ru-RU" sz="7200" dirty="0"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808849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1174</TotalTime>
  <Words>395</Words>
  <Application>Microsoft Office PowerPoint</Application>
  <PresentationFormat>Экран (4:3)</PresentationFormat>
  <Paragraphs>79</Paragraphs>
  <Slides>28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4" baseType="lpstr">
      <vt:lpstr>Book Antiqua</vt:lpstr>
      <vt:lpstr>Calibri</vt:lpstr>
      <vt:lpstr>Candara</vt:lpstr>
      <vt:lpstr>Symbol</vt:lpstr>
      <vt:lpstr>Wingdings</vt:lpstr>
      <vt:lpstr>Волна</vt:lpstr>
      <vt:lpstr>GOING SHOPPING</vt:lpstr>
      <vt:lpstr>Going shopping</vt:lpstr>
      <vt:lpstr>Our aims for today</vt:lpstr>
      <vt:lpstr>Remember!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Which shops can you see in the shopping centre?</vt:lpstr>
      <vt:lpstr>Where is the shoe shop?</vt:lpstr>
      <vt:lpstr>You’re at the shopping centre. </vt:lpstr>
      <vt:lpstr>Make a dialogue</vt:lpstr>
      <vt:lpstr> Let’s have a break  </vt:lpstr>
      <vt:lpstr>Where were you last Monday morning?</vt:lpstr>
      <vt:lpstr>Was/were </vt:lpstr>
      <vt:lpstr>«To be» in the Past Simple </vt:lpstr>
      <vt:lpstr>Home task.</vt:lpstr>
      <vt:lpstr>Example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GOING SHOPPING</dc:title>
  <dc:creator>Юля</dc:creator>
  <cp:lastModifiedBy>Ayka Crazy</cp:lastModifiedBy>
  <cp:revision>47</cp:revision>
  <dcterms:created xsi:type="dcterms:W3CDTF">2015-04-20T12:48:42Z</dcterms:created>
  <dcterms:modified xsi:type="dcterms:W3CDTF">2017-04-14T10:59:32Z</dcterms:modified>
</cp:coreProperties>
</file>