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8" r:id="rId2"/>
    <p:sldId id="256" r:id="rId3"/>
    <p:sldId id="257" r:id="rId4"/>
    <p:sldId id="258" r:id="rId5"/>
    <p:sldId id="259" r:id="rId6"/>
    <p:sldId id="260" r:id="rId7"/>
    <p:sldId id="261" r:id="rId8"/>
    <p:sldId id="270" r:id="rId9"/>
    <p:sldId id="272" r:id="rId10"/>
    <p:sldId id="27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539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50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838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8340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688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4925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82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681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845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37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0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986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69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421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15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216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81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D5940F0-0339-452C-81D9-378427206DA3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B87CE7A-9D18-436E-B9BB-FBE91B145F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27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1.wdp"/><Relationship Id="rId5" Type="http://schemas.openxmlformats.org/officeDocument/2006/relationships/image" Target="../media/image51.png"/><Relationship Id="rId10" Type="http://schemas.openxmlformats.org/officeDocument/2006/relationships/image" Target="../media/image9.png"/><Relationship Id="rId4" Type="http://schemas.openxmlformats.org/officeDocument/2006/relationships/image" Target="../media/image50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9.png"/><Relationship Id="rId12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17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38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47.png"/><Relationship Id="rId5" Type="http://schemas.openxmlformats.org/officeDocument/2006/relationships/image" Target="../media/image34.png"/><Relationship Id="rId10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4212" y="5140171"/>
            <a:ext cx="8534400" cy="144706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Тема «Город»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58" y="186431"/>
            <a:ext cx="6516210" cy="523782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5486401" y="5424256"/>
            <a:ext cx="6021387" cy="925744"/>
          </a:xfrm>
        </p:spPr>
        <p:txBody>
          <a:bodyPr/>
          <a:lstStyle/>
          <a:p>
            <a:r>
              <a:rPr lang="ru-RU" dirty="0"/>
              <a:t>Старший дошкольный возраст (5-6лет)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sony-ericsson.ru/imgcatalog/2453/2452974/mashinka_mkb_racing_car_1.jpg">
            <a:extLst>
              <a:ext uri="{FF2B5EF4-FFF2-40B4-BE49-F238E27FC236}">
                <a16:creationId xmlns="" xmlns:a16="http://schemas.microsoft.com/office/drawing/2014/main" id="{E8A0F467-AC67-45B0-A615-0D3434107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780" y="1039915"/>
            <a:ext cx="1974379" cy="14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pristor.ru/wp-content/uploads/2018/05/%D0%94%D0%BE%D0%BC-%D0%BA%D0%B2%D0%B0%D1%80%D1%82%D0%B8%D1%80%D0%B0-%D0%B4%D0%BE%D0%BC%D0%B8%D0%BA-%D0%BA%D1%80%D0%B0%D1%81%D0%B8%D0%B2%D1%8B%D0%B5-%D0%BA%D0%B0%D1%80%D1%82%D0%B8%D0%BD%D0%BA%D0%B8-%D0%B4%D0%BB%D1%8F-%D0%B4%D0%B5%D1%82%D0%B5%D0%B9-3.jpg">
            <a:extLst>
              <a:ext uri="{FF2B5EF4-FFF2-40B4-BE49-F238E27FC236}">
                <a16:creationId xmlns="" xmlns:a16="http://schemas.microsoft.com/office/drawing/2014/main" id="{C2EBCC4B-374B-4B18-81C0-1A8F5E3C5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63" y="2969336"/>
            <a:ext cx="1943071" cy="14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pristor.ru/wp-content/uploads/2018/05/%D0%94%D0%BE%D0%BC-%D0%BA%D0%B2%D0%B0%D1%80%D1%82%D0%B8%D1%80%D0%B0-%D0%B4%D0%BE%D0%BC%D0%B8%D0%BA-%D0%BA%D1%80%D0%B0%D1%81%D0%B8%D0%B2%D1%8B%D0%B5-%D0%BA%D0%B0%D1%80%D1%82%D0%B8%D0%BD%D0%BA%D0%B8-%D0%B4%D0%BB%D1%8F-%D0%B4%D0%B5%D1%82%D0%B5%D0%B9-3.jpg">
            <a:extLst>
              <a:ext uri="{FF2B5EF4-FFF2-40B4-BE49-F238E27FC236}">
                <a16:creationId xmlns="" xmlns:a16="http://schemas.microsoft.com/office/drawing/2014/main" id="{C2EBCC4B-374B-4B18-81C0-1A8F5E3C5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73" y="2969336"/>
            <a:ext cx="1840869" cy="14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1.bp.blogspot.com/-B1ZhWmS-FEc/XTSzSlh8CXI/AAAAAAAAFz4/Z8mOV7hSGQgM940YLoAG274DNY9jdGFUgCEwYBhgL/s1600/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90" l="9694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06" y="5800298"/>
            <a:ext cx="814487" cy="91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1.bp.blogspot.com/-B1ZhWmS-FEc/XTSzSlh8CXI/AAAAAAAAFz4/Z8mOV7hSGQgM940YLoAG274DNY9jdGFUgCEwYBhgL/s1600/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5" b="98190" l="9694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164" y="5800298"/>
            <a:ext cx="814487" cy="91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1.bp.blogspot.com/-B1ZhWmS-FEc/XTSzSlh8CXI/AAAAAAAAFz4/Z8mOV7hSGQgM940YLoAG274DNY9jdGFUgCEwYBhgL/s1600/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75" y="5800298"/>
            <a:ext cx="814487" cy="91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1.bp.blogspot.com/-B1ZhWmS-FEc/XTSzSlh8CXI/AAAAAAAAFz4/Z8mOV7hSGQgM940YLoAG274DNY9jdGFUgCEwYBhgL/s1600/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754" y="5800298"/>
            <a:ext cx="814487" cy="91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1.bp.blogspot.com/-B1ZhWmS-FEc/XTSzSlh8CXI/AAAAAAAAFz4/Z8mOV7hSGQgM940YLoAG274DNY9jdGFUgCEwYBhgL/s1600/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360" y="5800298"/>
            <a:ext cx="814487" cy="91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A9AD98FA-9371-4282-80C3-1397D01AD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139760"/>
            <a:ext cx="11433807" cy="801273"/>
          </a:xfrm>
        </p:spPr>
        <p:txBody>
          <a:bodyPr>
            <a:normAutofit fontScale="90000"/>
          </a:bodyPr>
          <a:lstStyle/>
          <a:p>
            <a:r>
              <a:rPr lang="ru-RU" sz="1300" dirty="0"/>
              <a:t>Игра «Где находится человек?»</a:t>
            </a:r>
            <a:r>
              <a:rPr lang="ru-RU" sz="800" dirty="0"/>
              <a:t/>
            </a:r>
            <a:br>
              <a:rPr lang="ru-RU" sz="800" dirty="0"/>
            </a:br>
            <a:r>
              <a:rPr lang="ru-RU" sz="1200" dirty="0"/>
              <a:t>Цель: Учить понимать значение предлогов: на, в, около, между, через. Правильно употреблять их в речи; составлять предложения с предлогами.</a:t>
            </a:r>
            <a:br>
              <a:rPr lang="ru-RU" sz="1200" dirty="0"/>
            </a:br>
            <a:r>
              <a:rPr lang="ru-RU" sz="1200" dirty="0"/>
              <a:t>(Человек стоит на мосту. Человек идет в школу. Человек стоит около машины. Человек стоит между домами. Человек перепрыгнул через речку).</a:t>
            </a:r>
          </a:p>
        </p:txBody>
      </p:sp>
      <p:pic>
        <p:nvPicPr>
          <p:cNvPr id="14" name="Picture 12" descr="https://lora.ru/images/product_images/original_images/1070-nad-rekoj-poperek-velikan-vrastjazhku-leg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4" y="1039915"/>
            <a:ext cx="2210435" cy="1477645"/>
          </a:xfrm>
          <a:prstGeom prst="rect">
            <a:avLst/>
          </a:prstGeom>
          <a:noFill/>
        </p:spPr>
      </p:pic>
      <p:pic>
        <p:nvPicPr>
          <p:cNvPr id="15" name="Рисунок 14" descr="https://www.ciur.ru/jab/SiteAssets/default/%D0%A8%D0%BA%D0%BE%D0%BB%D0%B0%201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56" b="90000" l="6563" r="94271">
                        <a14:backgroundMark x1="27813" y1="79861" x2="27813" y2="79861"/>
                        <a14:backgroundMark x1="15000" y1="81667" x2="15000" y2="81667"/>
                        <a14:backgroundMark x1="74063" y1="81111" x2="74063" y2="81111"/>
                        <a14:backgroundMark x1="85104" y1="81667" x2="85104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84" y="997327"/>
            <a:ext cx="2115820" cy="151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media.istockphoto.com/vectors/cartoon-brook-river-isolated-on-white-background-vector-id955061154?k=20&amp;m=955061154&amp;s=612x612&amp;w=0&amp;h=YVm_gwHxx5KOJV13gTTQB_RjNIRcDXQXOoYMoXtzoPE=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384" y="2969336"/>
            <a:ext cx="2009775" cy="1455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1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394 L -0.01927 -0.73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3438 -0.5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-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37096 -0.646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-3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8529 -0.35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-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16406 -0.460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3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ibliopskov.ru/img2017/mash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03" y="913655"/>
            <a:ext cx="2071155" cy="18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lexandrclinic-chel.ru/upload/medialibrary/be8/be8ca441ee8bf72a4a2717160c68c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85" y="913628"/>
            <a:ext cx="2053996" cy="18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nvgazeta.ru/upload/iblock/b01/b01ca8712093be6890e2a96654acfc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948" y="913627"/>
            <a:ext cx="2482732" cy="18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get-zen_doc/1712117/pub_5dad7dd3c31e4900b11d7806_5dbbd411e6e8ef00ad7c141d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177" y="913627"/>
            <a:ext cx="2228812" cy="186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folkartambulans.net/assets/images/img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24" y="4747845"/>
            <a:ext cx="2628390" cy="19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02FB5F9C-7219-4CED-A8CF-D6210E122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17598"/>
            <a:ext cx="11317288" cy="699148"/>
          </a:xfrm>
        </p:spPr>
        <p:txBody>
          <a:bodyPr>
            <a:noAutofit/>
          </a:bodyPr>
          <a:lstStyle/>
          <a:p>
            <a:r>
              <a:rPr lang="ru-RU" sz="1200" dirty="0"/>
              <a:t>Игра «Профессии нашего города»</a:t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Цель: Закрепить знания детей о профессиях родного города-машинист, врач, учитель, летчик.</a:t>
            </a:r>
            <a:br>
              <a:rPr lang="ru-RU" sz="1200" dirty="0"/>
            </a:br>
            <a:r>
              <a:rPr lang="ru-RU" sz="1200" dirty="0"/>
              <a:t>(Машинист работает на железной дороге. Врач работает в больнице. Учитель работает в школе. Летчик работает в аэропорту).</a:t>
            </a:r>
          </a:p>
        </p:txBody>
      </p:sp>
      <p:pic>
        <p:nvPicPr>
          <p:cNvPr id="2" name="Picture 2" descr="https://creazilla-store.fra1.digitaloceanspaces.com/emojis/58168/railway-track-emoji-clipar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347" y="4408227"/>
            <a:ext cx="2472772" cy="212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thumbs.dreamstime.com/b/plane-picture-civilian-landing-strip-front-airport-flat-style-illustration-6358579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027" y="4747845"/>
            <a:ext cx="2696177" cy="155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ttps://www.ciur.ru/jab/SiteAssets/default/%D0%A8%D0%BA%D0%BE%D0%BB%D0%B0%201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6" b="90000" l="6563" r="94271">
                        <a14:backgroundMark x1="27813" y1="79861" x2="27813" y2="79861"/>
                        <a14:backgroundMark x1="15000" y1="81667" x2="15000" y2="81667"/>
                        <a14:backgroundMark x1="74063" y1="81111" x2="74063" y2="81111"/>
                        <a14:backgroundMark x1="85104" y1="81667" x2="85104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8" y="4747845"/>
            <a:ext cx="2382958" cy="1935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430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76198 0.3747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99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30391 0.3761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-0.4487 0.3838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5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0.42487 0.3669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50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www.yuga.ru/media/06/77/babr__6i5jwg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6" y="781237"/>
            <a:ext cx="4195911" cy="27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tandart57.ru/wp-content/uploads/2018/08/1-gerb-orla-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421" y="3551070"/>
            <a:ext cx="6383044" cy="32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www.bankgorodov.ru/public/photos/coa/2588_bi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949" y="3657601"/>
            <a:ext cx="3062796" cy="312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andrey-eltsov.ru/wp-content/uploads/2020/07/hhyt-nj_awn7gd3j_jsi_j-6-2-6-3mb_njdft95_nj-gerb-sankt-peterburg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66" y="763953"/>
            <a:ext cx="3906175" cy="27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386693-5678-4F41-BEEC-6825A50A8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75461"/>
            <a:ext cx="11256253" cy="599246"/>
          </a:xfrm>
        </p:spPr>
        <p:txBody>
          <a:bodyPr>
            <a:normAutofit fontScale="90000"/>
          </a:bodyPr>
          <a:lstStyle/>
          <a:p>
            <a:r>
              <a:rPr lang="ru-RU" sz="1200" dirty="0"/>
              <a:t>Игра «Герб города Иркутска»</a:t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Цель: расширять представления детей о достопримечательностях своего города.</a:t>
            </a:r>
            <a:r>
              <a:rPr lang="en-US" sz="1200" dirty="0"/>
              <a:t> </a:t>
            </a:r>
            <a:r>
              <a:rPr lang="ru-RU" sz="1200" dirty="0"/>
              <a:t>(найди герб города Иркутска).</a:t>
            </a:r>
          </a:p>
        </p:txBody>
      </p:sp>
    </p:spTree>
    <p:extLst>
      <p:ext uri="{BB962C8B-B14F-4D97-AF65-F5344CB8AC3E}">
        <p14:creationId xmlns:p14="http://schemas.microsoft.com/office/powerpoint/2010/main" val="21645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.ytimg.com/vi/lhYxfF6agF4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42" y="921191"/>
            <a:ext cx="4942852" cy="295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736x/37/32/36/373236d126ae4799dd422db9265db8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6" y="3994951"/>
            <a:ext cx="4619062" cy="286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ds03.infourok.ru/uploads/ex/0bbb/0001f402-de9c8a28/img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42" y="3994951"/>
            <a:ext cx="4942852" cy="286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A8B515-232D-416B-9407-A6E956B1E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62144"/>
            <a:ext cx="11336153" cy="809133"/>
          </a:xfrm>
        </p:spPr>
        <p:txBody>
          <a:bodyPr>
            <a:normAutofit/>
          </a:bodyPr>
          <a:lstStyle/>
          <a:p>
            <a:r>
              <a:rPr lang="ru-RU" sz="1200" dirty="0"/>
              <a:t>Игра «транспорт нашего города»</a:t>
            </a:r>
            <a:br>
              <a:rPr lang="ru-RU" sz="1200" dirty="0"/>
            </a:br>
            <a:r>
              <a:rPr lang="ru-RU" sz="1200" dirty="0"/>
              <a:t>Цель: Закрепить знания детей о транспорте родного города(автобус, машина, велосипед, лошадь). </a:t>
            </a:r>
            <a:br>
              <a:rPr lang="ru-RU" sz="1200" dirty="0"/>
            </a:br>
            <a:r>
              <a:rPr lang="ru-RU" sz="1200" dirty="0"/>
              <a:t>(На каком транспорте передвигаются по нашему городу?)</a:t>
            </a:r>
          </a:p>
        </p:txBody>
      </p:sp>
      <p:pic>
        <p:nvPicPr>
          <p:cNvPr id="2050" name="Picture 2" descr="https://fsd.multiurok.ru/html/2021/11/26/s_61a114f0ed53b/phpcDT5D6_Bezopasnost-avtobus-26.10.21_html_2902e3e9cfed639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7" y="1147278"/>
            <a:ext cx="4619062" cy="273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61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thumbs.dreamstime.com/b/%D0%B2%D0%B5%D0%BA%D1%82%D0%BE%D1%80-%D0%BE%D0%BC%D0%B0-%D0%BA%D0%B8%D1%80%D0%BF%D0%B8%D1%87%D0%B0-908551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9" y="841973"/>
            <a:ext cx="3447529" cy="314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www.stroysmi.ru/wp-content/uploads/2017/10/Kirpich-krasnyj-14-polutornyj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688" y="5438121"/>
            <a:ext cx="1945636" cy="11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gymn1-sochi.ru/800/600/https/www.vippng.com/png/detail/73-732234_tree-cartoon-drawing-human-behavior-plant-png-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758" y="2212764"/>
            <a:ext cx="1497495" cy="158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st19.stpulscen.ru/images/product/196/311/318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346" y="3852350"/>
            <a:ext cx="1854225" cy="139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img.promportal.su/foto/good_fotos/1310/13103677/steklo_2_19mm_foto_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346" y="841972"/>
            <a:ext cx="1788567" cy="134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1591F6-AC13-4411-9B5B-84763940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2882"/>
            <a:ext cx="11358119" cy="750769"/>
          </a:xfrm>
        </p:spPr>
        <p:txBody>
          <a:bodyPr>
            <a:normAutofit/>
          </a:bodyPr>
          <a:lstStyle/>
          <a:p>
            <a:r>
              <a:rPr lang="ru-RU" sz="1200" dirty="0"/>
              <a:t>Игра «дома нашего города»</a:t>
            </a:r>
            <a:br>
              <a:rPr lang="ru-RU" sz="1200" dirty="0"/>
            </a:br>
            <a:r>
              <a:rPr lang="ru-RU" sz="1200" dirty="0"/>
              <a:t>Цель:  упражнять в образовании относительных прилагательных от существительных, обозначающих материал и вещества.</a:t>
            </a:r>
            <a:br>
              <a:rPr lang="ru-RU" sz="1200" dirty="0"/>
            </a:br>
            <a:r>
              <a:rPr lang="ru-RU" sz="1200" dirty="0"/>
              <a:t>(дом-кирпичный, деревянный, стеклянный, панельный)</a:t>
            </a:r>
          </a:p>
        </p:txBody>
      </p:sp>
      <p:pic>
        <p:nvPicPr>
          <p:cNvPr id="3074" name="Picture 2" descr="https://catherineasquithgallery.com/uploads/posts/2021-03/1614594204_99-p-domik-na-belom-fone-1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5" y="4225437"/>
            <a:ext cx="3506733" cy="259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t2.stblizko.ru/images/product/213/931/939_origin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424" y="818795"/>
            <a:ext cx="3999906" cy="292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flomaster.club/uploads/posts/2021-11/1637828876_57-flomaster-club-p-mnogoetazhnii-dom-risunok-dlya-detei-detsk-7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71" y="3986074"/>
            <a:ext cx="3907459" cy="265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99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13867 -0.486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-0.08138 0.49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6" y="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11172 0.592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2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0.14258 -0.3145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i.ytimg.com/vi/lhYxfF6agF4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31" y="2365303"/>
            <a:ext cx="1468449" cy="87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pngimg.com/uploads/bridge/bridge_PNG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09" y="701336"/>
            <a:ext cx="4390040" cy="159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s://pngimg.com/uploads/bridge/bridge_PNG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38" y="701336"/>
            <a:ext cx="4390040" cy="16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s://pngimg.com/uploads/bridge/bridge_PNG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39" y="4725168"/>
            <a:ext cx="4390040" cy="181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https://pngimg.com/uploads/bridge/bridge_PNG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505" y="4725168"/>
            <a:ext cx="4390040" cy="181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1AAFE1-0722-41F6-9E85-4448BCFC4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17" y="1"/>
            <a:ext cx="11801383" cy="632160"/>
          </a:xfrm>
        </p:spPr>
        <p:txBody>
          <a:bodyPr>
            <a:normAutofit fontScale="90000"/>
          </a:bodyPr>
          <a:lstStyle/>
          <a:p>
            <a:r>
              <a:rPr lang="ru-RU" sz="1200" dirty="0"/>
              <a:t>Игра «Где находится машина»</a:t>
            </a:r>
            <a:br>
              <a:rPr lang="ru-RU" sz="1200" dirty="0"/>
            </a:br>
            <a:r>
              <a:rPr lang="ru-RU" sz="1200" dirty="0"/>
              <a:t>Цель: Учить понимать значение предлогов: на, под,  около, с. правильно употреблять их в речи; составлять предложения с предлогами.</a:t>
            </a:r>
            <a:br>
              <a:rPr lang="ru-RU" sz="1200" dirty="0"/>
            </a:br>
            <a:r>
              <a:rPr lang="ru-RU" sz="1200" dirty="0"/>
              <a:t>(Машина стоит под мостом, машина стоит на мосту, машина стоит около моста, машина съезжает с моста). </a:t>
            </a:r>
          </a:p>
        </p:txBody>
      </p:sp>
      <p:pic>
        <p:nvPicPr>
          <p:cNvPr id="11" name="Picture 6" descr="https://i.ytimg.com/vi/lhYxfF6agF4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694" y="2365302"/>
            <a:ext cx="1468449" cy="87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i.ytimg.com/vi/lhYxfF6agF4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93" y="3244185"/>
            <a:ext cx="1468449" cy="87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i.ytimg.com/vi/lhYxfF6agF4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218" y="3244184"/>
            <a:ext cx="1468449" cy="87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0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22395 -0.1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556 -0.192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34492 0.280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0.30234 0.280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etsad-kitty.ru/uploads/posts/2012-05/1336709090_vesn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49" y="2561382"/>
            <a:ext cx="1889164" cy="209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1.bp.blogspot.com/-B1ZhWmS-FEc/XTSzSlh8CXI/AAAAAAAAFz4/Z8mOV7hSGQgM940YLoAG274DNY9jdGFUgCEwYBhgL/s1600/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060" y="2559163"/>
            <a:ext cx="1855208" cy="209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ony-ericsson.ru/imgcatalog/2453/2452974/mashinka_mkb_racing_car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7" y="874449"/>
            <a:ext cx="1566346" cy="14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pristor.ru/wp-content/uploads/2018/05/%D0%94%D0%BE%D0%BC-%D0%BA%D0%B2%D0%B0%D1%80%D1%82%D0%B8%D1%80%D0%B0-%D0%B4%D0%BE%D0%BC%D0%B8%D0%BA-%D0%BA%D1%80%D0%B0%D1%81%D0%B8%D0%B2%D1%8B%D0%B5-%D0%BA%D0%B0%D1%80%D1%82%D0%B8%D0%BD%D0%BA%D0%B8-%D0%B4%D0%BB%D1%8F-%D0%B4%D0%B5%D1%82%D0%B5%D0%B9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498" y="2712127"/>
            <a:ext cx="1433745" cy="14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67B5C11B-A053-4FD9-8CB9-5542A378B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47" y="5361333"/>
            <a:ext cx="1783680" cy="126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40AAB1-DB4A-4A71-894B-7CC16A332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66580"/>
            <a:ext cx="11420271" cy="730125"/>
          </a:xfrm>
        </p:spPr>
        <p:txBody>
          <a:bodyPr>
            <a:normAutofit/>
          </a:bodyPr>
          <a:lstStyle/>
          <a:p>
            <a:r>
              <a:rPr lang="ru-RU" sz="1200" dirty="0"/>
              <a:t>Игра «Мой, моя»</a:t>
            </a:r>
            <a:br>
              <a:rPr lang="ru-RU" sz="1200" dirty="0"/>
            </a:br>
            <a:r>
              <a:rPr lang="ru-RU" sz="1200" dirty="0"/>
              <a:t>Цель:  формировать умения согласовывать местоимения с существительными.</a:t>
            </a:r>
            <a:br>
              <a:rPr lang="ru-RU" sz="1200" dirty="0"/>
            </a:br>
            <a:r>
              <a:rPr lang="ru-RU" sz="1200" dirty="0"/>
              <a:t>(моя машина, моя река, моя школа, моя дорога. Мой автобус, мой дом, мой мост, мой фонтан).</a:t>
            </a:r>
          </a:p>
        </p:txBody>
      </p:sp>
      <p:pic>
        <p:nvPicPr>
          <p:cNvPr id="13" name="Рисунок 12" descr="https://www.ciur.ru/jab/SiteAssets/default/%D0%A8%D0%BA%D0%BE%D0%BB%D0%B0%201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90000" l="6563" r="94271">
                        <a14:backgroundMark x1="27813" y1="79861" x2="27813" y2="79861"/>
                        <a14:backgroundMark x1="15000" y1="81667" x2="15000" y2="81667"/>
                        <a14:backgroundMark x1="74063" y1="81111" x2="74063" y2="81111"/>
                        <a14:backgroundMark x1="85104" y1="81667" x2="85104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06" y="5158854"/>
            <a:ext cx="2382958" cy="180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2" descr="https://lora.ru/images/product_images/original_images/1070-nad-rekoj-poperek-velikan-vrastjazhku-leg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047" y="5251628"/>
            <a:ext cx="2210435" cy="1477645"/>
          </a:xfrm>
          <a:prstGeom prst="rect">
            <a:avLst/>
          </a:prstGeom>
          <a:noFill/>
        </p:spPr>
      </p:pic>
      <p:pic>
        <p:nvPicPr>
          <p:cNvPr id="15" name="Picture 4">
            <a:extLst>
              <a:ext uri="{FF2B5EF4-FFF2-40B4-BE49-F238E27FC236}">
                <a16:creationId xmlns:lc="http://schemas.openxmlformats.org/drawingml/2006/lockedCanvas" xmlns:a16="http://schemas.microsoft.com/office/drawing/2014/main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="http://schemas.openxmlformats.org/wordprocessingml/2006/main" xmlns:w10="urn:schemas-microsoft-com:office:word" xmlns:v="urn:schemas-microsoft-com:vml" xmlns:o="urn:schemas-microsoft-com:office:office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90251B88-42A2-4409-959F-54EE82A22A88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654" y="5296078"/>
            <a:ext cx="1905000" cy="1433195"/>
          </a:xfrm>
          <a:prstGeom prst="rect">
            <a:avLst/>
          </a:prstGeom>
          <a:noFill/>
        </p:spPr>
      </p:pic>
      <p:pic>
        <p:nvPicPr>
          <p:cNvPr id="16" name="Picture 2" descr="https://fsd.multiurok.ru/html/2021/11/26/s_61a114f0ed53b/phpcDT5D6_Bezopasnost-avtobus-26.10.21_html_2902e3e9cfed639.gif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0" y="5434965"/>
            <a:ext cx="1658620" cy="1423035"/>
          </a:xfrm>
          <a:prstGeom prst="rect">
            <a:avLst/>
          </a:prstGeom>
          <a:noFill/>
          <a:extLst/>
        </p:spPr>
      </p:pic>
      <p:pic>
        <p:nvPicPr>
          <p:cNvPr id="17" name="Рисунок 16" descr="https://media.istockphoto.com/vectors/cartoon-brook-river-isolated-on-white-background-vector-id955061154?k=20&amp;m=955061154&amp;s=612x612&amp;w=0&amp;h=YVm_gwHxx5KOJV13gTTQB_RjNIRcDXQXOoYMoXtzoPE=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0" y="2937373"/>
            <a:ext cx="1566800" cy="1334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7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29218 0.08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16576 -0.05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51224 -0.627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-3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51 -0.06018 L -0.08021 -0.2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-0.07708 L -0.14675 -0.0696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00716 -0.44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19349 -0.164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-0.32539 0.2925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7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8D05C0A9-8327-443E-8BDE-EC20A5BD7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283" y="2219425"/>
            <a:ext cx="2304564" cy="143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45180B47-E635-45FA-A5A2-C802371DA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376" y="3653169"/>
            <a:ext cx="2279176" cy="14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074EF109-0649-43EB-AC63-0A58062E3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376" y="2128526"/>
            <a:ext cx="2279176" cy="14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FC37C0F4-BF33-4824-932D-362A5B80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108641"/>
            <a:ext cx="11507789" cy="688063"/>
          </a:xfrm>
        </p:spPr>
        <p:txBody>
          <a:bodyPr>
            <a:normAutofit fontScale="90000"/>
          </a:bodyPr>
          <a:lstStyle/>
          <a:p>
            <a:r>
              <a:rPr lang="ru-RU" sz="1300" dirty="0"/>
              <a:t>Игра «Посчитай, какой по счету» Цель: формировать умения согласовывать числительное с существительным мужского и женского рода. (первый автобус, второй дом, третий мост, четвертый фонтан, пятый самолет; Первая машина, вторая дорога, третья школа, четвертая река, пятая, остановка).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14" name="Picture 2" descr="https://fsd.multiurok.ru/html/2021/11/26/s_61a114f0ed53b/phpcDT5D6_Bezopasnost-avtobus-26.10.21_html_2902e3e9cfed639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13" y="2120404"/>
            <a:ext cx="1807210" cy="1423670"/>
          </a:xfrm>
          <a:prstGeom prst="rect">
            <a:avLst/>
          </a:prstGeom>
          <a:noFill/>
          <a:extLst/>
        </p:spPr>
      </p:pic>
      <p:pic>
        <p:nvPicPr>
          <p:cNvPr id="15" name="Picture 10" descr="https://pristor.ru/wp-content/uploads/2018/05/%D0%94%D0%BE%D0%BC-%D0%BA%D0%B2%D0%B0%D1%80%D1%82%D0%B8%D1%80%D0%B0-%D0%B4%D0%BE%D0%BC%D0%B8%D0%BA-%D0%BA%D1%80%D0%B0%D1%81%D0%B8%D0%B2%D1%8B%D0%B5-%D0%BA%D0%B0%D1%80%D1%82%D0%B8%D0%BD%D0%BA%D0%B8-%D0%B4%D0%BB%D1%8F-%D0%B4%D0%B5%D1%82%D0%B5%D0%B9-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844" y="2002719"/>
            <a:ext cx="1433195" cy="143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s://lora.ru/images/product_images/original_images/1070-nad-rekoj-poperek-velikan-vrastjazhku-leg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60" y="2237879"/>
            <a:ext cx="1924050" cy="1306195"/>
          </a:xfrm>
          <a:prstGeom prst="rect">
            <a:avLst/>
          </a:prstGeom>
          <a:noFill/>
        </p:spPr>
      </p:pic>
      <p:pic>
        <p:nvPicPr>
          <p:cNvPr id="18" name="Picture 6" descr="https://i.ytimg.com/vi/lhYxfF6agF4/maxresdefault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93" y="3664438"/>
            <a:ext cx="1961022" cy="155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lc="http://schemas.openxmlformats.org/drawingml/2006/lockedCanvas" xmlns:a16="http://schemas.microsoft.com/office/drawing/2014/main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="http://schemas.openxmlformats.org/wordprocessingml/2006/main" xmlns:w10="urn:schemas-microsoft-com:office:word" xmlns:v="urn:schemas-microsoft-com:vml" xmlns:o="urn:schemas-microsoft-com:office:office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90251B88-42A2-4409-959F-54EE82A22A8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669" y="3664988"/>
            <a:ext cx="1905000" cy="1433195"/>
          </a:xfrm>
          <a:prstGeom prst="rect">
            <a:avLst/>
          </a:prstGeom>
          <a:noFill/>
        </p:spPr>
      </p:pic>
      <p:pic>
        <p:nvPicPr>
          <p:cNvPr id="20" name="Рисунок 19" descr="https://www.ciur.ru/jab/SiteAssets/default/%D0%A8%D0%BA%D0%BE%D0%BB%D0%B0%201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56" b="90000" l="6563" r="94271">
                        <a14:backgroundMark x1="27813" y1="79861" x2="27813" y2="79861"/>
                        <a14:backgroundMark x1="15000" y1="81667" x2="15000" y2="81667"/>
                        <a14:backgroundMark x1="74063" y1="81111" x2="74063" y2="81111"/>
                        <a14:backgroundMark x1="85104" y1="81667" x2="85104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36" y="3732364"/>
            <a:ext cx="198818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media.istockphoto.com/vectors/cartoon-brook-river-isolated-on-white-background-vector-id955061154?k=20&amp;m=955061154&amp;s=612x612&amp;w=0&amp;h=YVm_gwHxx5KOJV13gTTQB_RjNIRcDXQXOoYMoXtzoPE=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588" y="3732364"/>
            <a:ext cx="2009775" cy="1354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92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00391 -0.21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-0.00508 -0.189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043 -0.2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00182 -0.2189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00286 -0.217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0099 0.2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 -0.02986 L -0.00222 0.20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0.00104 0.2349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00234 0.226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00169 0.2344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8D05C0A9-8327-443E-8BDE-EC20A5BD7CD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83" y="1008942"/>
            <a:ext cx="2152650" cy="2276474"/>
          </a:xfrm>
          <a:prstGeom prst="rect">
            <a:avLst/>
          </a:prstGeom>
          <a:noFill/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8D05C0A9-8327-443E-8BDE-EC20A5BD7CD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09" y="5758942"/>
            <a:ext cx="1076325" cy="923289"/>
          </a:xfrm>
          <a:prstGeom prst="rect">
            <a:avLst/>
          </a:prstGeom>
          <a:noFill/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074EF109-0649-43EB-AC63-0A58062E35B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118" y="1008940"/>
            <a:ext cx="2513248" cy="2276475"/>
          </a:xfrm>
          <a:prstGeom prst="rect">
            <a:avLst/>
          </a:prstGeom>
          <a:noFill/>
        </p:spPr>
      </p:pic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BC3BD7D4-5211-4629-8334-B0D083D77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79900"/>
            <a:ext cx="11416052" cy="798989"/>
          </a:xfrm>
        </p:spPr>
        <p:txBody>
          <a:bodyPr>
            <a:normAutofit fontScale="90000"/>
          </a:bodyPr>
          <a:lstStyle/>
          <a:p>
            <a:r>
              <a:rPr lang="ru-RU" sz="1300" dirty="0"/>
              <a:t>Игра «Назови наоборот»</a:t>
            </a:r>
            <a:br>
              <a:rPr lang="ru-RU" sz="1300" dirty="0"/>
            </a:br>
            <a:r>
              <a:rPr lang="ru-RU" sz="1200" dirty="0"/>
              <a:t>Цель:  формировать умения подбирать слова-антонимы.</a:t>
            </a:r>
            <a:br>
              <a:rPr lang="ru-RU" sz="1200" dirty="0"/>
            </a:br>
            <a:r>
              <a:rPr lang="ru-RU" sz="1200" dirty="0"/>
              <a:t>(Дорога  </a:t>
            </a:r>
            <a:r>
              <a:rPr lang="ru-RU" sz="1200" dirty="0" smtClean="0"/>
              <a:t>широкая и узкая; </a:t>
            </a:r>
            <a:r>
              <a:rPr lang="ru-RU" sz="1200" dirty="0"/>
              <a:t>фонтан высокий и низкий; автобус маленький и большой; река длинная и короткая; самолет быстрый, а велосипед медленный).</a:t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13" name="Picture 4">
            <a:extLst>
              <a:ext uri="{FF2B5EF4-FFF2-40B4-BE49-F238E27FC236}">
                <a16:creationId xmlns:lc="http://schemas.openxmlformats.org/drawingml/2006/lockedCanvas" xmlns:a16="http://schemas.microsoft.com/office/drawing/2014/main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="http://schemas.openxmlformats.org/wordprocessingml/2006/main" xmlns:w10="urn:schemas-microsoft-com:office:word" xmlns:v="urn:schemas-microsoft-com:vml" xmlns:o="urn:schemas-microsoft-com:office:office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90251B88-42A2-4409-959F-54EE82A22A8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4" y="878890"/>
            <a:ext cx="2233798" cy="2406526"/>
          </a:xfrm>
          <a:prstGeom prst="rect">
            <a:avLst/>
          </a:prstGeom>
          <a:noFill/>
        </p:spPr>
      </p:pic>
      <p:pic>
        <p:nvPicPr>
          <p:cNvPr id="14" name="Picture 2" descr="https://fsd.multiurok.ru/html/2021/11/26/s_61a114f0ed53b/phpcDT5D6_Bezopasnost-avtobus-26.10.21_html_2902e3e9cfed639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33" y="1173707"/>
            <a:ext cx="2272123" cy="2111708"/>
          </a:xfrm>
          <a:prstGeom prst="rect">
            <a:avLst/>
          </a:prstGeom>
          <a:noFill/>
          <a:extLst/>
        </p:spPr>
      </p:pic>
      <p:pic>
        <p:nvPicPr>
          <p:cNvPr id="15" name="Рисунок 14" descr="https://media.istockphoto.com/vectors/cartoon-brook-river-isolated-on-white-background-vector-id955061154?k=20&amp;m=955061154&amp;s=612x612&amp;w=0&amp;h=YVm_gwHxx5KOJV13gTTQB_RjNIRcDXQXOoYMoXtzoPE=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644" y="846182"/>
            <a:ext cx="1657985" cy="2421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https://fsd.multiurok.ru/html/2021/11/26/s_61a114f0ed53b/phpcDT5D6_Bezopasnost-avtobus-26.10.21_html_2902e3e9cfed639.gif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09" y="5758942"/>
            <a:ext cx="1196376" cy="923289"/>
          </a:xfrm>
          <a:prstGeom prst="rect">
            <a:avLst/>
          </a:prstGeom>
          <a:noFill/>
          <a:extLst/>
        </p:spPr>
      </p:pic>
      <p:pic>
        <p:nvPicPr>
          <p:cNvPr id="17" name="Рисунок 16" descr="https://media.istockphoto.com/vectors/cartoon-brook-river-isolated-on-white-background-vector-id955061154?k=20&amp;m=955061154&amp;s=612x612&amp;w=0&amp;h=YVm_gwHxx5KOJV13gTTQB_RjNIRcDXQXOoYMoXtzoPE=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060" y="5758942"/>
            <a:ext cx="1051603" cy="92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4">
            <a:extLst>
              <a:ext uri="{FF2B5EF4-FFF2-40B4-BE49-F238E27FC236}">
                <a16:creationId xmlns:lc="http://schemas.openxmlformats.org/drawingml/2006/lockedCanvas" xmlns:a16="http://schemas.microsoft.com/office/drawing/2014/main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="http://schemas.openxmlformats.org/wordprocessingml/2006/main" xmlns:w10="urn:schemas-microsoft-com:office:word" xmlns:v="urn:schemas-microsoft-com:vml" xmlns:o="urn:schemas-microsoft-com:office:office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90251B88-42A2-4409-959F-54EE82A22A88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85" y="5249036"/>
            <a:ext cx="701675" cy="1433195"/>
          </a:xfrm>
          <a:prstGeom prst="rect">
            <a:avLst/>
          </a:prstGeom>
          <a:noFill/>
        </p:spPr>
      </p:pic>
      <p:pic>
        <p:nvPicPr>
          <p:cNvPr id="19" name="Picture 8" descr="https://i.pinimg.com/736x/37/32/36/373236d126ae4799dd422db9265db8ae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418" y="5636524"/>
            <a:ext cx="1746913" cy="10383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69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46523 -0.32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8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0582 -0.34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13594 -0.337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-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20326 -0.3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0.14518 -0.362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708</TotalTime>
  <Words>110</Words>
  <Application>Microsoft Office PowerPoint</Application>
  <PresentationFormat>Широкоэкранный</PresentationFormat>
  <Paragraphs>11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Century Gothic</vt:lpstr>
      <vt:lpstr>Wingdings 3</vt:lpstr>
      <vt:lpstr>Сектор</vt:lpstr>
      <vt:lpstr>Тема «Город»</vt:lpstr>
      <vt:lpstr>Игра «Профессии нашего города»  Цель: Закрепить знания детей о профессиях родного города-машинист, врач, учитель, летчик. (Машинист работает на железной дороге. Врач работает в больнице. Учитель работает в школе. Летчик работает в аэропорту).</vt:lpstr>
      <vt:lpstr>Игра «Герб города Иркутска»  Цель: расширять представления детей о достопримечательностях своего города. (найди герб города Иркутска).</vt:lpstr>
      <vt:lpstr>Игра «транспорт нашего города» Цель: Закрепить знания детей о транспорте родного города(автобус, машина, велосипед, лошадь).  (На каком транспорте передвигаются по нашему городу?)</vt:lpstr>
      <vt:lpstr>Игра «дома нашего города» Цель:  упражнять в образовании относительных прилагательных от существительных, обозначающих материал и вещества. (дом-кирпичный, деревянный, стеклянный, панельный)</vt:lpstr>
      <vt:lpstr>Игра «Где находится машина» Цель: Учить понимать значение предлогов: на, под,  около, с. правильно употреблять их в речи; составлять предложения с предлогами. (Машина стоит под мостом, машина стоит на мосту, машина стоит около моста, машина съезжает с моста). </vt:lpstr>
      <vt:lpstr>Игра «Мой, моя» Цель:  формировать умения согласовывать местоимения с существительными. (моя машина, моя река, моя школа, моя дорога. Мой автобус, мой дом, мой мост, мой фонтан).</vt:lpstr>
      <vt:lpstr>Игра «Посчитай, какой по счету» Цель: формировать умения согласовывать числительное с существительным мужского и женского рода. (первый автобус, второй дом, третий мост, четвертый фонтан, пятый самолет; Первая машина, вторая дорога, третья школа, четвертая река, пятая, остановка). </vt:lpstr>
      <vt:lpstr>Игра «Назови наоборот» Цель:  формировать умения подбирать слова-антонимы. (Дорога  широкая и узкая; фонтан высокий и низкий; автобус маленький и большой; река длинная и короткая; самолет быстрый, а велосипед медленный). </vt:lpstr>
      <vt:lpstr>Игра «Где находится человек?» Цель: Учить понимать значение предлогов: на, в, около, между, через. Правильно употреблять их в речи; составлять предложения с предлогами. (Человек стоит на мосту. Человек идет в школу. Человек стоит около машины. Человек стоит между домами. Человек перепрыгнул через речку).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Danil</dc:creator>
  <cp:lastModifiedBy>Наталья</cp:lastModifiedBy>
  <cp:revision>53</cp:revision>
  <dcterms:created xsi:type="dcterms:W3CDTF">2021-03-23T09:42:58Z</dcterms:created>
  <dcterms:modified xsi:type="dcterms:W3CDTF">2023-04-27T06:23:50Z</dcterms:modified>
</cp:coreProperties>
</file>