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4" r:id="rId7"/>
    <p:sldId id="262" r:id="rId8"/>
    <p:sldId id="263" r:id="rId9"/>
    <p:sldId id="265" r:id="rId10"/>
    <p:sldId id="270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3" d="100"/>
          <a:sy n="63" d="100"/>
        </p:scale>
        <p:origin x="-1356" y="-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D3CE9-A726-485B-BBC8-2BC55DC4CE49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08D22-3290-462D-B828-18574442E7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08D22-3290-462D-B828-18574442E712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презентация\6cd15442040e1c2cd79cc462c25bc77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6"/>
            <a:ext cx="9144000" cy="67151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3143240" y="3244334"/>
            <a:ext cx="1796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785926"/>
            <a:ext cx="75724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                         Тема урока </a:t>
            </a:r>
          </a:p>
          <a:p>
            <a:r>
              <a:rPr lang="ru-RU" sz="3200" b="1" dirty="0" smtClean="0">
                <a:solidFill>
                  <a:srgbClr val="FFFF00"/>
                </a:solidFill>
              </a:rPr>
              <a:t>«Что </a:t>
            </a:r>
            <a:r>
              <a:rPr lang="ru-RU" sz="3200" b="1" dirty="0" smtClean="0">
                <a:solidFill>
                  <a:srgbClr val="FFFF00"/>
                </a:solidFill>
              </a:rPr>
              <a:t>такое распространенные и нераспространенные предложения?»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43306" y="50006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/>
              <a:t>В</a:t>
            </a:r>
            <a:r>
              <a:rPr lang="ru-RU" sz="2400" b="1" dirty="0" smtClean="0"/>
              <a:t>ыполнила : учитель начальных классов Кириенко И.С. МАОУ»СОШ№20» г. Находка.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презентация\63b6c934b4b5f426b70e4bcbea8e1e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71480"/>
            <a:ext cx="8001056" cy="58974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357422" y="785794"/>
            <a:ext cx="585791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Задачи:</a:t>
            </a:r>
            <a:r>
              <a:rPr lang="ru-RU" sz="2800" b="1" dirty="0" smtClean="0">
                <a:cs typeface="Times New Roman" panose="02020603050405020304" pitchFamily="18" charset="0"/>
              </a:rPr>
              <a:t> </a:t>
            </a:r>
          </a:p>
          <a:p>
            <a:r>
              <a:rPr lang="ru-RU" sz="2800" b="1" dirty="0" smtClean="0">
                <a:cs typeface="Times New Roman" panose="02020603050405020304" pitchFamily="18" charset="0"/>
              </a:rPr>
              <a:t> 1.Познакомиться с распространён -</a:t>
            </a:r>
            <a:r>
              <a:rPr lang="ru-RU" sz="2800" b="1" dirty="0" err="1" smtClean="0">
                <a:cs typeface="Times New Roman" panose="02020603050405020304" pitchFamily="18" charset="0"/>
              </a:rPr>
              <a:t>ными</a:t>
            </a:r>
            <a:r>
              <a:rPr lang="ru-RU" sz="2800" b="1" dirty="0" smtClean="0">
                <a:cs typeface="Times New Roman" panose="02020603050405020304" pitchFamily="18" charset="0"/>
              </a:rPr>
              <a:t> и нераспространёнными предложениями.</a:t>
            </a:r>
          </a:p>
          <a:p>
            <a:r>
              <a:rPr lang="ru-RU" sz="2800" b="1" dirty="0" smtClean="0">
                <a:cs typeface="Times New Roman" panose="02020603050405020304" pitchFamily="18" charset="0"/>
              </a:rPr>
              <a:t> 2.Учиться распознавать  </a:t>
            </a:r>
            <a:r>
              <a:rPr lang="ru-RU" sz="2800" b="1" dirty="0" err="1" smtClean="0">
                <a:cs typeface="Times New Roman" panose="02020603050405020304" pitchFamily="18" charset="0"/>
              </a:rPr>
              <a:t>распро</a:t>
            </a:r>
            <a:r>
              <a:rPr lang="ru-RU" sz="2800" b="1" dirty="0" smtClean="0">
                <a:cs typeface="Times New Roman" panose="02020603050405020304" pitchFamily="18" charset="0"/>
              </a:rPr>
              <a:t> -</a:t>
            </a:r>
            <a:r>
              <a:rPr lang="ru-RU" sz="2800" b="1" dirty="0" err="1" smtClean="0">
                <a:cs typeface="Times New Roman" panose="02020603050405020304" pitchFamily="18" charset="0"/>
              </a:rPr>
              <a:t>странённые</a:t>
            </a:r>
            <a:r>
              <a:rPr lang="ru-RU" sz="2800" b="1" dirty="0" smtClean="0">
                <a:cs typeface="Times New Roman" panose="02020603050405020304" pitchFamily="18" charset="0"/>
              </a:rPr>
              <a:t> и нераспространенные предложения.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презентация\df33d4381f9fb09f1c0893e5ebb2ce3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00042"/>
            <a:ext cx="7286676" cy="546885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28926" y="642918"/>
            <a:ext cx="37753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8E40"/>
                </a:solidFill>
                <a:latin typeface="Bookman Old Style" pitchFamily="18" charset="0"/>
              </a:rPr>
              <a:t>Запомни правило</a:t>
            </a:r>
            <a:endParaRPr lang="ru-RU" sz="2800" b="1" dirty="0">
              <a:solidFill>
                <a:srgbClr val="008E40"/>
              </a:solidFill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85918" y="3286124"/>
            <a:ext cx="77152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Нераспространённое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предложение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состоит  </a:t>
            </a:r>
          </a:p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только из </a:t>
            </a:r>
            <a:r>
              <a:rPr lang="ru-RU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главных членов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предложения.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43240" y="457200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728" y="4071942"/>
            <a:ext cx="67866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Распространённое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предложение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состоит только  из </a:t>
            </a:r>
            <a:r>
              <a:rPr lang="ru-RU" sz="2400" b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главных и второстепенных членов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предложения.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7" name="Picture 9" descr="C:\Users\USER\Desktop\презентация\fb6e31b0db55d06e3cf3810be59653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072626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4" name="Picture 6" descr="C:\Users\USER\Desktop\russ2-kanakina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1857364"/>
            <a:ext cx="2649543" cy="35150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5715008" y="2214554"/>
            <a:ext cx="25266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Стр. 37 упр. 46.</a:t>
            </a:r>
            <a:endParaRPr lang="ru-RU" sz="28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14612" y="1071546"/>
            <a:ext cx="33459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Работа по учебнику.</a:t>
            </a:r>
            <a:endParaRPr lang="ru-RU" sz="28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1" name="Picture 9" descr="C:\Users\USER\Desktop\презентация\2c304f17a45b9b94a8aac441fa1623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14356"/>
            <a:ext cx="7358114" cy="3576700"/>
          </a:xfrm>
          <a:prstGeom prst="rect">
            <a:avLst/>
          </a:prstGeom>
          <a:noFill/>
        </p:spPr>
      </p:pic>
      <p:pic>
        <p:nvPicPr>
          <p:cNvPr id="3078" name="Picture 6" descr="C:\Users\USER\Desktop\10171922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3500438"/>
            <a:ext cx="3143272" cy="2582722"/>
          </a:xfrm>
          <a:prstGeom prst="rect">
            <a:avLst/>
          </a:prstGeom>
          <a:noFill/>
        </p:spPr>
      </p:pic>
      <p:pic>
        <p:nvPicPr>
          <p:cNvPr id="3080" name="Picture 8" descr="C:\Users\USER\Desktop\101719220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0694" y="3214686"/>
            <a:ext cx="3357586" cy="2758817"/>
          </a:xfrm>
          <a:prstGeom prst="rect">
            <a:avLst/>
          </a:prstGeom>
          <a:noFill/>
        </p:spPr>
      </p:pic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4548255" y="4714884"/>
            <a:ext cx="4595745" cy="73866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ea typeface="Times New Roman" pitchFamily="18" charset="0"/>
                <a:cs typeface="Arial" pitchFamily="34" charset="0"/>
              </a:rPr>
              <a:t>Распространённое предложение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5500702"/>
            <a:ext cx="4946803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cs typeface="Arial" pitchFamily="34" charset="0"/>
              </a:rPr>
              <a:t>Нераспространённое предложение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2714612" y="2071678"/>
            <a:ext cx="37914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Наступила осень.</a:t>
            </a: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3357554" y="2000240"/>
            <a:ext cx="29416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cs typeface="Arial" pitchFamily="34" charset="0"/>
              </a:rPr>
              <a:t>Падают листья.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571736" y="2071678"/>
            <a:ext cx="40611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cs typeface="Arial" pitchFamily="34" charset="0"/>
              </a:rPr>
              <a:t>Птицы улетают на юг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4500562" y="642918"/>
            <a:ext cx="1847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3428992" y="2000240"/>
            <a:ext cx="26378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cs typeface="Arial" pitchFamily="34" charset="0"/>
              </a:rPr>
              <a:t>Идет  дождь.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1928794" y="1928802"/>
            <a:ext cx="55306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cs typeface="Arial" pitchFamily="34" charset="0"/>
              </a:rPr>
              <a:t>Всюду кружат жёлтые листья.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 rot="10800000" flipV="1">
            <a:off x="1428728" y="624282"/>
            <a:ext cx="6643734" cy="5232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cs typeface="Arial" pitchFamily="34" charset="0"/>
              </a:rPr>
              <a:t>Распредели предложения по корзинам.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4 -0.01066  -0.018 -0.02132  -0.023 -0.02132  c -0.031 0  -0.063 0.16655  -0.063 0.3331  c 0 -0.08394  -0.016 -0.16655  -0.031 -0.16655  c -0.016 0  -0.031 0.08394  -0.031 0.16655  c 0 -0.0413  -0.008 -0.08394  -0.016 -0.08394  c -0.008 0  -0.016 0.0413  -0.016 0.08394  c 0 -0.02132  -0.004 -0.0413  -0.008 -0.0413  c -0.004 0  -0.008 0.02132  -0.008 0.0413  c 0 -0.01066  -0.002 -0.02132  -0.004 -0.02132  c -0.001 0  -0.004 0.01066  -0.004 0.02132  c 0 -0.00533  -0.001 -0.01066  -0.002 -0.01066  c 0 -0.00133  -0.002 0.00533  -0.002 0.01066  c 0 -0.00266  0 -0.00533  -0.001 -0.00533  c 0 0.00133  -0.001 0.00266  -0.001 0.00533  c 0 -0.00133  0 -0.00266  0 -0.004  c -0.001 0  -0.001 0.00133  -0.001 0.00266  c -0.001 0  -0.001 -0.00133  -0.001 -0.00266  c -0.001 0  -0.001 0.00133  -0.001 0.00266  E" pathEditMode="relative" ptsTypes="">
                                      <p:cBhvr>
                                        <p:cTn id="6" dur="2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4 -0.01066  -0.018 -0.02132  -0.023 -0.02132  c -0.031 0  -0.063 0.16655  -0.063 0.3331  c 0 -0.08394  -0.016 -0.16655  -0.031 -0.16655  c -0.016 0  -0.031 0.08394  -0.031 0.16655  c 0 -0.0413  -0.008 -0.08394  -0.016 -0.08394  c -0.008 0  -0.016 0.0413  -0.016 0.08394  c 0 -0.02132  -0.004 -0.0413  -0.008 -0.0413  c -0.004 0  -0.008 0.02132  -0.008 0.0413  c 0 -0.01066  -0.002 -0.02132  -0.004 -0.02132  c -0.001 0  -0.004 0.01066  -0.004 0.02132  c 0 -0.00533  -0.001 -0.01066  -0.002 -0.01066  c 0 -0.00133  -0.002 0.00533  -0.002 0.01066  c 0 -0.00266  0 -0.00533  -0.001 -0.00533  c 0 0.00133  -0.001 0.00266  -0.001 0.00533  c 0 -0.00133  0 -0.00266  0 -0.004  c -0.001 0  -0.001 0.00133  -0.001 0.00266  c -0.001 0  -0.001 -0.00133  -0.001 -0.00266  c -0.001 0  -0.001 0.00133  -0.001 0.00266  E" pathEditMode="relative" ptsTypes="">
                                      <p:cBhvr>
                                        <p:cTn id="16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1  E" pathEditMode="relative" ptsTypes="">
                                      <p:cBhvr>
                                        <p:cTn id="25" dur="2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-0.004 -0.01066  -0.018 -0.02132  -0.023 -0.02132  c -0.031 0  -0.063 0.16655  -0.063 0.3331  c 0 -0.08394  -0.016 -0.16655  -0.031 -0.16655  c -0.016 0  -0.031 0.08394  -0.031 0.16655  c 0 -0.0413  -0.008 -0.08394  -0.016 -0.08394  c -0.008 0  -0.016 0.0413  -0.016 0.08394  c 0 -0.02132  -0.004 -0.0413  -0.008 -0.0413  c -0.004 0  -0.008 0.02132  -0.008 0.0413  c 0 -0.01066  -0.002 -0.02132  -0.004 -0.02132  c -0.001 0  -0.004 0.01066  -0.004 0.02132  c 0 -0.00533  -0.001 -0.01066  -0.002 -0.01066  c 0 -0.00133  -0.002 0.00533  -0.002 0.01066  c 0 -0.00266  0 -0.00533  -0.001 -0.00533  c 0 0.00133  -0.001 0.00266  -0.001 0.00533  c 0 -0.00133  0 -0.00266  0 -0.004  c -0.001 0  -0.001 0.00133  -0.001 0.00266  c -0.001 0  -0.001 -0.00133  -0.001 -0.00266  c -0.001 0  -0.001 0.00133  -0.001 0.00266  E" pathEditMode="relative" ptsTypes="">
                                      <p:cBhvr>
                                        <p:cTn id="34" dur="2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1  E" pathEditMode="relative" ptsTypes="">
                                      <p:cBhvr>
                                        <p:cTn id="43" dur="2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4" grpId="0"/>
      <p:bldP spid="3085" grpId="0"/>
      <p:bldP spid="3085" grpId="1"/>
      <p:bldP spid="3086" grpId="0"/>
      <p:bldP spid="3086" grpId="1"/>
      <p:bldP spid="3088" grpId="0"/>
      <p:bldP spid="3088" grpId="1"/>
      <p:bldP spid="3089" grpId="0"/>
      <p:bldP spid="3089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USER\Desktop\презентация\fb6e31b0db55d06e3cf3810be59653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7294" y="0"/>
            <a:ext cx="9171294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857488" y="1071546"/>
            <a:ext cx="38958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Продолжите фразы .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57290" y="2143116"/>
            <a:ext cx="282603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Я узнал …</a:t>
            </a:r>
          </a:p>
          <a:p>
            <a:r>
              <a:rPr lang="ru-RU" sz="3600" b="1" dirty="0" smtClean="0">
                <a:solidFill>
                  <a:srgbClr val="FFFF00"/>
                </a:solidFill>
              </a:rPr>
              <a:t>Я научился… </a:t>
            </a:r>
            <a:endParaRPr lang="ru-RU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презентация\c9a0c2628fc22dd352a76f88ca2147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187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5" descr="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0959677">
            <a:off x="2444522" y="2370107"/>
            <a:ext cx="4190995" cy="210363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786314" y="5072074"/>
            <a:ext cx="2257477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4800" b="1" dirty="0" smtClean="0">
                <a:cs typeface="Arial" charset="0"/>
              </a:rPr>
              <a:t>Род…на</a:t>
            </a:r>
            <a:endParaRPr lang="ru-RU" sz="4800" b="1" dirty="0">
              <a:cs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3786182" y="5903071"/>
            <a:ext cx="15420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8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57884" y="5000636"/>
            <a:ext cx="5693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cs typeface="Arial" charset="0"/>
              </a:rPr>
              <a:t>и</a:t>
            </a:r>
            <a:endParaRPr lang="ru-RU" sz="54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86380" y="4643446"/>
            <a:ext cx="4058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8E40"/>
                </a:solidFill>
              </a:rPr>
              <a:t>/</a:t>
            </a:r>
            <a:endParaRPr lang="ru-RU" sz="4000" b="1" dirty="0">
              <a:solidFill>
                <a:srgbClr val="008E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презентация\c9a0c2628fc22dd352a76f88ca2147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 rot="20830068">
            <a:off x="3997224" y="3287303"/>
            <a:ext cx="138376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atin typeface="Cambria Math" pitchFamily="18" charset="0"/>
                <a:ea typeface="Cambria Math" pitchFamily="18" charset="0"/>
              </a:rPr>
              <a:t>ТЕР</a:t>
            </a:r>
            <a:endParaRPr lang="ru-RU" sz="4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1069023">
            <a:off x="3108859" y="1159821"/>
            <a:ext cx="2143536" cy="393954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5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</a:rPr>
              <a:t>Е</a:t>
            </a:r>
            <a:endParaRPr lang="ru-RU" sz="25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00562" y="4857760"/>
            <a:ext cx="2007217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5400" b="1" dirty="0" err="1" smtClean="0">
                <a:cs typeface="Arial" charset="0"/>
              </a:rPr>
              <a:t>вет</a:t>
            </a:r>
            <a:r>
              <a:rPr lang="ru-RU" sz="5400" b="1" dirty="0" smtClean="0">
                <a:cs typeface="Arial" charset="0"/>
              </a:rPr>
              <a:t>…</a:t>
            </a:r>
            <a:r>
              <a:rPr lang="ru-RU" sz="5400" b="1" dirty="0" err="1" smtClean="0">
                <a:cs typeface="Arial" charset="0"/>
              </a:rPr>
              <a:t>р</a:t>
            </a:r>
            <a:endParaRPr lang="ru-RU" sz="5400" b="1" dirty="0"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43570" y="4857760"/>
            <a:ext cx="396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cs typeface="Arial" charset="0"/>
              </a:rPr>
              <a:t>е</a:t>
            </a:r>
            <a:endParaRPr lang="ru-RU" sz="54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2066" y="4572008"/>
            <a:ext cx="20865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8E40"/>
                </a:solidFill>
              </a:rPr>
              <a:t>/</a:t>
            </a:r>
            <a:endParaRPr lang="ru-RU" sz="4000" b="1" dirty="0">
              <a:solidFill>
                <a:srgbClr val="008E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презентация\c9a0c2628fc22dd352a76f88ca2147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1495"/>
            <a:ext cx="9144000" cy="69294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C:\Users\USER\Desktop\1526665822_preview_рис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411571">
            <a:off x="1716261" y="2248746"/>
            <a:ext cx="2903764" cy="18573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 rot="21251056">
            <a:off x="4507889" y="1952429"/>
            <a:ext cx="252184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0" b="1" dirty="0" err="1" smtClean="0">
                <a:solidFill>
                  <a:schemeClr val="accent5">
                    <a:lumMod val="50000"/>
                  </a:schemeClr>
                </a:solidFill>
              </a:rPr>
              <a:t>унок</a:t>
            </a:r>
            <a:r>
              <a:rPr lang="ru-RU" sz="8000" b="1" dirty="0" smtClean="0">
                <a:solidFill>
                  <a:schemeClr val="accent5">
                    <a:lumMod val="50000"/>
                  </a:schemeClr>
                </a:solidFill>
              </a:rPr>
              <a:t> </a:t>
            </a:r>
            <a:endParaRPr lang="ru-RU" sz="8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86314" y="5000636"/>
            <a:ext cx="2760692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cs typeface="Arial" charset="0"/>
              </a:rPr>
              <a:t>р…</a:t>
            </a:r>
            <a:r>
              <a:rPr lang="ru-RU" sz="5400" b="1" dirty="0" err="1" smtClean="0">
                <a:cs typeface="Arial" charset="0"/>
              </a:rPr>
              <a:t>сунок</a:t>
            </a:r>
            <a:endParaRPr lang="ru-RU" sz="5400" b="1" dirty="0">
              <a:cs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14942" y="5000636"/>
            <a:ext cx="5693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cs typeface="Arial" charset="0"/>
              </a:rPr>
              <a:t>и</a:t>
            </a:r>
            <a:endParaRPr lang="ru-RU" sz="54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72198" y="4643446"/>
            <a:ext cx="4058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8E40"/>
                </a:solidFill>
              </a:rPr>
              <a:t>/</a:t>
            </a:r>
            <a:endParaRPr lang="ru-RU" sz="4000" b="1" dirty="0">
              <a:solidFill>
                <a:srgbClr val="008E4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71934" y="5286388"/>
            <a:ext cx="2744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    .                      </a:t>
            </a:r>
          </a:p>
        </p:txBody>
      </p:sp>
      <p:pic>
        <p:nvPicPr>
          <p:cNvPr id="3075" name="Picture 3" descr="C:\Users\USER\Desktop\презентация\fb6e31b0db55d06e3cf3810be59653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662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4" name="Picture 2" descr="C:\Users\USER\Desktop\f54aef19d8f6bbb8e5b66827d8d9361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357166"/>
            <a:ext cx="4786346" cy="3468367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4" name="Прямоугольник 3"/>
          <p:cNvSpPr/>
          <p:nvPr/>
        </p:nvSpPr>
        <p:spPr>
          <a:xfrm>
            <a:off x="2428860" y="3500438"/>
            <a:ext cx="4857784" cy="2857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3857628"/>
            <a:ext cx="7561172" cy="9541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 dirty="0" smtClean="0"/>
              <a:t>Рассмотрите рисунок.</a:t>
            </a:r>
          </a:p>
          <a:p>
            <a:r>
              <a:rPr lang="ru-RU" sz="2800" b="1" dirty="0" smtClean="0"/>
              <a:t> Какое явление погоды вы видите на рисунке ?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4929198"/>
            <a:ext cx="3500462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/>
              <a:t>Что делает ветер?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14414" y="5643578"/>
            <a:ext cx="350046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dirty="0" smtClean="0"/>
              <a:t> </a:t>
            </a:r>
            <a:r>
              <a:rPr lang="ru-RU" sz="2800" b="1" dirty="0" smtClean="0"/>
              <a:t>Что мы составили?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презентация\fb6e31b0db55d06e3cf3810be596532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 descr="C:\Users\USER\Desktop\f54aef19d8f6bbb8e5b66827d8d9361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428604"/>
            <a:ext cx="4786346" cy="3468367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4" name="Прямоугольник 3"/>
          <p:cNvSpPr/>
          <p:nvPr/>
        </p:nvSpPr>
        <p:spPr>
          <a:xfrm>
            <a:off x="2143108" y="3571876"/>
            <a:ext cx="4857784" cy="2857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3929066"/>
            <a:ext cx="6500858" cy="9541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/>
              <a:t>Назовите грамматическую основу этого предложения.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714480" y="4000504"/>
            <a:ext cx="4643470" cy="126188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400" b="1" dirty="0" smtClean="0"/>
              <a:t>      Ветер дует.</a:t>
            </a:r>
          </a:p>
          <a:p>
            <a:endParaRPr lang="ru-RU" sz="3200" dirty="0"/>
          </a:p>
        </p:txBody>
      </p:sp>
      <p:sp>
        <p:nvSpPr>
          <p:cNvPr id="11" name="Минус 10"/>
          <p:cNvSpPr/>
          <p:nvPr/>
        </p:nvSpPr>
        <p:spPr>
          <a:xfrm>
            <a:off x="2143108" y="4857760"/>
            <a:ext cx="1571636" cy="188595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Минус 14"/>
          <p:cNvSpPr/>
          <p:nvPr/>
        </p:nvSpPr>
        <p:spPr>
          <a:xfrm>
            <a:off x="3643306" y="4857760"/>
            <a:ext cx="1857388" cy="21431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Минус 16"/>
          <p:cNvSpPr/>
          <p:nvPr/>
        </p:nvSpPr>
        <p:spPr>
          <a:xfrm>
            <a:off x="3643306" y="5000636"/>
            <a:ext cx="1857388" cy="21431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 animBg="1"/>
      <p:bldP spid="15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презентация\fb6e31b0db55d06e3cf3810be596532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 descr="C:\Users\USER\Desktop\f54aef19d8f6bbb8e5b66827d8d9361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428604"/>
            <a:ext cx="4786346" cy="3468367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4" name="Прямоугольник 3"/>
          <p:cNvSpPr/>
          <p:nvPr/>
        </p:nvSpPr>
        <p:spPr>
          <a:xfrm>
            <a:off x="2143108" y="3571876"/>
            <a:ext cx="4857784" cy="2857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4000504"/>
            <a:ext cx="5480796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 dirty="0" smtClean="0"/>
              <a:t>Давайте дополним предложение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4572008"/>
            <a:ext cx="3620286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 dirty="0" smtClean="0"/>
              <a:t>Ветер  какой ? Когда? </a:t>
            </a:r>
            <a:endParaRPr lang="ru-RU" sz="28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71472" y="4000504"/>
            <a:ext cx="7858180" cy="126188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400" b="1" dirty="0" smtClean="0"/>
              <a:t>Сегодня   дует сильный ветер.</a:t>
            </a:r>
          </a:p>
          <a:p>
            <a:endParaRPr lang="ru-RU" sz="3200" dirty="0"/>
          </a:p>
        </p:txBody>
      </p:sp>
      <p:sp>
        <p:nvSpPr>
          <p:cNvPr id="10" name="Минус 9"/>
          <p:cNvSpPr/>
          <p:nvPr/>
        </p:nvSpPr>
        <p:spPr>
          <a:xfrm>
            <a:off x="6215074" y="4572008"/>
            <a:ext cx="1785950" cy="214314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Минус 11"/>
          <p:cNvSpPr/>
          <p:nvPr/>
        </p:nvSpPr>
        <p:spPr>
          <a:xfrm>
            <a:off x="2571736" y="4643446"/>
            <a:ext cx="1857388" cy="142876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Минус 12"/>
          <p:cNvSpPr/>
          <p:nvPr/>
        </p:nvSpPr>
        <p:spPr>
          <a:xfrm>
            <a:off x="2571736" y="4786322"/>
            <a:ext cx="1857388" cy="7143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9" grpId="1" animBg="1"/>
      <p:bldP spid="11" grpId="0" animBg="1"/>
      <p:bldP spid="10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esktop\презентация\02c0343030a1338c74d9d311b250225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285860"/>
            <a:ext cx="7643865" cy="498512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071538" y="2571744"/>
            <a:ext cx="195047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cs typeface="Calibri" pitchFamily="34" charset="0"/>
              </a:rPr>
              <a:t>Дует ветер.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57686" y="2357430"/>
            <a:ext cx="4786314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</a:rPr>
              <a:t>Сегодня дует сильный ветер.</a:t>
            </a:r>
            <a:endParaRPr lang="ru-RU" sz="28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571480"/>
            <a:ext cx="79251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Чем отличается первое предложение от второго?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928670"/>
            <a:ext cx="90011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Предположите , как называются такие предложения?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презентация\63b6c934b4b5f426b70e4bcbea8e1e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71480"/>
            <a:ext cx="8001056" cy="58974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857356" y="1000108"/>
            <a:ext cx="922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Тема:</a:t>
            </a:r>
            <a:endParaRPr lang="ru-RU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857232"/>
            <a:ext cx="607223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008E40"/>
                </a:solidFill>
                <a:cs typeface="Times New Roman" panose="02020603050405020304" pitchFamily="18" charset="0"/>
              </a:rPr>
              <a:t>Что такое распространённые и нераспространённые предложения?</a:t>
            </a:r>
            <a:endParaRPr lang="ru-RU" sz="2800" b="1" u="sng" dirty="0">
              <a:solidFill>
                <a:srgbClr val="008E40"/>
              </a:solidFill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1928802"/>
            <a:ext cx="9344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Цель:</a:t>
            </a:r>
            <a:endParaRPr lang="ru-RU" sz="24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57620" y="2000240"/>
            <a:ext cx="156696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ru-RU" sz="2800" b="1" dirty="0" smtClean="0">
                <a:cs typeface="Times New Roman" panose="02020603050405020304" pitchFamily="18" charset="0"/>
              </a:rPr>
              <a:t>Узнать….</a:t>
            </a:r>
          </a:p>
          <a:p>
            <a:pPr marL="342900" indent="-342900"/>
            <a:endParaRPr lang="ru-RU" sz="2800" b="1" dirty="0"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1928802"/>
            <a:ext cx="57864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cs typeface="Times New Roman" panose="02020603050405020304" pitchFamily="18" charset="0"/>
              </a:rPr>
              <a:t>Узнать, какие предложения называются  распространённые, </a:t>
            </a:r>
          </a:p>
          <a:p>
            <a:r>
              <a:rPr lang="ru-RU" sz="2800" b="1" dirty="0" smtClean="0">
                <a:cs typeface="Times New Roman" panose="02020603050405020304" pitchFamily="18" charset="0"/>
              </a:rPr>
              <a:t>а какие  нераспространённые.</a:t>
            </a:r>
            <a:endParaRPr lang="ru-RU" sz="2800" b="1" dirty="0"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5984" y="3000372"/>
            <a:ext cx="59293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902</TotalTime>
  <Words>218</Words>
  <PresentationFormat>Экран (4:3)</PresentationFormat>
  <Paragraphs>56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Начальная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79</cp:revision>
  <dcterms:created xsi:type="dcterms:W3CDTF">2024-10-29T03:55:03Z</dcterms:created>
  <dcterms:modified xsi:type="dcterms:W3CDTF">2024-12-01T10:32:50Z</dcterms:modified>
</cp:coreProperties>
</file>