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3" r:id="rId2"/>
    <p:sldId id="454" r:id="rId3"/>
    <p:sldId id="455" r:id="rId4"/>
    <p:sldId id="457" r:id="rId5"/>
    <p:sldId id="456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3" r:id="rId19"/>
    <p:sldId id="470" r:id="rId20"/>
    <p:sldId id="471" r:id="rId21"/>
    <p:sldId id="474" r:id="rId22"/>
    <p:sldId id="4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E7D38-4EA3-4A51-ABDB-5FF8F21D9250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DEFC8-B6AD-4291-9CF2-173655C13B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6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EDBA2-47C3-4A37-84D6-AD2C8D976E19}" type="datetimeFigureOut">
              <a:rPr lang="ru-RU" smtClean="0"/>
              <a:pPr/>
              <a:t>15.11.2024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0D055-EABB-4F65-8932-C94D23194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7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4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://info.rounb.ru/elbibl/el_res/bogatiri/GeroiSovSouza/Foto/Kopytenkov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6.gif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cturehistory.livejournal.com/2160475.html" TargetMode="External"/><Relationship Id="rId13" Type="http://schemas.openxmlformats.org/officeDocument/2006/relationships/hyperlink" Target="https://geroi-sibiri.ru/geroi-sovetskogo-soiuza?per_page=30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poisk-po-photo.ru/&#1079;&#1080;&#1085;&#1072;&#1080;&#1076;&#1072;-&#1090;&#1091;&#1089;&#1085;&#1086;&#1083;&#1086;&#1073;&#1086;&#1074;&#1072;-&#1084;&#1072;&#1088;&#1095;&#1077;&#1085;&#1082;&#1086;-&#1092;&#1086;&#1090;&#1086;" TargetMode="External"/><Relationship Id="rId12" Type="http://schemas.openxmlformats.org/officeDocument/2006/relationships/hyperlink" Target="https://crimean-monuments.ru/monument/2462-mogila-geroya-sovetskogo-soyuza-m-k-bajdy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sparklogic.ru/blog/2023/11/foni-dlya-prezentacij-po-velikoj-otechestvennoj-vojne" TargetMode="External"/><Relationship Id="rId1" Type="http://schemas.openxmlformats.org/officeDocument/2006/relationships/themeOverride" Target="../theme/themeOverride20.xml"/><Relationship Id="rId6" Type="http://schemas.openxmlformats.org/officeDocument/2006/relationships/hyperlink" Target="https://dzen.ru/a/YSz0nqs7gjsyoRlw" TargetMode="External"/><Relationship Id="rId11" Type="http://schemas.openxmlformats.org/officeDocument/2006/relationships/hyperlink" Target="https://&#1087;&#1086;&#1073;&#1077;&#1076;&#1072;45.&#1088;&#1092;/vrachi-geroi" TargetMode="External"/><Relationship Id="rId5" Type="http://schemas.openxmlformats.org/officeDocument/2006/relationships/hyperlink" Target="https://vladimirkrym.livejournal.com/55298.html" TargetMode="External"/><Relationship Id="rId15" Type="http://schemas.openxmlformats.org/officeDocument/2006/relationships/hyperlink" Target="https://myslide.ru/presentation/geroixA0-odnoselchane" TargetMode="External"/><Relationship Id="rId10" Type="http://schemas.openxmlformats.org/officeDocument/2006/relationships/hyperlink" Target="https://dzen.ru/a/ZUzzbeSXAiroxUvZ" TargetMode="External"/><Relationship Id="rId4" Type="http://schemas.openxmlformats.org/officeDocument/2006/relationships/hyperlink" Target="https://dzen.ru/a/ZEeeonqSdUKprRjf" TargetMode="External"/><Relationship Id="rId9" Type="http://schemas.openxmlformats.org/officeDocument/2006/relationships/hyperlink" Target="https://kulturologia.ru/blogs/241019/44490/" TargetMode="External"/><Relationship Id="rId14" Type="http://schemas.openxmlformats.org/officeDocument/2006/relationships/hyperlink" Target="http://info.rounb.ru/elbibl/el_res/bogatiri/GeroiSovSouza/Kopytenkov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s://aif-s3.aif.ru/images/016/948/838d2ead75a9f75b97943da9e6922ec0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юди в белых халатах (1941-2013)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C1EE5DF7-385C-0320-0D7C-6DDC766C5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-24"/>
            <a:ext cx="9073008" cy="6804756"/>
          </a:xfrm>
          <a:prstGeom prst="rect">
            <a:avLst/>
          </a:prstGeom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8"/>
            </a:avLst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8A1BA9B-F542-1BC0-2D94-BEAE6F2B1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6C66142-7041-8F1B-AA4D-E57319B88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" y="0"/>
            <a:ext cx="4810616" cy="6813376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95D765CC-C05C-430C-6D03-5E9019D45D85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9D70F-C8B4-334F-7834-F66A0C645E03}"/>
              </a:ext>
            </a:extLst>
          </p:cNvPr>
          <p:cNvSpPr txBox="1"/>
          <p:nvPr/>
        </p:nvSpPr>
        <p:spPr>
          <a:xfrm>
            <a:off x="4846229" y="1052736"/>
            <a:ext cx="4104456" cy="283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Маресева</a:t>
            </a: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(1923 – 1943)</a:t>
            </a:r>
          </a:p>
        </p:txBody>
      </p:sp>
      <p:pic>
        <p:nvPicPr>
          <p:cNvPr id="7" name="Рисунок 6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4" y="4071943"/>
            <a:ext cx="3600000" cy="23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171F8FC-49F0-6BC0-AF63-57AEFFEF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05087C-45C2-8656-B6C3-2D919A8AA4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39" y="0"/>
            <a:ext cx="4686237" cy="6858000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294457AD-669B-4F58-7B1D-5FB9E7277E14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65B9BF-5EA3-56A8-C877-D28306F4EFC0}"/>
              </a:ext>
            </a:extLst>
          </p:cNvPr>
          <p:cNvSpPr txBox="1"/>
          <p:nvPr/>
        </p:nvSpPr>
        <p:spPr>
          <a:xfrm>
            <a:off x="4608098" y="44624"/>
            <a:ext cx="45359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Туснолобова-Марченко</a:t>
            </a:r>
            <a:r>
              <a:rPr lang="ru-RU" sz="32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n/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Михайловна </a:t>
            </a:r>
          </a:p>
          <a:p>
            <a:pPr algn="ctr"/>
            <a:r>
              <a:rPr lang="ru-RU" sz="32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1920 – 1980)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21F420-0B1C-EF25-9420-930AC1ADD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14"/>
          <a:stretch/>
        </p:blipFill>
        <p:spPr>
          <a:xfrm>
            <a:off x="5572132" y="1571612"/>
            <a:ext cx="2654316" cy="40016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гвоздик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6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DF4ADB6-7CFA-75BF-4B09-29C133C2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2D2F68-A259-EBFE-08C3-F67A3636B5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" y="6350"/>
            <a:ext cx="4858298" cy="6814928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D854184D-0244-BE35-3A66-F3AC3F1D6A70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EEA0E1-3BB7-5E00-B8CF-BE22D2EEE6FA}"/>
              </a:ext>
            </a:extLst>
          </p:cNvPr>
          <p:cNvSpPr txBox="1"/>
          <p:nvPr/>
        </p:nvSpPr>
        <p:spPr>
          <a:xfrm>
            <a:off x="4857752" y="44624"/>
            <a:ext cx="4178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 </a:t>
            </a:r>
          </a:p>
          <a:p>
            <a:pPr algn="ctr"/>
            <a:r>
              <a:rPr lang="ru-RU" sz="32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Викторовна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(1921 – 2011)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23E621-ADEF-F280-E1E9-1BED20283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256" y="1543334"/>
            <a:ext cx="2953036" cy="41220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гвоздик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55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9379AB6-D5F6-2F3B-805D-7607297F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CDEF7A7-833F-AEBD-2DFA-0FD8FAA68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6350"/>
            <a:ext cx="4567428" cy="6858000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B9EE24DF-951F-14E8-B595-4556C4EF0160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DA549C-F31F-0F1C-DB09-A1A45686C402}"/>
              </a:ext>
            </a:extLst>
          </p:cNvPr>
          <p:cNvSpPr txBox="1"/>
          <p:nvPr/>
        </p:nvSpPr>
        <p:spPr>
          <a:xfrm>
            <a:off x="4788024" y="116632"/>
            <a:ext cx="4248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Богомолов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(1925 – 1999)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2C6F9B-AE70-AB18-EEA4-B279EE4CEE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32" y="2071677"/>
            <a:ext cx="2643206" cy="38961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AA6016B-7B56-4546-DC7B-13F2BF01A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D0F3D6-0D42-DF8C-250C-4E1349023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0"/>
            <a:ext cx="4788024" cy="6821852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248D27BB-C910-1816-11C5-29C0C17C176C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8B821F-7D8D-E34C-3558-663E13DD9A60}"/>
              </a:ext>
            </a:extLst>
          </p:cNvPr>
          <p:cNvSpPr txBox="1"/>
          <p:nvPr/>
        </p:nvSpPr>
        <p:spPr>
          <a:xfrm>
            <a:off x="5076056" y="188640"/>
            <a:ext cx="38884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Байда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Карповна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(1922 – 2002)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CA298DD-D303-3E44-0FA8-9B2B567BE5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8" y="1714488"/>
            <a:ext cx="2523993" cy="42066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54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6BEE230-7E4F-5585-C3C0-3BE29409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61E579-01B8-7588-8A9B-C6C562A03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0"/>
            <a:ext cx="4567767" cy="6851650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CD13AD08-06DC-D538-7488-EFBD54A78181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2A55EC-9367-F0BC-1EB9-9B7F43F70866}"/>
              </a:ext>
            </a:extLst>
          </p:cNvPr>
          <p:cNvSpPr txBox="1"/>
          <p:nvPr/>
        </p:nvSpPr>
        <p:spPr>
          <a:xfrm>
            <a:off x="5076056" y="1268760"/>
            <a:ext cx="3744416" cy="206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Быковский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Иванович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(1919 – 1973) </a:t>
            </a:r>
          </a:p>
        </p:txBody>
      </p:sp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4" y="4071943"/>
            <a:ext cx="3600000" cy="23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5041077-4DC8-3542-103B-49EC09A3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4"/>
            <a:extLst>
              <a:ext uri="{FF2B5EF4-FFF2-40B4-BE49-F238E27FC236}">
                <a16:creationId xmlns="" xmlns:a16="http://schemas.microsoft.com/office/drawing/2014/main" id="{B341F7C2-E726-0141-B8F9-49FBFBE7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172"/>
            <a:ext cx="4788024" cy="68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4390AD2C-5309-C785-203B-D4311FAD5DCD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93FDF30-B2D4-3CD6-815A-349DBB2BC566}"/>
              </a:ext>
            </a:extLst>
          </p:cNvPr>
          <p:cNvSpPr txBox="1"/>
          <p:nvPr/>
        </p:nvSpPr>
        <p:spPr>
          <a:xfrm>
            <a:off x="4807074" y="188640"/>
            <a:ext cx="42294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Копытёнков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Андреевич </a:t>
            </a:r>
          </a:p>
          <a:p>
            <a:pPr algn="ctr"/>
            <a:r>
              <a:rPr lang="ru-RU" sz="3200" b="1" dirty="0" err="1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(1923 – 1986)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660342-E10A-697C-0041-651755D594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3570" y="1714488"/>
            <a:ext cx="2635226" cy="40289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3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59D47B8-2438-8A06-DB6D-1BA91E0A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7F49E6-BBD7-A6A9-F42D-6D7E42AD08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" y="13796"/>
            <a:ext cx="4908029" cy="6837853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17652370-A853-FAB6-B221-44CB5626AD1E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80B2BC-0F3D-CF5B-5FCE-A662155BA732}"/>
              </a:ext>
            </a:extLst>
          </p:cNvPr>
          <p:cNvSpPr txBox="1"/>
          <p:nvPr/>
        </p:nvSpPr>
        <p:spPr>
          <a:xfrm>
            <a:off x="4860032" y="188640"/>
            <a:ext cx="42484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Левченко </a:t>
            </a:r>
          </a:p>
          <a:p>
            <a:pPr algn="ctr"/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Николаевна </a:t>
            </a:r>
          </a:p>
          <a:p>
            <a:pPr algn="ctr"/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(1924 – 1973)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3473E8-1CD2-DFD1-FD47-7DF3D151A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5"/>
          <a:stretch/>
        </p:blipFill>
        <p:spPr>
          <a:xfrm>
            <a:off x="5260718" y="1714488"/>
            <a:ext cx="3526124" cy="38050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39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A12D907-9861-16D7-D500-7701062A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B190951E-F442-B21F-C829-C869E0D65118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585791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Красный крест на крыше медсанбата,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грозном небе – черные кресты.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тонкими косичками солдаты –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Синеглазой юной красоты.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Взрывом опаленные мужчины,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Раненные пулями не раз,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скрывая должности и чина,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просили помощи у вас.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Значит, время вам дало, по сути,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Самые высокие права,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мы вам доверяли судьбы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свои предсмертные слова…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теперь вот, часто с болью острой,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 слова приходят к нам в ночи,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Вспоминаем вас, военные медсестры,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 и вас, военные врачи.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Трошин.  «Военным медикам»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воздики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5143512"/>
            <a:ext cx="2428878" cy="1596917"/>
          </a:xfrm>
          <a:prstGeom prst="rect">
            <a:avLst/>
          </a:prstGeom>
        </p:spPr>
      </p:pic>
      <p:pic>
        <p:nvPicPr>
          <p:cNvPr id="7" name="Рисунок 6" descr="СПГПМУ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6" y="-1"/>
            <a:ext cx="3060000" cy="20578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СПГПМУ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00" y="1643050"/>
            <a:ext cx="3060000" cy="2016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СПГПМУ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00" y="3286124"/>
            <a:ext cx="3060000" cy="20121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6490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8AB4706-6433-A405-2DFB-EF5AFFE8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62856E-B949-8F54-769A-E62C4F0A53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44624"/>
            <a:ext cx="5472608" cy="6722594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4F2F0AA1-288C-C378-1C39-545859CC0C8C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Военно-медицинская служба имени доктора Йонаса Басанавичюса, эмблема -  векторн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865187"/>
            <a:ext cx="2377430" cy="23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69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BFEE347-EE4E-7FE4-5FBE-F5E2050D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4B38B120-8BCC-DA67-0FBA-D1706DC3CF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8"/>
            </a:avLst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BAC65C-83F0-57F4-E0AB-A365B1AEB430}"/>
              </a:ext>
            </a:extLst>
          </p:cNvPr>
          <p:cNvSpPr txBox="1"/>
          <p:nvPr/>
        </p:nvSpPr>
        <p:spPr>
          <a:xfrm>
            <a:off x="0" y="1700808"/>
            <a:ext cx="9333912" cy="24016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 памяти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в белых халатах»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медикам </a:t>
            </a:r>
            <a:r>
              <a:rPr lang="ru-RU" sz="40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</a:t>
            </a:r>
            <a:endParaRPr lang="ru-RU" sz="4000" b="1" dirty="0">
              <a:ln/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2CA016-D841-EF43-8A35-DAB410F6FC88}"/>
              </a:ext>
            </a:extLst>
          </p:cNvPr>
          <p:cNvSpPr txBox="1"/>
          <p:nvPr/>
        </p:nvSpPr>
        <p:spPr>
          <a:xfrm>
            <a:off x="4530166" y="4656038"/>
            <a:ext cx="4605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Шатрова Наталья Владимировна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преподаватель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химии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53D977D-0235-9A78-95DD-FF38FBE9D99D}"/>
              </a:ext>
            </a:extLst>
          </p:cNvPr>
          <p:cNvSpPr txBox="1"/>
          <p:nvPr/>
        </p:nvSpPr>
        <p:spPr>
          <a:xfrm>
            <a:off x="2324540" y="6402814"/>
            <a:ext cx="4605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г.</a:t>
            </a:r>
            <a:endParaRPr lang="ru-RU" sz="1600" dirty="0"/>
          </a:p>
        </p:txBody>
      </p:sp>
      <p:pic>
        <p:nvPicPr>
          <p:cNvPr id="8" name="Рисунок 7" descr="79748746-0de2-462b-9a2b-3b183c25cbb7.jpe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32" y="0"/>
            <a:ext cx="5214974" cy="18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5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A12D907-9861-16D7-D500-7701062A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4" y="44624"/>
            <a:ext cx="6375862" cy="6774873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B190951E-F442-B21F-C829-C869E0D65118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 descr="Военно-медицинская служба имени доктора Йонаса Басанавичюса, эмблема -  векторн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058" y="865187"/>
            <a:ext cx="2377430" cy="23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90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BFEE347-EE4E-7FE4-5FBE-F5E2050D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4B38B120-8BCC-DA67-0FBA-D1706DC3CF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8"/>
            </a:avLst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162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BAC65C-83F0-57F4-E0AB-A365B1AEB430}"/>
              </a:ext>
            </a:extLst>
          </p:cNvPr>
          <p:cNvSpPr txBox="1"/>
          <p:nvPr/>
        </p:nvSpPr>
        <p:spPr>
          <a:xfrm>
            <a:off x="0" y="1700808"/>
            <a:ext cx="9333912" cy="24016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 памяти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в белых халатах»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медикам </a:t>
            </a:r>
            <a:r>
              <a:rPr lang="ru-RU" sz="4000" b="1" dirty="0" smtClean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</a:t>
            </a:r>
            <a:endParaRPr lang="ru-RU" sz="4000" b="1" dirty="0">
              <a:ln/>
              <a:gradFill flip="none" rotWithShape="1"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79748746-0de2-462b-9a2b-3b183c25cbb7.jpe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32" y="0"/>
            <a:ext cx="5214974" cy="1833402"/>
          </a:xfrm>
          <a:prstGeom prst="rect">
            <a:avLst/>
          </a:prstGeom>
        </p:spPr>
      </p:pic>
      <p:pic>
        <p:nvPicPr>
          <p:cNvPr id="9" name="Рисунок 8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50" y="4143380"/>
            <a:ext cx="3647147" cy="23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5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C1233BF-3599-DB3F-A25A-B5C8D060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2CD79C06-2B80-284C-7050-1A324EAEBF55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136E59-A35A-4C42-2DB9-1DDCE77CC941}"/>
              </a:ext>
            </a:extLst>
          </p:cNvPr>
          <p:cNvSpPr txBox="1"/>
          <p:nvPr/>
        </p:nvSpPr>
        <p:spPr>
          <a:xfrm>
            <a:off x="785786" y="714356"/>
            <a:ext cx="81729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://dzen.ru/a/ZEeeonqSdUKprRjf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https://vladimirkrym.livejournal.com/55298.html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https://dzen.ru/a/YSz0nqs7gjsyoRlw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https://poisk-po-photo.ru/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зинаида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туснолобова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марченко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-фото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https://picturehistory.livejournal.com/2160475.html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https://kulturologia.ru/blogs/241019/44490/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https://dzen.ru/a/ZUzzbeSXAiroxUvZ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победа45.рф/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vrachi-geroi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https://crimean-monuments.ru/monument/2462-mogila-geroya-sovetskogo-soyuza-m-k-bajdy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https://geroi-sibiri.ru/geroi-sovetskogo-soiuza?per_page=30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http://info.rounb.ru/elbibl/el_res/bogatiri/GeroiSovSouza/Kopytenkov.html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https://myslide.ru/presentation/geroixA0-odnoselchane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indent="-538163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https://sparklogic.ru/blog/2023/11/foni-dlya-prezentacij-po-velikoj-otechestvennoj-vojne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93FDF30-B2D4-3CD6-815A-349DBB2BC566}"/>
              </a:ext>
            </a:extLst>
          </p:cNvPr>
          <p:cNvSpPr txBox="1"/>
          <p:nvPr/>
        </p:nvSpPr>
        <p:spPr>
          <a:xfrm>
            <a:off x="928662" y="188640"/>
            <a:ext cx="8107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</a:t>
            </a:r>
            <a:endParaRPr lang="ru-RU" sz="28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858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362B2D22-7EB9-C4CC-93E2-B21A88AA7D9E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D0ECC6E-5A0D-3A50-AA8C-A27E932FCE56}"/>
              </a:ext>
            </a:extLst>
          </p:cNvPr>
          <p:cNvSpPr txBox="1"/>
          <p:nvPr/>
        </p:nvSpPr>
        <p:spPr>
          <a:xfrm>
            <a:off x="899592" y="203743"/>
            <a:ext cx="7992254" cy="21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«То, что сделано советской военной медициной в годы минувшей войны, по всей справедливости может быть названо подвигом»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Маршал СССР И. Х. Баграмян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AB57E3-A05F-4A86-EDB9-3505AFF34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2276872"/>
            <a:ext cx="6101542" cy="42632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гвоздики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42" y="5500702"/>
            <a:ext cx="1885599" cy="12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CDD4D97-5C48-243F-A174-4142ADF7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68A3806A-304D-C8A9-C26F-6B01386964A9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9F34B58-42B7-AED2-3481-4B3815BC47F9}"/>
              </a:ext>
            </a:extLst>
          </p:cNvPr>
          <p:cNvSpPr/>
          <p:nvPr/>
        </p:nvSpPr>
        <p:spPr>
          <a:xfrm>
            <a:off x="827584" y="149774"/>
            <a:ext cx="8200074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войны погибли и пропали без вести более 85000 медиков, среди которых 5000 врачей, 9000 средних медицинских работников, 71000 санинструкторов и санитаров.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DF7D91F-856C-4066-A77F-3C4CB2697703}"/>
              </a:ext>
            </a:extLst>
          </p:cNvPr>
          <p:cNvSpPr/>
          <p:nvPr/>
        </p:nvSpPr>
        <p:spPr>
          <a:xfrm>
            <a:off x="985455" y="166878"/>
            <a:ext cx="8042203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Смертность медработников была на втором месте после гибели бойцов стрелковых подразделений.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E165902-8896-C0F8-318A-4B079400475E}"/>
              </a:ext>
            </a:extLst>
          </p:cNvPr>
          <p:cNvSpPr/>
          <p:nvPr/>
        </p:nvSpPr>
        <p:spPr>
          <a:xfrm>
            <a:off x="827584" y="146862"/>
            <a:ext cx="8197303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Средняя продолжительность жизни санинструктора на передовой в 1941 году составляла 40 секунд.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D941D9D-69E3-8976-B763-0ED9A6C0FBD6}"/>
              </a:ext>
            </a:extLst>
          </p:cNvPr>
          <p:cNvSpPr/>
          <p:nvPr/>
        </p:nvSpPr>
        <p:spPr>
          <a:xfrm>
            <a:off x="922265" y="180383"/>
            <a:ext cx="8104008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1941-1945 году через госпитали прошло более 22 млн. человек. Из них 17 млн. вернулись в строй.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11B40D3-4150-4178-D5AE-13B560222903}"/>
              </a:ext>
            </a:extLst>
          </p:cNvPr>
          <p:cNvSpPr/>
          <p:nvPr/>
        </p:nvSpPr>
        <p:spPr>
          <a:xfrm>
            <a:off x="769430" y="173631"/>
            <a:ext cx="8255457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особо отличившихся медицинских работников были удостоены званий Героев Советского Союза и Героя Социалистического Труда.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32D392A-02E3-D6BB-4ED4-4171E79584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24" y="1643050"/>
            <a:ext cx="8028384" cy="48844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6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D8522A8-445C-C731-C10C-B7FAFE7A1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AB5CACF5-FB03-E0C7-D349-F59253BFD091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98968A-F3A9-7C5B-2945-59C75A5E66F0}"/>
              </a:ext>
            </a:extLst>
          </p:cNvPr>
          <p:cNvSpPr txBox="1"/>
          <p:nvPr/>
        </p:nvSpPr>
        <p:spPr>
          <a:xfrm>
            <a:off x="755576" y="116632"/>
            <a:ext cx="82089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«Поистине наши медики были тружениками-героями. Они делали все, чтобы скорее поставить раненых на ноги, дать им возможность снова вернуться в строй. Нижайший поклон им за их заботу и доброту!»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К.К. Рокоссовский. «Солдатский долг»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DB669BD-068D-668C-F2E8-66B35318E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1928802"/>
            <a:ext cx="7872623" cy="44465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032" y="5572140"/>
            <a:ext cx="1800000" cy="11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3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533E534-9ECB-DCF3-C1A4-CE0727B53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8442DAF5-875C-28EF-37AB-90444AEB4093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5C925F-3EF2-ED94-4E1F-95EACF6438AF}"/>
              </a:ext>
            </a:extLst>
          </p:cNvPr>
          <p:cNvSpPr txBox="1"/>
          <p:nvPr/>
        </p:nvSpPr>
        <p:spPr>
          <a:xfrm>
            <a:off x="4214810" y="428604"/>
            <a:ext cx="4746961" cy="433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идёт по лазарету,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тем и этим светом,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Архангел для солдат,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и ночь покоя нету,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рукою шприц с ланцетом,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Пистолет и автомат.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fontAlgn="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Ножкин. Лазареты. 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поэмы «Ради жизни на земле»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hlinkClick r:id="rId4" tgtFrame="&quot;_blank&quot;"/>
            <a:extLst>
              <a:ext uri="{FF2B5EF4-FFF2-40B4-BE49-F238E27FC236}">
                <a16:creationId xmlns="" xmlns:a16="http://schemas.microsoft.com/office/drawing/2014/main" id="{8D5AB639-12CA-BE90-12DA-ED3AA4CBE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1" y="-40266"/>
            <a:ext cx="3960000" cy="263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Рисунок 4" descr="Лечение солдат в полевом госпитале.">
            <a:extLst>
              <a:ext uri="{FF2B5EF4-FFF2-40B4-BE49-F238E27FC236}">
                <a16:creationId xmlns="" xmlns:a16="http://schemas.microsoft.com/office/drawing/2014/main" id="{C4EF11F3-4BF0-85DB-0346-2AAFEA9494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42" y="2116940"/>
            <a:ext cx="3960000" cy="262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 descr="Операционная в Раздолинской больнице, 1950 г.">
            <a:extLst>
              <a:ext uri="{FF2B5EF4-FFF2-40B4-BE49-F238E27FC236}">
                <a16:creationId xmlns="" xmlns:a16="http://schemas.microsoft.com/office/drawing/2014/main" id="{3FB785E4-7990-7433-AEC2-D0D4169619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3424" y="4274146"/>
            <a:ext cx="3960000" cy="262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Рисунок 7" descr="гвоздики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8" y="4929198"/>
            <a:ext cx="2560590" cy="16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3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022E46B-2B69-B2FD-EF97-2E725CA8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2EEDA29-7952-0937-2AB5-757DD7E250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79213"/>
            <a:ext cx="4731262" cy="6734163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AB1D7C0B-4970-A9E2-1FC9-19FD9B676728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2053C5-FA00-3713-A873-8A2A72A9E0D9}"/>
              </a:ext>
            </a:extLst>
          </p:cNvPr>
          <p:cNvSpPr txBox="1"/>
          <p:nvPr/>
        </p:nvSpPr>
        <p:spPr>
          <a:xfrm>
            <a:off x="4857752" y="857232"/>
            <a:ext cx="4172658" cy="283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Гнаровская</a:t>
            </a: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Осиповна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(1923 – 1943)</a:t>
            </a:r>
          </a:p>
        </p:txBody>
      </p:sp>
      <p:pic>
        <p:nvPicPr>
          <p:cNvPr id="5" name="Рисунок 4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4" y="4071943"/>
            <a:ext cx="3600000" cy="23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6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B599450-DB30-6110-7DC8-79B7965C0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B758ED-25E6-BCB9-F51D-5DCFC81A3F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4795804" cy="6858000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662FD6CF-DC13-D7F9-D8C9-D514010DA89A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DEFA2D3-D72B-2721-0524-1137341B6F10}"/>
              </a:ext>
            </a:extLst>
          </p:cNvPr>
          <p:cNvSpPr txBox="1"/>
          <p:nvPr/>
        </p:nvSpPr>
        <p:spPr>
          <a:xfrm>
            <a:off x="4929190" y="1071546"/>
            <a:ext cx="4032448" cy="283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Самсонова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(1924 – 1944)</a:t>
            </a:r>
          </a:p>
        </p:txBody>
      </p:sp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4" y="4071943"/>
            <a:ext cx="3600000" cy="23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5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FBF2BFE-9FCC-C342-5E9B-47FF4F50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E2F5EA8-EC75-21E9-748B-3290861D7D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" y="44624"/>
            <a:ext cx="4909041" cy="6747460"/>
          </a:xfrm>
          <a:prstGeom prst="rect">
            <a:avLst/>
          </a:prstGeom>
        </p:spPr>
      </p:pic>
      <p:sp>
        <p:nvSpPr>
          <p:cNvPr id="2" name="Рамка 1">
            <a:extLst>
              <a:ext uri="{FF2B5EF4-FFF2-40B4-BE49-F238E27FC236}">
                <a16:creationId xmlns="" xmlns:a16="http://schemas.microsoft.com/office/drawing/2014/main" id="{B1114455-B772-85D9-0689-314B6E5A58C9}"/>
              </a:ext>
            </a:extLst>
          </p:cNvPr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C39364-EB0E-D8D0-CF85-FD9108191634}"/>
              </a:ext>
            </a:extLst>
          </p:cNvPr>
          <p:cNvSpPr txBox="1"/>
          <p:nvPr/>
        </p:nvSpPr>
        <p:spPr>
          <a:xfrm>
            <a:off x="5136354" y="692696"/>
            <a:ext cx="3744416" cy="2832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Пушина</a:t>
            </a: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Феодора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n/>
                <a:gradFill flip="none" rotWithShape="1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(1923 – 1943)</a:t>
            </a:r>
          </a:p>
        </p:txBody>
      </p:sp>
      <p:pic>
        <p:nvPicPr>
          <p:cNvPr id="6" name="Рисунок 5" descr="гвоздики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4" y="4071943"/>
            <a:ext cx="3600000" cy="23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</TotalTime>
  <Words>474</Words>
  <Application>Microsoft Office PowerPoint</Application>
  <PresentationFormat>Экран (4:3)</PresentationFormat>
  <Paragraphs>95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Надежда</cp:lastModifiedBy>
  <cp:revision>147</cp:revision>
  <dcterms:created xsi:type="dcterms:W3CDTF">2020-11-21T18:16:19Z</dcterms:created>
  <dcterms:modified xsi:type="dcterms:W3CDTF">2024-11-15T09:51:46Z</dcterms:modified>
</cp:coreProperties>
</file>