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3"/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60"/>
        <p:guide pos="381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Замещающее содержимое 5"/>
          <p:cNvPicPr>
            <a:picLocks noChangeAspect="1"/>
          </p:cNvPicPr>
          <p:nvPr>
            <p:ph idx="1"/>
          </p:nvPr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0"/>
            <a:ext cx="12192000" cy="9178925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2264410"/>
            <a:ext cx="10515600" cy="1325563"/>
          </a:xfrm>
        </p:spPr>
        <p:txBody>
          <a:bodyPr>
            <a:normAutofit fontScale="90000"/>
          </a:bodyPr>
          <a:p>
            <a:pPr algn="just"/>
            <a:r>
              <a:rPr lang="ru-RU" b="0" dirty="0" smtClean="0">
                <a:solidFill>
                  <a:schemeClr val="tx1"/>
                </a:solidFill>
                <a:latin typeface="Book Antiqua" panose="02040602050305030304" charset="0"/>
                <a:cs typeface="Book Antiqua" panose="02040602050305030304" charset="0"/>
                <a:sym typeface="+mn-ea"/>
              </a:rPr>
              <a:t>«… повел </a:t>
            </a:r>
            <a:r>
              <a:rPr lang="ru-RU" b="0" dirty="0">
                <a:solidFill>
                  <a:schemeClr val="tx1"/>
                </a:solidFill>
                <a:latin typeface="Book Antiqua" panose="02040602050305030304" charset="0"/>
                <a:cs typeface="Book Antiqua" panose="02040602050305030304" charset="0"/>
                <a:sym typeface="+mn-ea"/>
              </a:rPr>
              <a:t>русский государственный корабль иным курсом, чем Его отец. Он не считал, что реформы 60-70-х годов — безусловное благо, а старался внести в них те поправки, которые по Его мнению были необходимы для внутреннего равновесия </a:t>
            </a:r>
            <a:r>
              <a:rPr lang="ru-RU" b="0" dirty="0" smtClean="0">
                <a:solidFill>
                  <a:schemeClr val="tx1"/>
                </a:solidFill>
                <a:latin typeface="Book Antiqua" panose="02040602050305030304" charset="0"/>
                <a:cs typeface="Book Antiqua" panose="02040602050305030304" charset="0"/>
                <a:sym typeface="+mn-ea"/>
              </a:rPr>
              <a:t>России».</a:t>
            </a:r>
            <a:br>
              <a:rPr lang="ru-RU" dirty="0">
                <a:solidFill>
                  <a:schemeClr val="tx1"/>
                </a:solidFill>
                <a:latin typeface="Book Antiqua" panose="02040602050305030304" charset="0"/>
                <a:cs typeface="Book Antiqua" panose="02040602050305030304" charset="0"/>
                <a:sym typeface="+mn-ea"/>
              </a:rPr>
            </a:br>
            <a:r>
              <a:rPr lang="ru-RU" b="0" dirty="0">
                <a:solidFill>
                  <a:schemeClr val="tx1"/>
                </a:solidFill>
                <a:latin typeface="Book Antiqua" panose="02040602050305030304" charset="0"/>
                <a:cs typeface="Book Antiqua" panose="02040602050305030304" charset="0"/>
                <a:sym typeface="+mn-ea"/>
              </a:rPr>
              <a:t>— С. С. Ольденбург</a:t>
            </a:r>
            <a:endParaRPr lang="ru-RU" altLang="en-US" b="0" dirty="0">
              <a:solidFill>
                <a:schemeClr val="tx1"/>
              </a:solidFill>
              <a:latin typeface="Book Antiqua" panose="02040602050305030304" charset="0"/>
              <a:cs typeface="Book Antiqua" panose="02040602050305030304" charset="0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Замещающее содержимое 5"/>
          <p:cNvPicPr>
            <a:picLocks noChangeAspect="1"/>
          </p:cNvPicPr>
          <p:nvPr>
            <p:ph idx="1"/>
          </p:nvPr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96152" y="1654595"/>
            <a:ext cx="10708342" cy="3258064"/>
          </a:xfrm>
        </p:spPr>
        <p:txBody>
          <a:bodyPr>
            <a:normAutofit/>
          </a:bodyPr>
          <a:lstStyle/>
          <a:p>
            <a:pPr algn="ctr"/>
            <a:r>
              <a:rPr lang="ru-RU" sz="3500" b="0" i="0" dirty="0">
                <a:solidFill>
                  <a:schemeClr val="tx1"/>
                </a:solidFill>
                <a:effectLst/>
                <a:latin typeface="Book Antiqua" panose="02040602050305030304" charset="0"/>
                <a:cs typeface="Book Antiqua" panose="02040602050305030304" charset="0"/>
              </a:rPr>
              <a:t>1881 г. – Манифест о незыблемости самодержавия</a:t>
            </a:r>
            <a:br>
              <a:rPr lang="ru-RU" sz="3500" b="0" i="0" dirty="0">
                <a:solidFill>
                  <a:schemeClr val="tx1"/>
                </a:solidFill>
                <a:effectLst/>
                <a:latin typeface="Book Antiqua" panose="02040602050305030304" charset="0"/>
                <a:cs typeface="Book Antiqua" panose="02040602050305030304" charset="0"/>
              </a:rPr>
            </a:br>
            <a:br>
              <a:rPr lang="ru-RU" sz="3500" b="0" i="0" dirty="0">
                <a:solidFill>
                  <a:schemeClr val="tx1"/>
                </a:solidFill>
                <a:effectLst/>
                <a:latin typeface="Book Antiqua" panose="02040602050305030304" charset="0"/>
                <a:cs typeface="Book Antiqua" panose="02040602050305030304" charset="0"/>
              </a:rPr>
            </a:br>
            <a:br>
              <a:rPr lang="ru-RU" sz="3500" b="0" i="0" dirty="0">
                <a:solidFill>
                  <a:schemeClr val="tx1"/>
                </a:solidFill>
                <a:effectLst/>
                <a:latin typeface="Book Antiqua" panose="02040602050305030304" charset="0"/>
                <a:cs typeface="Book Antiqua" panose="02040602050305030304" charset="0"/>
              </a:rPr>
            </a:br>
            <a:br>
              <a:rPr lang="ru-RU" sz="3500" b="0" i="0" dirty="0">
                <a:solidFill>
                  <a:schemeClr val="tx1"/>
                </a:solidFill>
                <a:effectLst/>
                <a:latin typeface="Book Antiqua" panose="02040602050305030304" charset="0"/>
                <a:cs typeface="Book Antiqua" panose="02040602050305030304" charset="0"/>
              </a:rPr>
            </a:br>
            <a:r>
              <a:rPr lang="ru-RU" sz="3500" i="0" dirty="0">
                <a:solidFill>
                  <a:schemeClr val="tx1"/>
                </a:solidFill>
                <a:effectLst/>
                <a:latin typeface="Book Antiqua" panose="02040602050305030304" charset="0"/>
                <a:cs typeface="Book Antiqua" panose="02040602050305030304" charset="0"/>
              </a:rPr>
              <a:t>О чем в нем говорится? Какие причины Контрреформ?</a:t>
            </a:r>
            <a:endParaRPr lang="ru-RU" sz="3500" i="0" dirty="0">
              <a:solidFill>
                <a:schemeClr val="tx1"/>
              </a:solidFill>
              <a:effectLst/>
              <a:latin typeface="Book Antiqua" panose="02040602050305030304" charset="0"/>
              <a:cs typeface="Book Antiqua" panose="0204060205030503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Замещающее содержимое 5"/>
          <p:cNvPicPr>
            <a:picLocks noChangeAspect="1"/>
          </p:cNvPicPr>
          <p:nvPr>
            <p:ph idx="1"/>
          </p:nvPr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 dirty="0">
                <a:latin typeface="Book Antiqua" panose="02040602050305030304" charset="0"/>
                <a:cs typeface="Book Antiqua" panose="02040602050305030304" charset="0"/>
              </a:rPr>
              <a:t>Реформы Александра </a:t>
            </a:r>
            <a:r>
              <a:rPr lang="en-US" altLang="en-US" smtClean="0">
                <a:latin typeface="Book Antiqua" panose="02040602050305030304" charset="0"/>
                <a:cs typeface="Book Antiqua" panose="02040602050305030304" charset="0"/>
              </a:rPr>
              <a:t>II</a:t>
            </a:r>
            <a:endParaRPr lang="en-US" altLang="en-US">
              <a:latin typeface="Book Antiqua" panose="02040602050305030304" charset="0"/>
              <a:cs typeface="Book Antiqua" panose="02040602050305030304" charset="0"/>
            </a:endParaRPr>
          </a:p>
        </p:txBody>
      </p:sp>
      <p:sp>
        <p:nvSpPr>
          <p:cNvPr id="4" name="Замещающее содержимое 2"/>
          <p:cNvSpPr>
            <a:spLocks noGrp="1"/>
          </p:cNvSpPr>
          <p:nvPr/>
        </p:nvSpPr>
        <p:spPr>
          <a:xfrm>
            <a:off x="838200" y="157924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altLang="en-US" sz="4000">
                <a:latin typeface="Book Antiqua" panose="02040602050305030304" charset="0"/>
                <a:cs typeface="Book Antiqua" panose="02040602050305030304" charset="0"/>
              </a:rPr>
              <a:t>Крестьянская</a:t>
            </a:r>
            <a:endParaRPr lang="ru-RU" altLang="en-US" sz="4000">
              <a:latin typeface="Book Antiqua" panose="02040602050305030304" charset="0"/>
              <a:cs typeface="Book Antiqua" panose="02040602050305030304" charset="0"/>
            </a:endParaRPr>
          </a:p>
          <a:p>
            <a:pPr algn="just"/>
            <a:r>
              <a:rPr lang="ru-RU" altLang="en-US" sz="4000">
                <a:latin typeface="Book Antiqua" panose="02040602050305030304" charset="0"/>
                <a:cs typeface="Book Antiqua" panose="02040602050305030304" charset="0"/>
              </a:rPr>
              <a:t>Земская</a:t>
            </a:r>
            <a:endParaRPr lang="ru-RU" altLang="en-US" sz="4000">
              <a:latin typeface="Book Antiqua" panose="02040602050305030304" charset="0"/>
              <a:cs typeface="Book Antiqua" panose="02040602050305030304" charset="0"/>
            </a:endParaRPr>
          </a:p>
          <a:p>
            <a:pPr algn="just"/>
            <a:r>
              <a:rPr lang="ru-RU" altLang="en-US" sz="4000">
                <a:latin typeface="Book Antiqua" panose="02040602050305030304" charset="0"/>
                <a:cs typeface="Book Antiqua" panose="02040602050305030304" charset="0"/>
              </a:rPr>
              <a:t>Судебная</a:t>
            </a:r>
            <a:endParaRPr lang="ru-RU" altLang="en-US" sz="4000">
              <a:latin typeface="Book Antiqua" panose="02040602050305030304" charset="0"/>
              <a:cs typeface="Book Antiqua" panose="02040602050305030304" charset="0"/>
            </a:endParaRPr>
          </a:p>
          <a:p>
            <a:pPr algn="just"/>
            <a:r>
              <a:rPr lang="ru-RU" altLang="en-US" sz="4000">
                <a:latin typeface="Book Antiqua" panose="02040602050305030304" charset="0"/>
                <a:cs typeface="Book Antiqua" panose="02040602050305030304" charset="0"/>
              </a:rPr>
              <a:t>Финансовая</a:t>
            </a:r>
            <a:endParaRPr lang="ru-RU" altLang="en-US" sz="4000">
              <a:latin typeface="Book Antiqua" panose="02040602050305030304" charset="0"/>
              <a:cs typeface="Book Antiqua" panose="02040602050305030304" charset="0"/>
            </a:endParaRPr>
          </a:p>
          <a:p>
            <a:pPr algn="just"/>
            <a:r>
              <a:rPr lang="ru-RU" altLang="en-US" sz="4000">
                <a:latin typeface="Book Antiqua" panose="02040602050305030304" charset="0"/>
                <a:cs typeface="Book Antiqua" panose="02040602050305030304" charset="0"/>
              </a:rPr>
              <a:t>Городская реформа</a:t>
            </a:r>
            <a:endParaRPr lang="ru-RU" altLang="en-US" sz="4000">
              <a:latin typeface="Book Antiqua" panose="02040602050305030304" charset="0"/>
              <a:cs typeface="Book Antiqua" panose="02040602050305030304" charset="0"/>
            </a:endParaRPr>
          </a:p>
          <a:p>
            <a:pPr algn="just"/>
            <a:r>
              <a:rPr lang="ru-RU" altLang="en-US" sz="4000">
                <a:latin typeface="Book Antiqua" panose="02040602050305030304" charset="0"/>
                <a:cs typeface="Book Antiqua" panose="02040602050305030304" charset="0"/>
              </a:rPr>
              <a:t>Реформы в области просвещения</a:t>
            </a:r>
            <a:endParaRPr lang="ru-RU" altLang="en-US" sz="4000">
              <a:latin typeface="Book Antiqua" panose="02040602050305030304" charset="0"/>
              <a:cs typeface="Book Antiqua" panose="02040602050305030304" charset="0"/>
            </a:endParaRPr>
          </a:p>
          <a:p>
            <a:pPr algn="just"/>
            <a:r>
              <a:rPr lang="ru-RU" altLang="en-US" sz="4000">
                <a:latin typeface="Book Antiqua" panose="02040602050305030304" charset="0"/>
                <a:cs typeface="Book Antiqua" panose="02040602050305030304" charset="0"/>
              </a:rPr>
              <a:t>Цензурная реформа</a:t>
            </a:r>
            <a:endParaRPr lang="ru-RU" altLang="en-US" sz="4000">
              <a:latin typeface="Book Antiqua" panose="02040602050305030304" charset="0"/>
              <a:cs typeface="Book Antiqua" panose="0204060205030503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Замещающее содержимое 5"/>
          <p:cNvPicPr>
            <a:picLocks noChangeAspect="1"/>
          </p:cNvPicPr>
          <p:nvPr>
            <p:ph idx="1"/>
          </p:nvPr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7700" y="122555"/>
            <a:ext cx="10515600" cy="1325563"/>
          </a:xfrm>
        </p:spPr>
        <p:txBody>
          <a:bodyPr/>
          <a:p>
            <a:r>
              <a:rPr lang="ru-RU" altLang="en-US" dirty="0">
                <a:latin typeface="Book Antiqua" panose="02040602050305030304" charset="0"/>
                <a:cs typeface="Book Antiqua" panose="02040602050305030304" charset="0"/>
              </a:rPr>
              <a:t>Реформы Александра </a:t>
            </a:r>
            <a:r>
              <a:rPr lang="en-US" altLang="en-US" smtClean="0">
                <a:latin typeface="Book Antiqua" panose="02040602050305030304" charset="0"/>
                <a:cs typeface="Book Antiqua" panose="02040602050305030304" charset="0"/>
              </a:rPr>
              <a:t>III</a:t>
            </a:r>
            <a:endParaRPr lang="en-US" altLang="en-US">
              <a:latin typeface="Book Antiqua" panose="02040602050305030304" charset="0"/>
              <a:cs typeface="Book Antiqua" panose="02040602050305030304" charset="0"/>
            </a:endParaRPr>
          </a:p>
        </p:txBody>
      </p:sp>
      <p:sp>
        <p:nvSpPr>
          <p:cNvPr id="4" name="Замещающее содержимое 2"/>
          <p:cNvSpPr>
            <a:spLocks noGrp="1"/>
          </p:cNvSpPr>
          <p:nvPr/>
        </p:nvSpPr>
        <p:spPr>
          <a:xfrm>
            <a:off x="464185" y="1228725"/>
            <a:ext cx="10889615" cy="5257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Проект Конституции Лорис-Меликова не был принят (</a:t>
            </a:r>
            <a:r>
              <a:rPr lang="ru-RU" altLang="en-US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«На всех нас лежит клеймо несмываемого позора. Мы все должны каяться»</a:t>
            </a:r>
            <a:r>
              <a:rPr lang="ru-RU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)</a:t>
            </a:r>
            <a:endParaRPr lang="ru-RU" sz="3200">
              <a:latin typeface="Book Antiqua" panose="02040602050305030304" charset="0"/>
              <a:cs typeface="Book Antiqua" panose="02040602050305030304" charset="0"/>
              <a:sym typeface="+mn-ea"/>
            </a:endParaRPr>
          </a:p>
          <a:p>
            <a:pPr algn="just"/>
            <a:r>
              <a:rPr lang="ru-RU" altLang="en-US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«Положение о мерах к охранению государственного порядка  и общественного спокойствия»</a:t>
            </a:r>
            <a:endParaRPr lang="ru-RU" altLang="en-US" sz="3200">
              <a:latin typeface="Book Antiqua" panose="02040602050305030304" charset="0"/>
              <a:cs typeface="Book Antiqua" panose="02040602050305030304" charset="0"/>
            </a:endParaRPr>
          </a:p>
          <a:p>
            <a:pPr algn="just"/>
            <a:r>
              <a:rPr lang="ru-RU" sz="3200" dirty="0">
                <a:latin typeface="Roboto"/>
                <a:sym typeface="+mn-ea"/>
              </a:rPr>
              <a:t>Циркуляр «О сокращении гимназического образования» или «о кухаркиных детях»</a:t>
            </a:r>
            <a:endParaRPr lang="ru-RU" sz="3200">
              <a:latin typeface="Book Antiqua" panose="02040602050305030304" charset="0"/>
              <a:cs typeface="Book Antiqua" panose="02040602050305030304" charset="0"/>
            </a:endParaRPr>
          </a:p>
          <a:p>
            <a:pPr algn="just"/>
            <a:r>
              <a:rPr lang="ru-RU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Повышение ценза для присяжных</a:t>
            </a:r>
            <a:endParaRPr lang="ru-RU" sz="3200">
              <a:latin typeface="Book Antiqua" panose="02040602050305030304" charset="0"/>
              <a:cs typeface="Book Antiqua" panose="02040602050305030304" charset="0"/>
              <a:sym typeface="+mn-ea"/>
            </a:endParaRPr>
          </a:p>
          <a:p>
            <a:pPr algn="just"/>
            <a:r>
              <a:rPr lang="ru-RU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Ограничение публичности суда</a:t>
            </a:r>
            <a:endParaRPr lang="ru-RU" sz="3200">
              <a:latin typeface="Book Antiqua" panose="02040602050305030304" charset="0"/>
              <a:cs typeface="Book Antiqua" panose="02040602050305030304" charset="0"/>
              <a:sym typeface="+mn-ea"/>
            </a:endParaRPr>
          </a:p>
          <a:p>
            <a:pPr algn="just"/>
            <a:r>
              <a:rPr lang="ru-RU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Ликвидация автономности университетов</a:t>
            </a:r>
            <a:endParaRPr lang="ru-RU" sz="3200">
              <a:latin typeface="Book Antiqua" panose="02040602050305030304" charset="0"/>
              <a:cs typeface="Book Antiqua" panose="02040602050305030304" charset="0"/>
              <a:sym typeface="+mn-ea"/>
            </a:endParaRPr>
          </a:p>
          <a:p>
            <a:pPr algn="just"/>
            <a:endParaRPr lang="ru-RU" sz="3200">
              <a:latin typeface="Book Antiqua" panose="02040602050305030304" charset="0"/>
              <a:cs typeface="Book Antiqua" panose="02040602050305030304" charset="0"/>
              <a:sym typeface="+mn-ea"/>
            </a:endParaRPr>
          </a:p>
          <a:p>
            <a:pPr algn="just"/>
            <a:endParaRPr lang="ru-RU" altLang="en-US" sz="3200">
              <a:latin typeface="Book Antiqua" panose="02040602050305030304" charset="0"/>
              <a:cs typeface="Book Antiqua" panose="0204060205030503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Замещающее содержимое 5"/>
          <p:cNvPicPr>
            <a:picLocks noChangeAspect="1"/>
          </p:cNvPicPr>
          <p:nvPr>
            <p:ph idx="1"/>
          </p:nvPr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7700" y="122555"/>
            <a:ext cx="10515600" cy="1325563"/>
          </a:xfrm>
        </p:spPr>
        <p:txBody>
          <a:bodyPr/>
          <a:p>
            <a:r>
              <a:rPr lang="ru-RU" dirty="0">
                <a:latin typeface="Book Antiqua" panose="02040602050305030304" charset="0"/>
                <a:cs typeface="Book Antiqua" panose="02040602050305030304" charset="0"/>
              </a:rPr>
              <a:t>Повторение</a:t>
            </a:r>
            <a:endParaRPr lang="ru-RU">
              <a:latin typeface="Book Antiqua" panose="02040602050305030304" charset="0"/>
              <a:cs typeface="Book Antiqua" panose="02040602050305030304" charset="0"/>
            </a:endParaRPr>
          </a:p>
        </p:txBody>
      </p:sp>
      <p:sp>
        <p:nvSpPr>
          <p:cNvPr id="4" name="Замещающее содержимое 2"/>
          <p:cNvSpPr>
            <a:spLocks noGrp="1"/>
          </p:cNvSpPr>
          <p:nvPr/>
        </p:nvSpPr>
        <p:spPr>
          <a:xfrm>
            <a:off x="464185" y="1228725"/>
            <a:ext cx="10889615" cy="5257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1.Проект Конституции Лорис-Меликова был принят. </a:t>
            </a:r>
            <a:endParaRPr lang="ru-RU" sz="3200">
              <a:latin typeface="Book Antiqua" panose="02040602050305030304" charset="0"/>
              <a:cs typeface="Book Antiqua" panose="02040602050305030304" charset="0"/>
              <a:sym typeface="+mn-ea"/>
            </a:endParaRPr>
          </a:p>
          <a:p>
            <a:pPr marL="0" indent="0" algn="just">
              <a:buNone/>
            </a:pPr>
            <a:r>
              <a:rPr lang="ru-RU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2.Циркуляр о кухаркиных детях запрещал принимать в гимназии детей прачек, кухарок и других низшего сословия.</a:t>
            </a:r>
            <a:endParaRPr lang="ru-RU" sz="3200">
              <a:latin typeface="Book Antiqua" panose="02040602050305030304" charset="0"/>
              <a:cs typeface="Book Antiqua" panose="02040602050305030304" charset="0"/>
              <a:sym typeface="+mn-ea"/>
            </a:endParaRPr>
          </a:p>
          <a:p>
            <a:pPr marL="0" indent="0" algn="just">
              <a:buNone/>
            </a:pPr>
            <a:r>
              <a:rPr lang="ru-RU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3.Александр III был лояльным правителем, поэтому цензура смягчалась, а издания не закрывались</a:t>
            </a:r>
            <a:endParaRPr lang="ru-RU" sz="3200">
              <a:latin typeface="Book Antiqua" panose="02040602050305030304" charset="0"/>
              <a:cs typeface="Book Antiqua" panose="02040602050305030304" charset="0"/>
              <a:sym typeface="+mn-ea"/>
            </a:endParaRPr>
          </a:p>
          <a:p>
            <a:pPr marL="0" indent="0" algn="just">
              <a:buNone/>
            </a:pPr>
            <a:r>
              <a:rPr lang="ru-RU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4.Новый император не тронул реформу суда, судебная система осталась прежней.</a:t>
            </a:r>
            <a:endParaRPr lang="ru-RU" sz="3200">
              <a:latin typeface="Book Antiqua" panose="02040602050305030304" charset="0"/>
              <a:cs typeface="Book Antiqua" panose="02040602050305030304" charset="0"/>
              <a:sym typeface="+mn-ea"/>
            </a:endParaRPr>
          </a:p>
          <a:p>
            <a:pPr algn="just"/>
            <a:endParaRPr lang="ru-RU" altLang="en-US" sz="3200">
              <a:latin typeface="Book Antiqua" panose="02040602050305030304" charset="0"/>
              <a:cs typeface="Book Antiqua" panose="0204060205030503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Замещающее содержимое 5"/>
          <p:cNvPicPr>
            <a:picLocks noChangeAspect="1"/>
          </p:cNvPicPr>
          <p:nvPr>
            <p:ph idx="1"/>
          </p:nvPr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7700" y="122555"/>
            <a:ext cx="10515600" cy="1325563"/>
          </a:xfrm>
        </p:spPr>
        <p:txBody>
          <a:bodyPr/>
          <a:p>
            <a:r>
              <a:rPr lang="ru-RU" dirty="0">
                <a:latin typeface="Book Antiqua" panose="02040602050305030304" charset="0"/>
                <a:cs typeface="Book Antiqua" panose="02040602050305030304" charset="0"/>
              </a:rPr>
              <a:t>Проверка</a:t>
            </a:r>
            <a:endParaRPr lang="ru-RU">
              <a:latin typeface="Book Antiqua" panose="02040602050305030304" charset="0"/>
              <a:cs typeface="Book Antiqua" panose="02040602050305030304" charset="0"/>
            </a:endParaRPr>
          </a:p>
        </p:txBody>
      </p:sp>
      <p:sp>
        <p:nvSpPr>
          <p:cNvPr id="4" name="Замещающее содержимое 2"/>
          <p:cNvSpPr>
            <a:spLocks noGrp="1"/>
          </p:cNvSpPr>
          <p:nvPr/>
        </p:nvSpPr>
        <p:spPr>
          <a:xfrm>
            <a:off x="464185" y="1228725"/>
            <a:ext cx="10889615" cy="5257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1.-</a:t>
            </a:r>
            <a:endParaRPr lang="ru-RU" sz="3200">
              <a:latin typeface="Book Antiqua" panose="02040602050305030304" charset="0"/>
              <a:cs typeface="Book Antiqua" panose="02040602050305030304" charset="0"/>
              <a:sym typeface="+mn-ea"/>
            </a:endParaRPr>
          </a:p>
          <a:p>
            <a:pPr marL="0" indent="0" algn="just">
              <a:buNone/>
            </a:pPr>
            <a:r>
              <a:rPr lang="ru-RU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2.+</a:t>
            </a:r>
            <a:endParaRPr lang="ru-RU" sz="3200">
              <a:latin typeface="Book Antiqua" panose="02040602050305030304" charset="0"/>
              <a:cs typeface="Book Antiqua" panose="02040602050305030304" charset="0"/>
              <a:sym typeface="+mn-ea"/>
            </a:endParaRPr>
          </a:p>
          <a:p>
            <a:pPr marL="0" indent="0" algn="just">
              <a:buNone/>
            </a:pPr>
            <a:r>
              <a:rPr lang="ru-RU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3.-</a:t>
            </a:r>
            <a:endParaRPr lang="ru-RU" sz="3200">
              <a:latin typeface="Book Antiqua" panose="02040602050305030304" charset="0"/>
              <a:cs typeface="Book Antiqua" panose="02040602050305030304" charset="0"/>
              <a:sym typeface="+mn-ea"/>
            </a:endParaRPr>
          </a:p>
          <a:p>
            <a:pPr marL="0" indent="0" algn="just">
              <a:buNone/>
            </a:pPr>
            <a:r>
              <a:rPr lang="ru-RU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4.-</a:t>
            </a:r>
            <a:endParaRPr lang="ru-RU" sz="3200">
              <a:latin typeface="Book Antiqua" panose="02040602050305030304" charset="0"/>
              <a:cs typeface="Book Antiqua" panose="0204060205030503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Замещающее содержимое 5"/>
          <p:cNvPicPr>
            <a:picLocks noChangeAspect="1"/>
          </p:cNvPicPr>
          <p:nvPr>
            <p:ph idx="1"/>
          </p:nvPr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7700" y="122555"/>
            <a:ext cx="10515600" cy="1325563"/>
          </a:xfrm>
        </p:spPr>
        <p:txBody>
          <a:bodyPr/>
          <a:p>
            <a:r>
              <a:rPr lang="ru-RU" dirty="0">
                <a:latin typeface="Book Antiqua" panose="02040602050305030304" charset="0"/>
                <a:cs typeface="Book Antiqua" panose="02040602050305030304" charset="0"/>
              </a:rPr>
              <a:t>Вывод</a:t>
            </a:r>
            <a:endParaRPr lang="ru-RU">
              <a:latin typeface="Book Antiqua" panose="02040602050305030304" charset="0"/>
              <a:cs typeface="Book Antiqua" panose="02040602050305030304" charset="0"/>
            </a:endParaRPr>
          </a:p>
        </p:txBody>
      </p:sp>
      <p:sp>
        <p:nvSpPr>
          <p:cNvPr id="4" name="Замещающее содержимое 2"/>
          <p:cNvSpPr>
            <a:spLocks noGrp="1"/>
          </p:cNvSpPr>
          <p:nvPr/>
        </p:nvSpPr>
        <p:spPr>
          <a:xfrm>
            <a:off x="464185" y="1448435"/>
            <a:ext cx="10889615" cy="5257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3200">
                <a:latin typeface="Book Antiqua" panose="02040602050305030304" charset="0"/>
                <a:cs typeface="Book Antiqua" panose="02040602050305030304" charset="0"/>
                <a:sym typeface="+mn-ea"/>
              </a:rPr>
              <a:t>Вывод: политика Александра III была противоположной, отличной от политики его отца и направлена на охранение самодержавия.</a:t>
            </a:r>
            <a:endParaRPr lang="ru-RU" sz="3200">
              <a:latin typeface="Book Antiqua" panose="02040602050305030304" charset="0"/>
              <a:cs typeface="Book Antiqua" panose="0204060205030503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>
            <a:alphaModFix amt="8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/>
          <p:cNvPicPr/>
          <p:nvPr/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altLang="en-US">
                <a:latin typeface="Book Antiqua" panose="02040602050305030304" charset="0"/>
                <a:cs typeface="Book Antiqua" panose="02040602050305030304" charset="0"/>
              </a:rPr>
              <a:t>Контрреформы Александра </a:t>
            </a:r>
            <a:r>
              <a:rPr lang="en-US" altLang="en-US">
                <a:latin typeface="Book Antiqua" panose="02040602050305030304" charset="0"/>
                <a:cs typeface="Book Antiqua" panose="02040602050305030304" charset="0"/>
              </a:rPr>
              <a:t>III</a:t>
            </a:r>
            <a:endParaRPr lang="en-US" altLang="en-US">
              <a:latin typeface="Book Antiqua" panose="02040602050305030304" charset="0"/>
              <a:cs typeface="Book Antiqua" panose="0204060205030503030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Замещающее содержимое 5"/>
          <p:cNvPicPr>
            <a:picLocks noChangeAspect="1"/>
          </p:cNvPicPr>
          <p:nvPr>
            <p:ph idx="1"/>
          </p:nvPr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485140"/>
            <a:ext cx="10515600" cy="1325563"/>
          </a:xfrm>
        </p:spPr>
        <p:txBody>
          <a:bodyPr>
            <a:normAutofit/>
          </a:bodyPr>
          <a:p>
            <a:pPr algn="just"/>
            <a:r>
              <a:rPr lang="ru-RU" dirty="0" smtClean="0">
                <a:solidFill>
                  <a:schemeClr val="tx1"/>
                </a:solidFill>
                <a:latin typeface="Book Antiqua" panose="02040602050305030304" charset="0"/>
                <a:cs typeface="Book Antiqua" panose="02040602050305030304" charset="0"/>
                <a:sym typeface="+mn-ea"/>
              </a:rPr>
              <a:t>Цель урока</a:t>
            </a:r>
            <a:endParaRPr lang="ru-RU" altLang="en-US" dirty="0">
              <a:solidFill>
                <a:schemeClr val="tx1"/>
              </a:solidFill>
              <a:latin typeface="Book Antiqua" panose="02040602050305030304" charset="0"/>
              <a:cs typeface="Book Antiqua" panose="02040602050305030304" charset="0"/>
              <a:sym typeface="+mn-ea"/>
            </a:endParaRPr>
          </a:p>
        </p:txBody>
      </p:sp>
      <p:sp>
        <p:nvSpPr>
          <p:cNvPr id="2" name="Текстовое поле 1"/>
          <p:cNvSpPr txBox="1"/>
          <p:nvPr/>
        </p:nvSpPr>
        <p:spPr>
          <a:xfrm>
            <a:off x="843915" y="2171700"/>
            <a:ext cx="1065276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ru-RU" altLang="en-US" sz="3200">
                <a:latin typeface="Book Antiqua" panose="02040602050305030304" charset="0"/>
                <a:cs typeface="Book Antiqua" panose="02040602050305030304" charset="0"/>
              </a:rPr>
              <a:t>Изучить, какой была политика императора Александра III, и научиться ее характеризовать.</a:t>
            </a:r>
            <a:endParaRPr lang="ru-RU" altLang="en-US" sz="3200">
              <a:latin typeface="Book Antiqua" panose="02040602050305030304" charset="0"/>
              <a:cs typeface="Book Antiqua" panose="0204060205030503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Замещающее содержимое 5"/>
          <p:cNvPicPr>
            <a:picLocks noChangeAspect="1"/>
          </p:cNvPicPr>
          <p:nvPr>
            <p:ph idx="1"/>
          </p:nvPr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Замещающее содержимое 3"/>
          <p:cNvPicPr>
            <a:picLocks noGrp="1" noChangeAspect="1"/>
          </p:cNvPicPr>
          <p:nvPr/>
        </p:nvPicPr>
        <p:blipFill>
          <a:blip r:embed="rId2"/>
          <a:srcRect t="10023"/>
          <a:stretch>
            <a:fillRect/>
          </a:stretch>
        </p:blipFill>
        <p:spPr>
          <a:xfrm>
            <a:off x="1308100" y="913130"/>
            <a:ext cx="9121775" cy="48590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Замещающее содержимое 5"/>
          <p:cNvPicPr>
            <a:picLocks noChangeAspect="1"/>
          </p:cNvPicPr>
          <p:nvPr>
            <p:ph idx="1"/>
          </p:nvPr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Замещающее содержимое 3"/>
          <p:cNvPicPr>
            <a:picLocks noGrp="1" noChangeAspect="1"/>
          </p:cNvPicPr>
          <p:nvPr/>
        </p:nvPicPr>
        <p:blipFill>
          <a:blip r:embed="rId2"/>
          <a:srcRect l="862" t="1535" r="898" b="4811"/>
          <a:stretch>
            <a:fillRect/>
          </a:stretch>
        </p:blipFill>
        <p:spPr>
          <a:xfrm>
            <a:off x="728345" y="833120"/>
            <a:ext cx="10417175" cy="2595880"/>
          </a:xfrm>
          <a:prstGeom prst="rect">
            <a:avLst/>
          </a:prstGeom>
        </p:spPr>
      </p:pic>
      <p:pic>
        <p:nvPicPr>
          <p:cNvPr id="3" name="Изображение 2"/>
          <p:cNvPicPr>
            <a:picLocks noChangeAspect="1"/>
          </p:cNvPicPr>
          <p:nvPr/>
        </p:nvPicPr>
        <p:blipFill>
          <a:blip r:embed="rId3"/>
          <a:srcRect t="7076" r="1329" b="7076"/>
          <a:stretch>
            <a:fillRect/>
          </a:stretch>
        </p:blipFill>
        <p:spPr>
          <a:xfrm>
            <a:off x="725170" y="3429000"/>
            <a:ext cx="10420350" cy="11017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Замещающее содержимое 5"/>
          <p:cNvPicPr>
            <a:picLocks noChangeAspect="1"/>
          </p:cNvPicPr>
          <p:nvPr>
            <p:ph idx="1"/>
          </p:nvPr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2" name="Замещающее содержимое 3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99185"/>
            <a:ext cx="10168255" cy="3561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Замещающее содержимое 5"/>
          <p:cNvPicPr>
            <a:picLocks noChangeAspect="1"/>
          </p:cNvPicPr>
          <p:nvPr>
            <p:ph idx="1"/>
          </p:nvPr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Замещающее содержимое 3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770" y="1230630"/>
            <a:ext cx="10445750" cy="29654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Замещающее содержимое 5"/>
          <p:cNvPicPr>
            <a:picLocks noChangeAspect="1"/>
          </p:cNvPicPr>
          <p:nvPr>
            <p:ph idx="1"/>
          </p:nvPr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485140"/>
            <a:ext cx="10515600" cy="1325563"/>
          </a:xfrm>
        </p:spPr>
        <p:txBody>
          <a:bodyPr>
            <a:normAutofit fontScale="90000"/>
          </a:bodyPr>
          <a:p>
            <a:pPr algn="just"/>
            <a:r>
              <a:rPr lang="ru-RU" dirty="0" smtClean="0">
                <a:solidFill>
                  <a:schemeClr val="tx1"/>
                </a:solidFill>
                <a:latin typeface="Book Antiqua" panose="02040602050305030304" charset="0"/>
                <a:cs typeface="Book Antiqua" panose="02040602050305030304" charset="0"/>
                <a:sym typeface="+mn-ea"/>
              </a:rPr>
              <a:t>Великий князь Александр Александрович</a:t>
            </a:r>
            <a:endParaRPr lang="ru-RU" altLang="en-US" dirty="0">
              <a:solidFill>
                <a:schemeClr val="tx1"/>
              </a:solidFill>
              <a:latin typeface="Book Antiqua" panose="02040602050305030304" charset="0"/>
              <a:cs typeface="Book Antiqua" panose="02040602050305030304" charset="0"/>
              <a:sym typeface="+mn-ea"/>
            </a:endParaRPr>
          </a:p>
        </p:txBody>
      </p:sp>
      <p:pic>
        <p:nvPicPr>
          <p:cNvPr id="3" name="Изображение 2"/>
          <p:cNvPicPr/>
          <p:nvPr/>
        </p:nvPicPr>
        <p:blipFill>
          <a:blip r:embed="rId2"/>
          <a:stretch>
            <a:fillRect/>
          </a:stretch>
        </p:blipFill>
        <p:spPr>
          <a:xfrm>
            <a:off x="711200" y="2079625"/>
            <a:ext cx="4851400" cy="2698750"/>
          </a:xfrm>
          <a:prstGeom prst="rect">
            <a:avLst/>
          </a:prstGeom>
        </p:spPr>
      </p:pic>
      <p:pic>
        <p:nvPicPr>
          <p:cNvPr id="5" name="Изображение 4"/>
          <p:cNvPicPr/>
          <p:nvPr/>
        </p:nvPicPr>
        <p:blipFill>
          <a:blip r:embed="rId3"/>
          <a:stretch>
            <a:fillRect/>
          </a:stretch>
        </p:blipFill>
        <p:spPr>
          <a:xfrm>
            <a:off x="7172960" y="2422525"/>
            <a:ext cx="3775075" cy="3544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Замещающее содержимое 5"/>
          <p:cNvPicPr>
            <a:picLocks noChangeAspect="1"/>
          </p:cNvPicPr>
          <p:nvPr>
            <p:ph idx="1"/>
          </p:nvPr>
        </p:nvPicPr>
        <p:blipFill>
          <a:blip r:embed="rId1">
            <a:alphaModFix amt="8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485140"/>
            <a:ext cx="10515600" cy="1325563"/>
          </a:xfrm>
        </p:spPr>
        <p:txBody>
          <a:bodyPr>
            <a:normAutofit/>
          </a:bodyPr>
          <a:p>
            <a:pPr algn="just"/>
            <a:r>
              <a:rPr lang="ru-RU" dirty="0" smtClean="0">
                <a:solidFill>
                  <a:schemeClr val="tx1"/>
                </a:solidFill>
                <a:latin typeface="Book Antiqua" panose="02040602050305030304" charset="0"/>
                <a:cs typeface="Book Antiqua" panose="02040602050305030304" charset="0"/>
                <a:sym typeface="+mn-ea"/>
              </a:rPr>
              <a:t>Годы правления: </a:t>
            </a:r>
            <a:r>
              <a:rPr lang="ru-RU" altLang="en-US">
                <a:latin typeface="Book Antiqua" panose="02040602050305030304" charset="0"/>
                <a:cs typeface="Book Antiqua" panose="02040602050305030304" charset="0"/>
                <a:sym typeface="+mn-ea"/>
              </a:rPr>
              <a:t>1881-1894</a:t>
            </a:r>
            <a:endParaRPr lang="ru-RU" altLang="en-US" dirty="0">
              <a:solidFill>
                <a:schemeClr val="tx1"/>
              </a:solidFill>
              <a:latin typeface="Book Antiqua" panose="02040602050305030304" charset="0"/>
              <a:cs typeface="Book Antiqua" panose="02040602050305030304" charset="0"/>
              <a:sym typeface="+mn-ea"/>
            </a:endParaRPr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836930" y="2270760"/>
            <a:ext cx="4740910" cy="39077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ru-RU" altLang="en-US" sz="3200">
                <a:latin typeface="Book Antiqua" panose="02040602050305030304" charset="0"/>
                <a:cs typeface="Book Antiqua" panose="02040602050305030304" charset="0"/>
              </a:rPr>
              <a:t>«... с верой в силу и истину самодержавной власти, которую мы призваны утверждать и охранять..»</a:t>
            </a:r>
            <a:endParaRPr lang="ru-RU" altLang="en-US" sz="3200">
              <a:latin typeface="Book Antiqua" panose="02040602050305030304" charset="0"/>
              <a:cs typeface="Book Antiqua" panose="02040602050305030304" charset="0"/>
            </a:endParaRPr>
          </a:p>
          <a:p>
            <a:pPr algn="just"/>
            <a:endParaRPr lang="ru-RU" altLang="en-US" sz="3200">
              <a:latin typeface="Book Antiqua" panose="02040602050305030304" charset="0"/>
              <a:cs typeface="Book Antiqua" panose="02040602050305030304" charset="0"/>
            </a:endParaRPr>
          </a:p>
          <a:p>
            <a:pPr algn="just"/>
            <a:r>
              <a:rPr lang="ru-RU" altLang="en-US" sz="2800">
                <a:latin typeface="Book Antiqua" panose="02040602050305030304" charset="0"/>
                <a:cs typeface="Book Antiqua" panose="02040602050305030304" charset="0"/>
              </a:rPr>
              <a:t>Из коронационного манифеста.</a:t>
            </a:r>
            <a:endParaRPr lang="ru-RU" altLang="en-US" sz="2800">
              <a:latin typeface="Book Antiqua" panose="02040602050305030304" charset="0"/>
              <a:cs typeface="Book Antiqua" panose="02040602050305030304" charset="0"/>
            </a:endParaRPr>
          </a:p>
        </p:txBody>
      </p:sp>
      <p:pic>
        <p:nvPicPr>
          <p:cNvPr id="101" name="Замещающее содержимое 100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1895" y="1955165"/>
            <a:ext cx="5308600" cy="37242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1664</Words>
  <Application>WPS Presentation</Application>
  <PresentationFormat>宽屏</PresentationFormat>
  <Paragraphs>58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Arial</vt:lpstr>
      <vt:lpstr>SimSun</vt:lpstr>
      <vt:lpstr>Wingdings</vt:lpstr>
      <vt:lpstr>Calibri Light</vt:lpstr>
      <vt:lpstr>Microsoft YaHei</vt:lpstr>
      <vt:lpstr>Arial Unicode MS</vt:lpstr>
      <vt:lpstr>Calibri</vt:lpstr>
      <vt:lpstr>Roboto</vt:lpstr>
      <vt:lpstr>Times New Roman</vt:lpstr>
      <vt:lpstr>Book Antiqua</vt:lpstr>
      <vt:lpstr>Office Theme</vt:lpstr>
      <vt:lpstr>PowerPoint 演示文稿</vt:lpstr>
      <vt:lpstr>PowerPoint 演示文稿</vt:lpstr>
      <vt:lpstr>«… повел русский государственный корабль иным курсом, чем Его отец. Он не считал, что реформы 60-70-х годов — безусловное благо, а старался внести в них те поправки, которые по Его мнению были необходимы для внутреннего равновесия России». — С. С. Ольденбург</vt:lpstr>
      <vt:lpstr>Цель урока</vt:lpstr>
      <vt:lpstr>PowerPoint 演示文稿</vt:lpstr>
      <vt:lpstr>PowerPoint 演示文稿</vt:lpstr>
      <vt:lpstr>PowerPoint 演示文稿</vt:lpstr>
      <vt:lpstr>Цель урока</vt:lpstr>
      <vt:lpstr>Цель урока</vt:lpstr>
      <vt:lpstr>*1881 г. – Манифест о незыблемости самодержавия *отклонён проект Конституции Лорис-Меликова *опора самодержавия - дворянство</vt:lpstr>
      <vt:lpstr>Реформы Александра II</vt:lpstr>
      <vt:lpstr>Реформы Александра II</vt:lpstr>
      <vt:lpstr>Реформы Александра III</vt:lpstr>
      <vt:lpstr>Повторение</vt:lpstr>
      <vt:lpstr>Проверка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Настя Армаш</cp:lastModifiedBy>
  <cp:revision>18</cp:revision>
  <dcterms:created xsi:type="dcterms:W3CDTF">2024-11-03T07:22:56Z</dcterms:created>
  <dcterms:modified xsi:type="dcterms:W3CDTF">2024-11-03T07:44:57Z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1049-12.2.0.18607</vt:lpwstr>
  </property>
  <property fmtid="{D5CDD505-2E9C-101B-9397-08002B2CF9AE}" pid="3" name="ICV">
    <vt:lpwstr>5BAE895DD1E14AA98A4CD2D3618AA05E_11</vt:lpwstr>
  </property>
</Properties>
</file>