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65" r:id="rId35"/>
    <p:sldId id="293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6.xml"/><Relationship Id="rId1" Type="http://schemas.openxmlformats.org/officeDocument/2006/relationships/slide" Target="../slides/slide5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800503-B92F-4C4E-A04F-9DF2D81E598C}" type="doc">
      <dgm:prSet loTypeId="urn:microsoft.com/office/officeart/2005/8/layout/hierarchy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CA8F455E-1D76-4558-9ED5-6A8398E2CBB0}">
      <dgm:prSet phldrT="[Текст]"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rId1" action="ppaction://hlinksldjump"/>
            </a:rPr>
            <a:t>Схема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7F6ED78-AF06-42BE-A437-0EA0520EA2ED}" type="parTrans" cxnId="{3F3A5DB3-E922-4B4C-B5BF-22981E12E2E0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1A2B9A6-872D-4B2F-BCB2-73F342F20EEA}" type="sibTrans" cxnId="{3F3A5DB3-E922-4B4C-B5BF-22981E12E2E0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04758AD7-D5D1-432A-8B85-055EBD5283E6}">
      <dgm:prSet phldrT="[Текст]"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rId2" action="ppaction://hlinksldjump"/>
            </a:rPr>
            <a:t>Чертёж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448911CB-B5D1-4527-9EF5-C85692DCD942}" type="parTrans" cxnId="{96E7DEA1-5FBE-49C9-A7A9-C37597E4B2C7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9621995F-6756-4944-B89E-7D15FC3C872E}" type="sibTrans" cxnId="{96E7DEA1-5FBE-49C9-A7A9-C37597E4B2C7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3D303F3-03CA-44AD-BC9D-AD6B5CC86315}">
      <dgm:prSet phldrT="[Текст]"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Графические информационные модели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5CD0D760-1A10-48D2-8AE0-40401B35BD02}" type="sibTrans" cxnId="{4B1DBA91-10B7-4C60-9DE8-3D2F238D53F7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2776B9FF-7F35-4E28-8EDA-1786F8A3E0A8}" type="parTrans" cxnId="{4B1DBA91-10B7-4C60-9DE8-3D2F238D53F7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1D7F297A-3630-41AA-9E3D-6E7DA401B6B6}">
      <dgm:prSet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rId3" action="ppaction://hlinksldjump"/>
            </a:rPr>
            <a:t>График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7AA75EA8-5259-478C-87B1-0FC3B8F202B0}" type="parTrans" cxnId="{6B7FA4FB-BB96-43C3-A686-96D9B0C10088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CE06F7E0-F2FB-4EAC-BB11-9999E065C23B}" type="sibTrans" cxnId="{6B7FA4FB-BB96-43C3-A686-96D9B0C10088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C58398D4-7756-4707-8F90-8D99771F79E4}">
      <dgm:prSet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rId4" action="ppaction://hlinksldjump"/>
            </a:rPr>
            <a:t>Диаграмма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BF208B3A-E478-4490-B005-F2C03A548A9E}" type="parTrans" cxnId="{6196F9C7-D79D-4363-AB7C-57AC2E33F606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5099068-2E9E-49BF-8808-4E23D17F72AC}" type="sibTrans" cxnId="{6196F9C7-D79D-4363-AB7C-57AC2E33F606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092A099F-F9DE-4997-83F8-3F73E7E8C82E}">
      <dgm:prSet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rId5" action="ppaction://hlinksldjump"/>
            </a:rPr>
            <a:t>Граф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FD624A21-FF67-46A8-8A1B-34C874BFB441}" type="parTrans" cxnId="{491D1F47-5A18-4877-A19A-197447EABCE1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9394CB1-216A-479A-9272-830EDE30ED0D}" type="sibTrans" cxnId="{491D1F47-5A18-4877-A19A-197447EABCE1}">
      <dgm:prSet/>
      <dgm:spPr/>
      <dgm:t>
        <a:bodyPr/>
        <a:lstStyle/>
        <a:p>
          <a:endParaRPr lang="ru-RU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3480CFA-A077-462C-875B-4A2B0128D5FC}" type="pres">
      <dgm:prSet presAssocID="{BA800503-B92F-4C4E-A04F-9DF2D81E598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9D96B9-DFB1-4350-ABBA-6D372AA4D7A7}" type="pres">
      <dgm:prSet presAssocID="{83D303F3-03CA-44AD-BC9D-AD6B5CC86315}" presName="hierRoot1" presStyleCnt="0"/>
      <dgm:spPr/>
    </dgm:pt>
    <dgm:pt modelId="{BE34F20B-AC78-41F5-849D-9D2B5F0257E9}" type="pres">
      <dgm:prSet presAssocID="{83D303F3-03CA-44AD-BC9D-AD6B5CC86315}" presName="composite" presStyleCnt="0"/>
      <dgm:spPr/>
    </dgm:pt>
    <dgm:pt modelId="{327B7A3A-1830-4873-9C32-B0379DC8C99F}" type="pres">
      <dgm:prSet presAssocID="{83D303F3-03CA-44AD-BC9D-AD6B5CC86315}" presName="background" presStyleLbl="node0" presStyleIdx="0" presStyleCnt="1"/>
      <dgm:spPr/>
    </dgm:pt>
    <dgm:pt modelId="{E05D3D6A-4416-469B-86AC-84AAF074EE56}" type="pres">
      <dgm:prSet presAssocID="{83D303F3-03CA-44AD-BC9D-AD6B5CC86315}" presName="text" presStyleLbl="fgAcc0" presStyleIdx="0" presStyleCnt="1" custScaleX="126688" custScaleY="2022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676645-36A9-4C6A-9C0F-1C4AC9B762F4}" type="pres">
      <dgm:prSet presAssocID="{83D303F3-03CA-44AD-BC9D-AD6B5CC86315}" presName="hierChild2" presStyleCnt="0"/>
      <dgm:spPr/>
    </dgm:pt>
    <dgm:pt modelId="{03CA5153-207E-4E71-B79B-66FED5382A58}" type="pres">
      <dgm:prSet presAssocID="{87F6ED78-AF06-42BE-A437-0EA0520EA2ED}" presName="Name10" presStyleLbl="parChTrans1D2" presStyleIdx="0" presStyleCnt="5"/>
      <dgm:spPr/>
      <dgm:t>
        <a:bodyPr/>
        <a:lstStyle/>
        <a:p>
          <a:endParaRPr lang="ru-RU"/>
        </a:p>
      </dgm:t>
    </dgm:pt>
    <dgm:pt modelId="{F4CB741F-56E1-48C8-BCFC-757B218C159B}" type="pres">
      <dgm:prSet presAssocID="{CA8F455E-1D76-4558-9ED5-6A8398E2CBB0}" presName="hierRoot2" presStyleCnt="0"/>
      <dgm:spPr/>
    </dgm:pt>
    <dgm:pt modelId="{AD8AD3E7-E995-4285-B40F-4A76E6F1C758}" type="pres">
      <dgm:prSet presAssocID="{CA8F455E-1D76-4558-9ED5-6A8398E2CBB0}" presName="composite2" presStyleCnt="0"/>
      <dgm:spPr/>
    </dgm:pt>
    <dgm:pt modelId="{0B3BF825-629B-4D4B-B85D-28C47A0F6B55}" type="pres">
      <dgm:prSet presAssocID="{CA8F455E-1D76-4558-9ED5-6A8398E2CBB0}" presName="background2" presStyleLbl="node2" presStyleIdx="0" presStyleCnt="5"/>
      <dgm:spPr/>
    </dgm:pt>
    <dgm:pt modelId="{39349DB5-D4F2-46C8-9DE1-A4931BB163C4}" type="pres">
      <dgm:prSet presAssocID="{CA8F455E-1D76-4558-9ED5-6A8398E2CBB0}" presName="text2" presStyleLbl="fgAcc2" presStyleIdx="0" presStyleCnt="5" custScaleX="99525" custScaleY="1485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0B881D-6929-4CED-A422-E6E29E3BF659}" type="pres">
      <dgm:prSet presAssocID="{CA8F455E-1D76-4558-9ED5-6A8398E2CBB0}" presName="hierChild3" presStyleCnt="0"/>
      <dgm:spPr/>
    </dgm:pt>
    <dgm:pt modelId="{04485BC5-6C11-4EA6-9656-37CF3990C18E}" type="pres">
      <dgm:prSet presAssocID="{448911CB-B5D1-4527-9EF5-C85692DCD942}" presName="Name10" presStyleLbl="parChTrans1D2" presStyleIdx="1" presStyleCnt="5"/>
      <dgm:spPr/>
      <dgm:t>
        <a:bodyPr/>
        <a:lstStyle/>
        <a:p>
          <a:endParaRPr lang="ru-RU"/>
        </a:p>
      </dgm:t>
    </dgm:pt>
    <dgm:pt modelId="{6BA50097-EB1D-4782-971B-8E45C926F09F}" type="pres">
      <dgm:prSet presAssocID="{04758AD7-D5D1-432A-8B85-055EBD5283E6}" presName="hierRoot2" presStyleCnt="0"/>
      <dgm:spPr/>
    </dgm:pt>
    <dgm:pt modelId="{D4834FA6-04F5-4B6D-9E99-F1D078ED069D}" type="pres">
      <dgm:prSet presAssocID="{04758AD7-D5D1-432A-8B85-055EBD5283E6}" presName="composite2" presStyleCnt="0"/>
      <dgm:spPr/>
    </dgm:pt>
    <dgm:pt modelId="{DB6C7182-2D6E-4E9D-81A1-DF4F1AA1EECA}" type="pres">
      <dgm:prSet presAssocID="{04758AD7-D5D1-432A-8B85-055EBD5283E6}" presName="background2" presStyleLbl="node2" presStyleIdx="1" presStyleCnt="5"/>
      <dgm:spPr/>
    </dgm:pt>
    <dgm:pt modelId="{39443580-9F56-472B-9806-E04B95849E6D}" type="pres">
      <dgm:prSet presAssocID="{04758AD7-D5D1-432A-8B85-055EBD5283E6}" presName="text2" presStyleLbl="fgAcc2" presStyleIdx="1" presStyleCnt="5" custScaleX="97397" custScaleY="1463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FDBF5B-4C5F-406F-802F-AED39296368E}" type="pres">
      <dgm:prSet presAssocID="{04758AD7-D5D1-432A-8B85-055EBD5283E6}" presName="hierChild3" presStyleCnt="0"/>
      <dgm:spPr/>
    </dgm:pt>
    <dgm:pt modelId="{F7FFEA27-A962-4F47-A0D1-BC848F038FDF}" type="pres">
      <dgm:prSet presAssocID="{7AA75EA8-5259-478C-87B1-0FC3B8F202B0}" presName="Name10" presStyleLbl="parChTrans1D2" presStyleIdx="2" presStyleCnt="5"/>
      <dgm:spPr/>
      <dgm:t>
        <a:bodyPr/>
        <a:lstStyle/>
        <a:p>
          <a:endParaRPr lang="ru-RU"/>
        </a:p>
      </dgm:t>
    </dgm:pt>
    <dgm:pt modelId="{7CD67736-985F-49C4-915D-99ACFE22328C}" type="pres">
      <dgm:prSet presAssocID="{1D7F297A-3630-41AA-9E3D-6E7DA401B6B6}" presName="hierRoot2" presStyleCnt="0"/>
      <dgm:spPr/>
    </dgm:pt>
    <dgm:pt modelId="{FB8FDA02-F70A-40AE-AABC-F89E651999CC}" type="pres">
      <dgm:prSet presAssocID="{1D7F297A-3630-41AA-9E3D-6E7DA401B6B6}" presName="composite2" presStyleCnt="0"/>
      <dgm:spPr/>
    </dgm:pt>
    <dgm:pt modelId="{B3BAB6CD-C6F3-4BCF-A97C-6264AE5B2819}" type="pres">
      <dgm:prSet presAssocID="{1D7F297A-3630-41AA-9E3D-6E7DA401B6B6}" presName="background2" presStyleLbl="node2" presStyleIdx="2" presStyleCnt="5"/>
      <dgm:spPr/>
    </dgm:pt>
    <dgm:pt modelId="{B2B36B3E-AABD-4516-85C4-90254498F856}" type="pres">
      <dgm:prSet presAssocID="{1D7F297A-3630-41AA-9E3D-6E7DA401B6B6}" presName="text2" presStyleLbl="fgAcc2" presStyleIdx="2" presStyleCnt="5" custScaleY="1454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F6CD40-BDB4-4092-9B0B-2C158003012C}" type="pres">
      <dgm:prSet presAssocID="{1D7F297A-3630-41AA-9E3D-6E7DA401B6B6}" presName="hierChild3" presStyleCnt="0"/>
      <dgm:spPr/>
    </dgm:pt>
    <dgm:pt modelId="{9BA60F0B-2E82-4A62-A396-B07ADB5A20E5}" type="pres">
      <dgm:prSet presAssocID="{BF208B3A-E478-4490-B005-F2C03A548A9E}" presName="Name10" presStyleLbl="parChTrans1D2" presStyleIdx="3" presStyleCnt="5"/>
      <dgm:spPr/>
      <dgm:t>
        <a:bodyPr/>
        <a:lstStyle/>
        <a:p>
          <a:endParaRPr lang="ru-RU"/>
        </a:p>
      </dgm:t>
    </dgm:pt>
    <dgm:pt modelId="{2D9F1487-1966-4DA4-A186-1CC8DC15C776}" type="pres">
      <dgm:prSet presAssocID="{C58398D4-7756-4707-8F90-8D99771F79E4}" presName="hierRoot2" presStyleCnt="0"/>
      <dgm:spPr/>
    </dgm:pt>
    <dgm:pt modelId="{B31EB2D1-59F8-47AF-A39F-DA0943EE11FD}" type="pres">
      <dgm:prSet presAssocID="{C58398D4-7756-4707-8F90-8D99771F79E4}" presName="composite2" presStyleCnt="0"/>
      <dgm:spPr/>
    </dgm:pt>
    <dgm:pt modelId="{C2280B4B-FDCC-4000-9960-D90A7B4C716D}" type="pres">
      <dgm:prSet presAssocID="{C58398D4-7756-4707-8F90-8D99771F79E4}" presName="background2" presStyleLbl="node2" presStyleIdx="3" presStyleCnt="5"/>
      <dgm:spPr/>
    </dgm:pt>
    <dgm:pt modelId="{EC2F0C9D-CB42-4AF6-A870-55A30D6C5AF1}" type="pres">
      <dgm:prSet presAssocID="{C58398D4-7756-4707-8F90-8D99771F79E4}" presName="text2" presStyleLbl="fgAcc2" presStyleIdx="3" presStyleCnt="5" custScaleY="1463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C08696-AE28-4924-922A-A7EC8DC007CA}" type="pres">
      <dgm:prSet presAssocID="{C58398D4-7756-4707-8F90-8D99771F79E4}" presName="hierChild3" presStyleCnt="0"/>
      <dgm:spPr/>
    </dgm:pt>
    <dgm:pt modelId="{BCAA7C6E-10B3-471D-9484-7F6721105D76}" type="pres">
      <dgm:prSet presAssocID="{FD624A21-FF67-46A8-8A1B-34C874BFB441}" presName="Name10" presStyleLbl="parChTrans1D2" presStyleIdx="4" presStyleCnt="5"/>
      <dgm:spPr/>
      <dgm:t>
        <a:bodyPr/>
        <a:lstStyle/>
        <a:p>
          <a:endParaRPr lang="ru-RU"/>
        </a:p>
      </dgm:t>
    </dgm:pt>
    <dgm:pt modelId="{946B7D39-0CE6-4310-B796-60D7E3F9B397}" type="pres">
      <dgm:prSet presAssocID="{092A099F-F9DE-4997-83F8-3F73E7E8C82E}" presName="hierRoot2" presStyleCnt="0"/>
      <dgm:spPr/>
    </dgm:pt>
    <dgm:pt modelId="{EFAB8187-6E19-4FED-9A3D-E9324B8EEF54}" type="pres">
      <dgm:prSet presAssocID="{092A099F-F9DE-4997-83F8-3F73E7E8C82E}" presName="composite2" presStyleCnt="0"/>
      <dgm:spPr/>
    </dgm:pt>
    <dgm:pt modelId="{E3E37C47-98F9-4F71-B00E-F34B45D98083}" type="pres">
      <dgm:prSet presAssocID="{092A099F-F9DE-4997-83F8-3F73E7E8C82E}" presName="background2" presStyleLbl="node2" presStyleIdx="4" presStyleCnt="5"/>
      <dgm:spPr/>
    </dgm:pt>
    <dgm:pt modelId="{345C1C2A-D8DB-4B78-BC68-7AA1370723C7}" type="pres">
      <dgm:prSet presAssocID="{092A099F-F9DE-4997-83F8-3F73E7E8C82E}" presName="text2" presStyleLbl="fgAcc2" presStyleIdx="4" presStyleCnt="5" custScaleY="132920" custLinFactNeighborX="125" custLinFactNeighborY="75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2B6611-B19E-43EE-BD8E-40BFE54448F7}" type="pres">
      <dgm:prSet presAssocID="{092A099F-F9DE-4997-83F8-3F73E7E8C82E}" presName="hierChild3" presStyleCnt="0"/>
      <dgm:spPr/>
    </dgm:pt>
  </dgm:ptLst>
  <dgm:cxnLst>
    <dgm:cxn modelId="{6B7FA4FB-BB96-43C3-A686-96D9B0C10088}" srcId="{83D303F3-03CA-44AD-BC9D-AD6B5CC86315}" destId="{1D7F297A-3630-41AA-9E3D-6E7DA401B6B6}" srcOrd="2" destOrd="0" parTransId="{7AA75EA8-5259-478C-87B1-0FC3B8F202B0}" sibTransId="{CE06F7E0-F2FB-4EAC-BB11-9999E065C23B}"/>
    <dgm:cxn modelId="{9847F1CE-4EBD-49BE-BA78-5482831452F2}" type="presOf" srcId="{BF208B3A-E478-4490-B005-F2C03A548A9E}" destId="{9BA60F0B-2E82-4A62-A396-B07ADB5A20E5}" srcOrd="0" destOrd="0" presId="urn:microsoft.com/office/officeart/2005/8/layout/hierarchy1"/>
    <dgm:cxn modelId="{E331F617-335D-4B80-9EE3-0CAACB22092E}" type="presOf" srcId="{CA8F455E-1D76-4558-9ED5-6A8398E2CBB0}" destId="{39349DB5-D4F2-46C8-9DE1-A4931BB163C4}" srcOrd="0" destOrd="0" presId="urn:microsoft.com/office/officeart/2005/8/layout/hierarchy1"/>
    <dgm:cxn modelId="{D9D9F82B-1654-47BA-9A53-92361D5D421C}" type="presOf" srcId="{448911CB-B5D1-4527-9EF5-C85692DCD942}" destId="{04485BC5-6C11-4EA6-9656-37CF3990C18E}" srcOrd="0" destOrd="0" presId="urn:microsoft.com/office/officeart/2005/8/layout/hierarchy1"/>
    <dgm:cxn modelId="{87B48715-0D6B-4414-AC96-1C147B876B09}" type="presOf" srcId="{092A099F-F9DE-4997-83F8-3F73E7E8C82E}" destId="{345C1C2A-D8DB-4B78-BC68-7AA1370723C7}" srcOrd="0" destOrd="0" presId="urn:microsoft.com/office/officeart/2005/8/layout/hierarchy1"/>
    <dgm:cxn modelId="{81C88B44-DFD6-4040-B1DD-BF58C7440137}" type="presOf" srcId="{7AA75EA8-5259-478C-87B1-0FC3B8F202B0}" destId="{F7FFEA27-A962-4F47-A0D1-BC848F038FDF}" srcOrd="0" destOrd="0" presId="urn:microsoft.com/office/officeart/2005/8/layout/hierarchy1"/>
    <dgm:cxn modelId="{96E7DEA1-5FBE-49C9-A7A9-C37597E4B2C7}" srcId="{83D303F3-03CA-44AD-BC9D-AD6B5CC86315}" destId="{04758AD7-D5D1-432A-8B85-055EBD5283E6}" srcOrd="1" destOrd="0" parTransId="{448911CB-B5D1-4527-9EF5-C85692DCD942}" sibTransId="{9621995F-6756-4944-B89E-7D15FC3C872E}"/>
    <dgm:cxn modelId="{3F3A5DB3-E922-4B4C-B5BF-22981E12E2E0}" srcId="{83D303F3-03CA-44AD-BC9D-AD6B5CC86315}" destId="{CA8F455E-1D76-4558-9ED5-6A8398E2CBB0}" srcOrd="0" destOrd="0" parTransId="{87F6ED78-AF06-42BE-A437-0EA0520EA2ED}" sibTransId="{81A2B9A6-872D-4B2F-BCB2-73F342F20EEA}"/>
    <dgm:cxn modelId="{70C02C21-2F1D-4892-B4E5-4C36A9EE650A}" type="presOf" srcId="{1D7F297A-3630-41AA-9E3D-6E7DA401B6B6}" destId="{B2B36B3E-AABD-4516-85C4-90254498F856}" srcOrd="0" destOrd="0" presId="urn:microsoft.com/office/officeart/2005/8/layout/hierarchy1"/>
    <dgm:cxn modelId="{A58EF4FD-80D8-49BC-982B-28C6AA677664}" type="presOf" srcId="{87F6ED78-AF06-42BE-A437-0EA0520EA2ED}" destId="{03CA5153-207E-4E71-B79B-66FED5382A58}" srcOrd="0" destOrd="0" presId="urn:microsoft.com/office/officeart/2005/8/layout/hierarchy1"/>
    <dgm:cxn modelId="{6196F9C7-D79D-4363-AB7C-57AC2E33F606}" srcId="{83D303F3-03CA-44AD-BC9D-AD6B5CC86315}" destId="{C58398D4-7756-4707-8F90-8D99771F79E4}" srcOrd="3" destOrd="0" parTransId="{BF208B3A-E478-4490-B005-F2C03A548A9E}" sibTransId="{E5099068-2E9E-49BF-8808-4E23D17F72AC}"/>
    <dgm:cxn modelId="{E1EC7FD1-9EEA-4BD4-B661-B1F4D264BEE7}" type="presOf" srcId="{83D303F3-03CA-44AD-BC9D-AD6B5CC86315}" destId="{E05D3D6A-4416-469B-86AC-84AAF074EE56}" srcOrd="0" destOrd="0" presId="urn:microsoft.com/office/officeart/2005/8/layout/hierarchy1"/>
    <dgm:cxn modelId="{581B4A0D-E914-4F06-9224-758552B6C7D9}" type="presOf" srcId="{C58398D4-7756-4707-8F90-8D99771F79E4}" destId="{EC2F0C9D-CB42-4AF6-A870-55A30D6C5AF1}" srcOrd="0" destOrd="0" presId="urn:microsoft.com/office/officeart/2005/8/layout/hierarchy1"/>
    <dgm:cxn modelId="{4B1DBA91-10B7-4C60-9DE8-3D2F238D53F7}" srcId="{BA800503-B92F-4C4E-A04F-9DF2D81E598C}" destId="{83D303F3-03CA-44AD-BC9D-AD6B5CC86315}" srcOrd="0" destOrd="0" parTransId="{2776B9FF-7F35-4E28-8EDA-1786F8A3E0A8}" sibTransId="{5CD0D760-1A10-48D2-8AE0-40401B35BD02}"/>
    <dgm:cxn modelId="{2BA58BEE-58F5-4EA3-B826-24C330B9837C}" type="presOf" srcId="{04758AD7-D5D1-432A-8B85-055EBD5283E6}" destId="{39443580-9F56-472B-9806-E04B95849E6D}" srcOrd="0" destOrd="0" presId="urn:microsoft.com/office/officeart/2005/8/layout/hierarchy1"/>
    <dgm:cxn modelId="{CCB941ED-D36B-49AA-BBA8-486848E795E2}" type="presOf" srcId="{BA800503-B92F-4C4E-A04F-9DF2D81E598C}" destId="{33480CFA-A077-462C-875B-4A2B0128D5FC}" srcOrd="0" destOrd="0" presId="urn:microsoft.com/office/officeart/2005/8/layout/hierarchy1"/>
    <dgm:cxn modelId="{DE342989-4160-442A-937D-B5EFC92A1BF2}" type="presOf" srcId="{FD624A21-FF67-46A8-8A1B-34C874BFB441}" destId="{BCAA7C6E-10B3-471D-9484-7F6721105D76}" srcOrd="0" destOrd="0" presId="urn:microsoft.com/office/officeart/2005/8/layout/hierarchy1"/>
    <dgm:cxn modelId="{491D1F47-5A18-4877-A19A-197447EABCE1}" srcId="{83D303F3-03CA-44AD-BC9D-AD6B5CC86315}" destId="{092A099F-F9DE-4997-83F8-3F73E7E8C82E}" srcOrd="4" destOrd="0" parTransId="{FD624A21-FF67-46A8-8A1B-34C874BFB441}" sibTransId="{89394CB1-216A-479A-9272-830EDE30ED0D}"/>
    <dgm:cxn modelId="{E69DAD4F-0A12-4F9B-A26B-5D63BB7F3E64}" type="presParOf" srcId="{33480CFA-A077-462C-875B-4A2B0128D5FC}" destId="{559D96B9-DFB1-4350-ABBA-6D372AA4D7A7}" srcOrd="0" destOrd="0" presId="urn:microsoft.com/office/officeart/2005/8/layout/hierarchy1"/>
    <dgm:cxn modelId="{7A0E4CEA-5D37-4E13-9FB2-00CDE787B266}" type="presParOf" srcId="{559D96B9-DFB1-4350-ABBA-6D372AA4D7A7}" destId="{BE34F20B-AC78-41F5-849D-9D2B5F0257E9}" srcOrd="0" destOrd="0" presId="urn:microsoft.com/office/officeart/2005/8/layout/hierarchy1"/>
    <dgm:cxn modelId="{E4696605-9879-4D2C-B58F-129DF6C913B5}" type="presParOf" srcId="{BE34F20B-AC78-41F5-849D-9D2B5F0257E9}" destId="{327B7A3A-1830-4873-9C32-B0379DC8C99F}" srcOrd="0" destOrd="0" presId="urn:microsoft.com/office/officeart/2005/8/layout/hierarchy1"/>
    <dgm:cxn modelId="{B7F5240A-CAA0-4DA3-957A-A88878F87F07}" type="presParOf" srcId="{BE34F20B-AC78-41F5-849D-9D2B5F0257E9}" destId="{E05D3D6A-4416-469B-86AC-84AAF074EE56}" srcOrd="1" destOrd="0" presId="urn:microsoft.com/office/officeart/2005/8/layout/hierarchy1"/>
    <dgm:cxn modelId="{206C66C6-2106-4410-B496-9C767892A32F}" type="presParOf" srcId="{559D96B9-DFB1-4350-ABBA-6D372AA4D7A7}" destId="{25676645-36A9-4C6A-9C0F-1C4AC9B762F4}" srcOrd="1" destOrd="0" presId="urn:microsoft.com/office/officeart/2005/8/layout/hierarchy1"/>
    <dgm:cxn modelId="{45E2895A-392D-4122-BB31-3F5641CAF6A7}" type="presParOf" srcId="{25676645-36A9-4C6A-9C0F-1C4AC9B762F4}" destId="{03CA5153-207E-4E71-B79B-66FED5382A58}" srcOrd="0" destOrd="0" presId="urn:microsoft.com/office/officeart/2005/8/layout/hierarchy1"/>
    <dgm:cxn modelId="{BBB917A3-7A18-4BAB-8A6F-F92A124E81AD}" type="presParOf" srcId="{25676645-36A9-4C6A-9C0F-1C4AC9B762F4}" destId="{F4CB741F-56E1-48C8-BCFC-757B218C159B}" srcOrd="1" destOrd="0" presId="urn:microsoft.com/office/officeart/2005/8/layout/hierarchy1"/>
    <dgm:cxn modelId="{EE08DC60-4501-45F3-AEA1-B5B425DF17AB}" type="presParOf" srcId="{F4CB741F-56E1-48C8-BCFC-757B218C159B}" destId="{AD8AD3E7-E995-4285-B40F-4A76E6F1C758}" srcOrd="0" destOrd="0" presId="urn:microsoft.com/office/officeart/2005/8/layout/hierarchy1"/>
    <dgm:cxn modelId="{08C98451-E577-4F78-8008-25187056F857}" type="presParOf" srcId="{AD8AD3E7-E995-4285-B40F-4A76E6F1C758}" destId="{0B3BF825-629B-4D4B-B85D-28C47A0F6B55}" srcOrd="0" destOrd="0" presId="urn:microsoft.com/office/officeart/2005/8/layout/hierarchy1"/>
    <dgm:cxn modelId="{3DBAEFA9-6854-424B-975F-2334886E9A3A}" type="presParOf" srcId="{AD8AD3E7-E995-4285-B40F-4A76E6F1C758}" destId="{39349DB5-D4F2-46C8-9DE1-A4931BB163C4}" srcOrd="1" destOrd="0" presId="urn:microsoft.com/office/officeart/2005/8/layout/hierarchy1"/>
    <dgm:cxn modelId="{296EA61E-7E57-481E-8759-45F112473CA7}" type="presParOf" srcId="{F4CB741F-56E1-48C8-BCFC-757B218C159B}" destId="{240B881D-6929-4CED-A422-E6E29E3BF659}" srcOrd="1" destOrd="0" presId="urn:microsoft.com/office/officeart/2005/8/layout/hierarchy1"/>
    <dgm:cxn modelId="{24CDB5EB-A5CE-49B5-BAC4-B41ED536CF6C}" type="presParOf" srcId="{25676645-36A9-4C6A-9C0F-1C4AC9B762F4}" destId="{04485BC5-6C11-4EA6-9656-37CF3990C18E}" srcOrd="2" destOrd="0" presId="urn:microsoft.com/office/officeart/2005/8/layout/hierarchy1"/>
    <dgm:cxn modelId="{3A39DE7C-8395-4363-B5DC-4212E47D0264}" type="presParOf" srcId="{25676645-36A9-4C6A-9C0F-1C4AC9B762F4}" destId="{6BA50097-EB1D-4782-971B-8E45C926F09F}" srcOrd="3" destOrd="0" presId="urn:microsoft.com/office/officeart/2005/8/layout/hierarchy1"/>
    <dgm:cxn modelId="{13CFF8EC-2AC7-4C6E-A6F1-C5FC6205F31C}" type="presParOf" srcId="{6BA50097-EB1D-4782-971B-8E45C926F09F}" destId="{D4834FA6-04F5-4B6D-9E99-F1D078ED069D}" srcOrd="0" destOrd="0" presId="urn:microsoft.com/office/officeart/2005/8/layout/hierarchy1"/>
    <dgm:cxn modelId="{A2CB2217-E421-4256-A078-63759827128E}" type="presParOf" srcId="{D4834FA6-04F5-4B6D-9E99-F1D078ED069D}" destId="{DB6C7182-2D6E-4E9D-81A1-DF4F1AA1EECA}" srcOrd="0" destOrd="0" presId="urn:microsoft.com/office/officeart/2005/8/layout/hierarchy1"/>
    <dgm:cxn modelId="{7EAB9FA5-E904-4C78-9456-F90C94AE87FE}" type="presParOf" srcId="{D4834FA6-04F5-4B6D-9E99-F1D078ED069D}" destId="{39443580-9F56-472B-9806-E04B95849E6D}" srcOrd="1" destOrd="0" presId="urn:microsoft.com/office/officeart/2005/8/layout/hierarchy1"/>
    <dgm:cxn modelId="{2FBE48CA-9CAD-4272-8932-233439F363F9}" type="presParOf" srcId="{6BA50097-EB1D-4782-971B-8E45C926F09F}" destId="{BCFDBF5B-4C5F-406F-802F-AED39296368E}" srcOrd="1" destOrd="0" presId="urn:microsoft.com/office/officeart/2005/8/layout/hierarchy1"/>
    <dgm:cxn modelId="{9EF50AAE-0338-4552-9B13-D993184FE973}" type="presParOf" srcId="{25676645-36A9-4C6A-9C0F-1C4AC9B762F4}" destId="{F7FFEA27-A962-4F47-A0D1-BC848F038FDF}" srcOrd="4" destOrd="0" presId="urn:microsoft.com/office/officeart/2005/8/layout/hierarchy1"/>
    <dgm:cxn modelId="{2A7B239F-C631-42CE-865A-F00E07D31D0E}" type="presParOf" srcId="{25676645-36A9-4C6A-9C0F-1C4AC9B762F4}" destId="{7CD67736-985F-49C4-915D-99ACFE22328C}" srcOrd="5" destOrd="0" presId="urn:microsoft.com/office/officeart/2005/8/layout/hierarchy1"/>
    <dgm:cxn modelId="{D350543E-6F42-4C6B-8EBF-0C7279437A48}" type="presParOf" srcId="{7CD67736-985F-49C4-915D-99ACFE22328C}" destId="{FB8FDA02-F70A-40AE-AABC-F89E651999CC}" srcOrd="0" destOrd="0" presId="urn:microsoft.com/office/officeart/2005/8/layout/hierarchy1"/>
    <dgm:cxn modelId="{C7135E40-1526-43CA-B724-87CA78DE5702}" type="presParOf" srcId="{FB8FDA02-F70A-40AE-AABC-F89E651999CC}" destId="{B3BAB6CD-C6F3-4BCF-A97C-6264AE5B2819}" srcOrd="0" destOrd="0" presId="urn:microsoft.com/office/officeart/2005/8/layout/hierarchy1"/>
    <dgm:cxn modelId="{6FDEBED0-B915-41B0-A1D9-1177392F1693}" type="presParOf" srcId="{FB8FDA02-F70A-40AE-AABC-F89E651999CC}" destId="{B2B36B3E-AABD-4516-85C4-90254498F856}" srcOrd="1" destOrd="0" presId="urn:microsoft.com/office/officeart/2005/8/layout/hierarchy1"/>
    <dgm:cxn modelId="{8569E5FC-0936-4BE2-A065-BD83A0A1CD75}" type="presParOf" srcId="{7CD67736-985F-49C4-915D-99ACFE22328C}" destId="{26F6CD40-BDB4-4092-9B0B-2C158003012C}" srcOrd="1" destOrd="0" presId="urn:microsoft.com/office/officeart/2005/8/layout/hierarchy1"/>
    <dgm:cxn modelId="{3601E639-75A0-40AF-933A-52898FED38D6}" type="presParOf" srcId="{25676645-36A9-4C6A-9C0F-1C4AC9B762F4}" destId="{9BA60F0B-2E82-4A62-A396-B07ADB5A20E5}" srcOrd="6" destOrd="0" presId="urn:microsoft.com/office/officeart/2005/8/layout/hierarchy1"/>
    <dgm:cxn modelId="{4CE1A322-0D9B-41E9-AE23-272D8C15C9E8}" type="presParOf" srcId="{25676645-36A9-4C6A-9C0F-1C4AC9B762F4}" destId="{2D9F1487-1966-4DA4-A186-1CC8DC15C776}" srcOrd="7" destOrd="0" presId="urn:microsoft.com/office/officeart/2005/8/layout/hierarchy1"/>
    <dgm:cxn modelId="{6A88576E-E7B3-4BBC-8ECC-6937D8936321}" type="presParOf" srcId="{2D9F1487-1966-4DA4-A186-1CC8DC15C776}" destId="{B31EB2D1-59F8-47AF-A39F-DA0943EE11FD}" srcOrd="0" destOrd="0" presId="urn:microsoft.com/office/officeart/2005/8/layout/hierarchy1"/>
    <dgm:cxn modelId="{CAC1A32E-EFA0-4BC7-BFBC-8917FBF2F09D}" type="presParOf" srcId="{B31EB2D1-59F8-47AF-A39F-DA0943EE11FD}" destId="{C2280B4B-FDCC-4000-9960-D90A7B4C716D}" srcOrd="0" destOrd="0" presId="urn:microsoft.com/office/officeart/2005/8/layout/hierarchy1"/>
    <dgm:cxn modelId="{61D4545C-9399-4C06-BFA5-F645E4EA4CAF}" type="presParOf" srcId="{B31EB2D1-59F8-47AF-A39F-DA0943EE11FD}" destId="{EC2F0C9D-CB42-4AF6-A870-55A30D6C5AF1}" srcOrd="1" destOrd="0" presId="urn:microsoft.com/office/officeart/2005/8/layout/hierarchy1"/>
    <dgm:cxn modelId="{5205A571-CABA-46C8-9DC9-CFAD86BDE1B0}" type="presParOf" srcId="{2D9F1487-1966-4DA4-A186-1CC8DC15C776}" destId="{0DC08696-AE28-4924-922A-A7EC8DC007CA}" srcOrd="1" destOrd="0" presId="urn:microsoft.com/office/officeart/2005/8/layout/hierarchy1"/>
    <dgm:cxn modelId="{B7930A58-1CE3-47E9-94AF-46755DCD21AF}" type="presParOf" srcId="{25676645-36A9-4C6A-9C0F-1C4AC9B762F4}" destId="{BCAA7C6E-10B3-471D-9484-7F6721105D76}" srcOrd="8" destOrd="0" presId="urn:microsoft.com/office/officeart/2005/8/layout/hierarchy1"/>
    <dgm:cxn modelId="{984CE326-D4A0-4989-80D1-F0E7E8E3375E}" type="presParOf" srcId="{25676645-36A9-4C6A-9C0F-1C4AC9B762F4}" destId="{946B7D39-0CE6-4310-B796-60D7E3F9B397}" srcOrd="9" destOrd="0" presId="urn:microsoft.com/office/officeart/2005/8/layout/hierarchy1"/>
    <dgm:cxn modelId="{F221DB8D-B19C-40DC-8EB2-AA57A6FB608A}" type="presParOf" srcId="{946B7D39-0CE6-4310-B796-60D7E3F9B397}" destId="{EFAB8187-6E19-4FED-9A3D-E9324B8EEF54}" srcOrd="0" destOrd="0" presId="urn:microsoft.com/office/officeart/2005/8/layout/hierarchy1"/>
    <dgm:cxn modelId="{7E74CDF9-FBA6-41E0-9739-43FD539F7450}" type="presParOf" srcId="{EFAB8187-6E19-4FED-9A3D-E9324B8EEF54}" destId="{E3E37C47-98F9-4F71-B00E-F34B45D98083}" srcOrd="0" destOrd="0" presId="urn:microsoft.com/office/officeart/2005/8/layout/hierarchy1"/>
    <dgm:cxn modelId="{EC0E3BCC-92AA-4135-A480-D340B3430539}" type="presParOf" srcId="{EFAB8187-6E19-4FED-9A3D-E9324B8EEF54}" destId="{345C1C2A-D8DB-4B78-BC68-7AA1370723C7}" srcOrd="1" destOrd="0" presId="urn:microsoft.com/office/officeart/2005/8/layout/hierarchy1"/>
    <dgm:cxn modelId="{8975DFD3-050E-4F85-91CC-90410EC719BE}" type="presParOf" srcId="{946B7D39-0CE6-4310-B796-60D7E3F9B397}" destId="{512B6611-B19E-43EE-BD8E-40BFE54448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904B83-C3AA-4E14-BC5C-76BAA67C9E9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1497A-545D-4984-942F-659BE272BF00}">
      <dgm:prSet phldrT="[Текст]" custT="1"/>
      <dgm:spPr/>
      <dgm:t>
        <a:bodyPr/>
        <a:lstStyle/>
        <a:p>
          <a:r>
            <a:rPr lang="ru-RU" sz="2800" dirty="0" smtClean="0"/>
            <a:t>Граф</a:t>
          </a:r>
          <a:endParaRPr lang="ru-RU" sz="2800" dirty="0"/>
        </a:p>
      </dgm:t>
    </dgm:pt>
    <dgm:pt modelId="{5FACB333-FFE1-4382-B4A3-8C563E6F5BD7}" type="parTrans" cxnId="{B0887990-1525-444E-939B-9C275102771B}">
      <dgm:prSet/>
      <dgm:spPr/>
      <dgm:t>
        <a:bodyPr/>
        <a:lstStyle/>
        <a:p>
          <a:endParaRPr lang="ru-RU"/>
        </a:p>
      </dgm:t>
    </dgm:pt>
    <dgm:pt modelId="{CD605410-468A-4721-BDF3-843690ACB44A}" type="sibTrans" cxnId="{B0887990-1525-444E-939B-9C275102771B}">
      <dgm:prSet/>
      <dgm:spPr/>
      <dgm:t>
        <a:bodyPr/>
        <a:lstStyle/>
        <a:p>
          <a:endParaRPr lang="ru-RU"/>
        </a:p>
      </dgm:t>
    </dgm:pt>
    <dgm:pt modelId="{DBA3CD58-0643-403C-9CB7-BAEC9E83EB84}">
      <dgm:prSet phldrT="[Текст]" custT="1"/>
      <dgm:spPr/>
      <dgm:t>
        <a:bodyPr/>
        <a:lstStyle/>
        <a:p>
          <a:r>
            <a:rPr lang="ru-RU" sz="2000" dirty="0" smtClean="0"/>
            <a:t>Ориентированный – граф , где вершины соединены дугами </a:t>
          </a:r>
          <a:endParaRPr lang="ru-RU" sz="2000" dirty="0"/>
        </a:p>
      </dgm:t>
    </dgm:pt>
    <dgm:pt modelId="{76BB631B-CDF3-40D0-AD38-84632FD2DBA0}" type="parTrans" cxnId="{E4875557-3FBC-4B83-ADA6-0D568231CBA6}">
      <dgm:prSet/>
      <dgm:spPr/>
      <dgm:t>
        <a:bodyPr/>
        <a:lstStyle/>
        <a:p>
          <a:endParaRPr lang="ru-RU"/>
        </a:p>
      </dgm:t>
    </dgm:pt>
    <dgm:pt modelId="{B14999E1-7EC1-4AD1-9B5A-87F8D718ED6D}" type="sibTrans" cxnId="{E4875557-3FBC-4B83-ADA6-0D568231CBA6}">
      <dgm:prSet/>
      <dgm:spPr/>
      <dgm:t>
        <a:bodyPr/>
        <a:lstStyle/>
        <a:p>
          <a:endParaRPr lang="ru-RU"/>
        </a:p>
      </dgm:t>
    </dgm:pt>
    <dgm:pt modelId="{3505258D-FF00-449C-A892-48D87A2FF24A}">
      <dgm:prSet phldrT="[Текст]" custT="1"/>
      <dgm:spPr/>
      <dgm:t>
        <a:bodyPr/>
        <a:lstStyle/>
        <a:p>
          <a:r>
            <a:rPr lang="ru-RU" sz="2000" dirty="0" smtClean="0"/>
            <a:t>Неориентированный – это граф, где вершины соединены рёбрами</a:t>
          </a:r>
          <a:endParaRPr lang="ru-RU" sz="2000" dirty="0"/>
        </a:p>
      </dgm:t>
    </dgm:pt>
    <dgm:pt modelId="{C36D88E1-F865-4C8D-9F4F-E02F80E521D8}" type="parTrans" cxnId="{47629914-18CC-43B2-919E-26B8D532C75A}">
      <dgm:prSet/>
      <dgm:spPr/>
      <dgm:t>
        <a:bodyPr/>
        <a:lstStyle/>
        <a:p>
          <a:endParaRPr lang="ru-RU"/>
        </a:p>
      </dgm:t>
    </dgm:pt>
    <dgm:pt modelId="{FCCA1E6B-6E29-4A4E-A8EA-9B8CE277A6C2}" type="sibTrans" cxnId="{47629914-18CC-43B2-919E-26B8D532C75A}">
      <dgm:prSet/>
      <dgm:spPr/>
      <dgm:t>
        <a:bodyPr/>
        <a:lstStyle/>
        <a:p>
          <a:endParaRPr lang="ru-RU"/>
        </a:p>
      </dgm:t>
    </dgm:pt>
    <dgm:pt modelId="{8275AF0E-9485-4E4C-9B75-945929B03B1C}">
      <dgm:prSet custT="1"/>
      <dgm:spPr/>
      <dgm:t>
        <a:bodyPr/>
        <a:lstStyle/>
        <a:p>
          <a:r>
            <a:rPr lang="ru-RU" sz="1800" dirty="0" smtClean="0"/>
            <a:t>Взвешенный – граф, у которого его вершины или рёбра характеризуются дополнительной информацией – весами вершин  и ребёр</a:t>
          </a:r>
          <a:endParaRPr lang="ru-RU" sz="1800" dirty="0"/>
        </a:p>
      </dgm:t>
    </dgm:pt>
    <dgm:pt modelId="{B5332E4E-2F1C-4D68-ADA9-A8A9E368382E}" type="parTrans" cxnId="{B57B789C-BB5B-4C59-BE04-649E2E6053FB}">
      <dgm:prSet/>
      <dgm:spPr/>
      <dgm:t>
        <a:bodyPr/>
        <a:lstStyle/>
        <a:p>
          <a:endParaRPr lang="ru-RU"/>
        </a:p>
      </dgm:t>
    </dgm:pt>
    <dgm:pt modelId="{9CB4FDEF-6207-4EFF-B342-724A589EBCB8}" type="sibTrans" cxnId="{B57B789C-BB5B-4C59-BE04-649E2E6053FB}">
      <dgm:prSet/>
      <dgm:spPr/>
      <dgm:t>
        <a:bodyPr/>
        <a:lstStyle/>
        <a:p>
          <a:endParaRPr lang="ru-RU"/>
        </a:p>
      </dgm:t>
    </dgm:pt>
    <dgm:pt modelId="{DB416291-6D0E-4FE6-8814-83F278940BC8}">
      <dgm:prSet custT="1"/>
      <dgm:spPr/>
      <dgm:t>
        <a:bodyPr/>
        <a:lstStyle/>
        <a:p>
          <a:r>
            <a:rPr lang="ru-RU" sz="1600" dirty="0" smtClean="0"/>
            <a:t>Цепь – это граф, в который любое ребро графа входит не более одного раза. Если начальная и конечная вершины цепи совпадают, то такой граф называют циклом или сетью</a:t>
          </a:r>
          <a:endParaRPr lang="ru-RU" sz="1600" dirty="0"/>
        </a:p>
      </dgm:t>
    </dgm:pt>
    <dgm:pt modelId="{34D7AA2A-B4B8-43E3-A360-31D31E237687}" type="parTrans" cxnId="{BD75C3F5-D8F9-4906-BF2F-87F586D19780}">
      <dgm:prSet/>
      <dgm:spPr/>
      <dgm:t>
        <a:bodyPr/>
        <a:lstStyle/>
        <a:p>
          <a:endParaRPr lang="ru-RU"/>
        </a:p>
      </dgm:t>
    </dgm:pt>
    <dgm:pt modelId="{04CA9CEA-1993-4090-8C22-29A045590D4B}" type="sibTrans" cxnId="{BD75C3F5-D8F9-4906-BF2F-87F586D19780}">
      <dgm:prSet/>
      <dgm:spPr/>
      <dgm:t>
        <a:bodyPr/>
        <a:lstStyle/>
        <a:p>
          <a:endParaRPr lang="ru-RU"/>
        </a:p>
      </dgm:t>
    </dgm:pt>
    <dgm:pt modelId="{07A1746E-3EDD-4255-8B35-7C003BC9C365}">
      <dgm:prSet custT="1"/>
      <dgm:spPr/>
      <dgm:t>
        <a:bodyPr/>
        <a:lstStyle/>
        <a:p>
          <a:r>
            <a:rPr lang="ru-RU" sz="1800" dirty="0" smtClean="0"/>
            <a:t>Дерево – это граф, у которого между любыми двумя его вершинами существует единственный путь</a:t>
          </a:r>
          <a:endParaRPr lang="ru-RU" sz="1800" dirty="0"/>
        </a:p>
      </dgm:t>
    </dgm:pt>
    <dgm:pt modelId="{E5021C51-2C36-4595-A560-E683CE25C223}" type="parTrans" cxnId="{55220436-D4CA-4D5F-8213-3AF06F50799C}">
      <dgm:prSet/>
      <dgm:spPr/>
      <dgm:t>
        <a:bodyPr/>
        <a:lstStyle/>
        <a:p>
          <a:endParaRPr lang="ru-RU"/>
        </a:p>
      </dgm:t>
    </dgm:pt>
    <dgm:pt modelId="{1F3A9E2C-E88D-4F13-8171-114538FE65DE}" type="sibTrans" cxnId="{55220436-D4CA-4D5F-8213-3AF06F50799C}">
      <dgm:prSet/>
      <dgm:spPr/>
      <dgm:t>
        <a:bodyPr/>
        <a:lstStyle/>
        <a:p>
          <a:endParaRPr lang="ru-RU"/>
        </a:p>
      </dgm:t>
    </dgm:pt>
    <dgm:pt modelId="{D2848C8D-EC86-411E-A4C9-773708E58C6D}" type="pres">
      <dgm:prSet presAssocID="{80904B83-C3AA-4E14-BC5C-76BAA67C9E9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436D8F0-1FA8-4F49-93B3-6E00012CC9C9}" type="pres">
      <dgm:prSet presAssocID="{4021497A-545D-4984-942F-659BE272BF00}" presName="hierRoot1" presStyleCnt="0"/>
      <dgm:spPr/>
    </dgm:pt>
    <dgm:pt modelId="{14065E32-1163-4BB0-89EC-9897521D6AC2}" type="pres">
      <dgm:prSet presAssocID="{4021497A-545D-4984-942F-659BE272BF00}" presName="composite" presStyleCnt="0"/>
      <dgm:spPr/>
    </dgm:pt>
    <dgm:pt modelId="{B0A08C16-4BB0-4D12-9787-E6F8D18B8688}" type="pres">
      <dgm:prSet presAssocID="{4021497A-545D-4984-942F-659BE272BF00}" presName="background" presStyleLbl="node0" presStyleIdx="0" presStyleCnt="1"/>
      <dgm:spPr/>
    </dgm:pt>
    <dgm:pt modelId="{592E5A4B-6A39-4A1A-85A5-D4C8C08F47BD}" type="pres">
      <dgm:prSet presAssocID="{4021497A-545D-4984-942F-659BE272BF00}" presName="text" presStyleLbl="fgAcc0" presStyleIdx="0" presStyleCnt="1" custScaleX="120751" custScaleY="173675" custLinFactNeighborX="0" custLinFactNeighborY="-411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0B8F77-C653-4B03-A0D2-D0B23B97E5F8}" type="pres">
      <dgm:prSet presAssocID="{4021497A-545D-4984-942F-659BE272BF00}" presName="hierChild2" presStyleCnt="0"/>
      <dgm:spPr/>
    </dgm:pt>
    <dgm:pt modelId="{B4F5EDAA-8A23-4D9E-8AD4-8FBFA51C085B}" type="pres">
      <dgm:prSet presAssocID="{76BB631B-CDF3-40D0-AD38-84632FD2DBA0}" presName="Name10" presStyleLbl="parChTrans1D2" presStyleIdx="0" presStyleCnt="5"/>
      <dgm:spPr/>
      <dgm:t>
        <a:bodyPr/>
        <a:lstStyle/>
        <a:p>
          <a:endParaRPr lang="ru-RU"/>
        </a:p>
      </dgm:t>
    </dgm:pt>
    <dgm:pt modelId="{B9A778BB-2ACB-4F6B-B6A4-4386D7DA5F19}" type="pres">
      <dgm:prSet presAssocID="{DBA3CD58-0643-403C-9CB7-BAEC9E83EB84}" presName="hierRoot2" presStyleCnt="0"/>
      <dgm:spPr/>
    </dgm:pt>
    <dgm:pt modelId="{3074D0A8-DA59-4920-991E-B90F89D8D02F}" type="pres">
      <dgm:prSet presAssocID="{DBA3CD58-0643-403C-9CB7-BAEC9E83EB84}" presName="composite2" presStyleCnt="0"/>
      <dgm:spPr/>
    </dgm:pt>
    <dgm:pt modelId="{CA81D99D-AAF3-415C-AD51-A9B686691387}" type="pres">
      <dgm:prSet presAssocID="{DBA3CD58-0643-403C-9CB7-BAEC9E83EB84}" presName="background2" presStyleLbl="node2" presStyleIdx="0" presStyleCnt="5"/>
      <dgm:spPr/>
    </dgm:pt>
    <dgm:pt modelId="{424548B8-326F-4A14-846D-38B26F22E4AC}" type="pres">
      <dgm:prSet presAssocID="{DBA3CD58-0643-403C-9CB7-BAEC9E83EB84}" presName="text2" presStyleLbl="fgAcc2" presStyleIdx="0" presStyleCnt="5" custScaleX="149932" custScaleY="5249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DD010A-8C90-4C75-BEC6-D2E827EB9F91}" type="pres">
      <dgm:prSet presAssocID="{DBA3CD58-0643-403C-9CB7-BAEC9E83EB84}" presName="hierChild3" presStyleCnt="0"/>
      <dgm:spPr/>
    </dgm:pt>
    <dgm:pt modelId="{C32EBD1B-3965-4688-A32E-CF7D4D71D11E}" type="pres">
      <dgm:prSet presAssocID="{C36D88E1-F865-4C8D-9F4F-E02F80E521D8}" presName="Name10" presStyleLbl="parChTrans1D2" presStyleIdx="1" presStyleCnt="5"/>
      <dgm:spPr/>
      <dgm:t>
        <a:bodyPr/>
        <a:lstStyle/>
        <a:p>
          <a:endParaRPr lang="ru-RU"/>
        </a:p>
      </dgm:t>
    </dgm:pt>
    <dgm:pt modelId="{BE17A170-5096-4DC2-A956-2A3139F9C290}" type="pres">
      <dgm:prSet presAssocID="{3505258D-FF00-449C-A892-48D87A2FF24A}" presName="hierRoot2" presStyleCnt="0"/>
      <dgm:spPr/>
    </dgm:pt>
    <dgm:pt modelId="{E774D152-F143-4E87-B23C-E880EE1EFF26}" type="pres">
      <dgm:prSet presAssocID="{3505258D-FF00-449C-A892-48D87A2FF24A}" presName="composite2" presStyleCnt="0"/>
      <dgm:spPr/>
    </dgm:pt>
    <dgm:pt modelId="{92E81ABD-9FBD-4767-A90A-26C8F7D3B5F9}" type="pres">
      <dgm:prSet presAssocID="{3505258D-FF00-449C-A892-48D87A2FF24A}" presName="background2" presStyleLbl="node2" presStyleIdx="1" presStyleCnt="5"/>
      <dgm:spPr/>
    </dgm:pt>
    <dgm:pt modelId="{E6C44A6F-26E6-47DB-8160-5C9CBA4D8CB6}" type="pres">
      <dgm:prSet presAssocID="{3505258D-FF00-449C-A892-48D87A2FF24A}" presName="text2" presStyleLbl="fgAcc2" presStyleIdx="1" presStyleCnt="5" custScaleX="168039" custScaleY="4949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8BFE70-3C10-41D5-8E56-7432F53D190B}" type="pres">
      <dgm:prSet presAssocID="{3505258D-FF00-449C-A892-48D87A2FF24A}" presName="hierChild3" presStyleCnt="0"/>
      <dgm:spPr/>
    </dgm:pt>
    <dgm:pt modelId="{820BB201-0560-418C-A02B-19D74B564B19}" type="pres">
      <dgm:prSet presAssocID="{B5332E4E-2F1C-4D68-ADA9-A8A9E368382E}" presName="Name10" presStyleLbl="parChTrans1D2" presStyleIdx="2" presStyleCnt="5"/>
      <dgm:spPr/>
      <dgm:t>
        <a:bodyPr/>
        <a:lstStyle/>
        <a:p>
          <a:endParaRPr lang="ru-RU"/>
        </a:p>
      </dgm:t>
    </dgm:pt>
    <dgm:pt modelId="{DB686B84-0775-4694-B365-2045848D7E33}" type="pres">
      <dgm:prSet presAssocID="{8275AF0E-9485-4E4C-9B75-945929B03B1C}" presName="hierRoot2" presStyleCnt="0"/>
      <dgm:spPr/>
    </dgm:pt>
    <dgm:pt modelId="{0AA7D244-400D-4C40-A032-63B7CB47EAAC}" type="pres">
      <dgm:prSet presAssocID="{8275AF0E-9485-4E4C-9B75-945929B03B1C}" presName="composite2" presStyleCnt="0"/>
      <dgm:spPr/>
    </dgm:pt>
    <dgm:pt modelId="{4910351D-C3F6-41F5-BD42-F43C3FF5F398}" type="pres">
      <dgm:prSet presAssocID="{8275AF0E-9485-4E4C-9B75-945929B03B1C}" presName="background2" presStyleLbl="node2" presStyleIdx="2" presStyleCnt="5"/>
      <dgm:spPr/>
    </dgm:pt>
    <dgm:pt modelId="{6BBC1BD1-ED04-45C2-88BE-C0BDAFABA7E9}" type="pres">
      <dgm:prSet presAssocID="{8275AF0E-9485-4E4C-9B75-945929B03B1C}" presName="text2" presStyleLbl="fgAcc2" presStyleIdx="2" presStyleCnt="5" custScaleX="190323" custScaleY="3930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B74555-E371-4EEA-886C-5840E52283D1}" type="pres">
      <dgm:prSet presAssocID="{8275AF0E-9485-4E4C-9B75-945929B03B1C}" presName="hierChild3" presStyleCnt="0"/>
      <dgm:spPr/>
    </dgm:pt>
    <dgm:pt modelId="{F7584754-1F91-4352-954D-4D1488688486}" type="pres">
      <dgm:prSet presAssocID="{34D7AA2A-B4B8-43E3-A360-31D31E237687}" presName="Name10" presStyleLbl="parChTrans1D2" presStyleIdx="3" presStyleCnt="5"/>
      <dgm:spPr/>
      <dgm:t>
        <a:bodyPr/>
        <a:lstStyle/>
        <a:p>
          <a:endParaRPr lang="ru-RU"/>
        </a:p>
      </dgm:t>
    </dgm:pt>
    <dgm:pt modelId="{8475BFEC-6CE7-4B6B-9165-E89C81EDBDB4}" type="pres">
      <dgm:prSet presAssocID="{DB416291-6D0E-4FE6-8814-83F278940BC8}" presName="hierRoot2" presStyleCnt="0"/>
      <dgm:spPr/>
    </dgm:pt>
    <dgm:pt modelId="{DFAEA5C6-7635-4120-A062-F57D0B17F6AF}" type="pres">
      <dgm:prSet presAssocID="{DB416291-6D0E-4FE6-8814-83F278940BC8}" presName="composite2" presStyleCnt="0"/>
      <dgm:spPr/>
    </dgm:pt>
    <dgm:pt modelId="{24F85B43-D2A1-4DDB-99A0-7DFADB267B22}" type="pres">
      <dgm:prSet presAssocID="{DB416291-6D0E-4FE6-8814-83F278940BC8}" presName="background2" presStyleLbl="node2" presStyleIdx="3" presStyleCnt="5"/>
      <dgm:spPr/>
    </dgm:pt>
    <dgm:pt modelId="{B41740A2-EC70-465C-BE82-2683F68501FB}" type="pres">
      <dgm:prSet presAssocID="{DB416291-6D0E-4FE6-8814-83F278940BC8}" presName="text2" presStyleLbl="fgAcc2" presStyleIdx="3" presStyleCnt="5" custScaleX="131241" custScaleY="6918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E5BA32-8C80-4138-B868-7BE66C8D39D3}" type="pres">
      <dgm:prSet presAssocID="{DB416291-6D0E-4FE6-8814-83F278940BC8}" presName="hierChild3" presStyleCnt="0"/>
      <dgm:spPr/>
    </dgm:pt>
    <dgm:pt modelId="{3E2BBC06-64F1-43EF-9537-DD5327B603C7}" type="pres">
      <dgm:prSet presAssocID="{E5021C51-2C36-4595-A560-E683CE25C223}" presName="Name10" presStyleLbl="parChTrans1D2" presStyleIdx="4" presStyleCnt="5"/>
      <dgm:spPr/>
      <dgm:t>
        <a:bodyPr/>
        <a:lstStyle/>
        <a:p>
          <a:endParaRPr lang="ru-RU"/>
        </a:p>
      </dgm:t>
    </dgm:pt>
    <dgm:pt modelId="{371C2324-7D51-4CDF-BBCA-91B82D040C76}" type="pres">
      <dgm:prSet presAssocID="{07A1746E-3EDD-4255-8B35-7C003BC9C365}" presName="hierRoot2" presStyleCnt="0"/>
      <dgm:spPr/>
    </dgm:pt>
    <dgm:pt modelId="{A97438A2-459A-4618-8D7C-06D77EAD9C7D}" type="pres">
      <dgm:prSet presAssocID="{07A1746E-3EDD-4255-8B35-7C003BC9C365}" presName="composite2" presStyleCnt="0"/>
      <dgm:spPr/>
    </dgm:pt>
    <dgm:pt modelId="{837B0147-ED79-4CF5-B6EF-8EE4352F8ACB}" type="pres">
      <dgm:prSet presAssocID="{07A1746E-3EDD-4255-8B35-7C003BC9C365}" presName="background2" presStyleLbl="node2" presStyleIdx="4" presStyleCnt="5"/>
      <dgm:spPr/>
    </dgm:pt>
    <dgm:pt modelId="{25B4EA67-198A-4D4C-996F-E37AA074F715}" type="pres">
      <dgm:prSet presAssocID="{07A1746E-3EDD-4255-8B35-7C003BC9C365}" presName="text2" presStyleLbl="fgAcc2" presStyleIdx="4" presStyleCnt="5" custScaleX="143365" custScaleY="4836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92CDBF-1E37-4F75-9066-8FA09E6665A6}" type="pres">
      <dgm:prSet presAssocID="{07A1746E-3EDD-4255-8B35-7C003BC9C365}" presName="hierChild3" presStyleCnt="0"/>
      <dgm:spPr/>
    </dgm:pt>
  </dgm:ptLst>
  <dgm:cxnLst>
    <dgm:cxn modelId="{95674743-C4F1-4939-B9EC-B971B84FF79B}" type="presOf" srcId="{B5332E4E-2F1C-4D68-ADA9-A8A9E368382E}" destId="{820BB201-0560-418C-A02B-19D74B564B19}" srcOrd="0" destOrd="0" presId="urn:microsoft.com/office/officeart/2005/8/layout/hierarchy1"/>
    <dgm:cxn modelId="{55220436-D4CA-4D5F-8213-3AF06F50799C}" srcId="{4021497A-545D-4984-942F-659BE272BF00}" destId="{07A1746E-3EDD-4255-8B35-7C003BC9C365}" srcOrd="4" destOrd="0" parTransId="{E5021C51-2C36-4595-A560-E683CE25C223}" sibTransId="{1F3A9E2C-E88D-4F13-8171-114538FE65DE}"/>
    <dgm:cxn modelId="{47629914-18CC-43B2-919E-26B8D532C75A}" srcId="{4021497A-545D-4984-942F-659BE272BF00}" destId="{3505258D-FF00-449C-A892-48D87A2FF24A}" srcOrd="1" destOrd="0" parTransId="{C36D88E1-F865-4C8D-9F4F-E02F80E521D8}" sibTransId="{FCCA1E6B-6E29-4A4E-A8EA-9B8CE277A6C2}"/>
    <dgm:cxn modelId="{3CE9C0D3-98E2-4130-9821-231623225CF5}" type="presOf" srcId="{4021497A-545D-4984-942F-659BE272BF00}" destId="{592E5A4B-6A39-4A1A-85A5-D4C8C08F47BD}" srcOrd="0" destOrd="0" presId="urn:microsoft.com/office/officeart/2005/8/layout/hierarchy1"/>
    <dgm:cxn modelId="{CBA99A86-F6E1-4F34-A684-6483DB000A86}" type="presOf" srcId="{DB416291-6D0E-4FE6-8814-83F278940BC8}" destId="{B41740A2-EC70-465C-BE82-2683F68501FB}" srcOrd="0" destOrd="0" presId="urn:microsoft.com/office/officeart/2005/8/layout/hierarchy1"/>
    <dgm:cxn modelId="{BD9E79CA-77AF-45F2-B2FE-50F7D19BAAEF}" type="presOf" srcId="{34D7AA2A-B4B8-43E3-A360-31D31E237687}" destId="{F7584754-1F91-4352-954D-4D1488688486}" srcOrd="0" destOrd="0" presId="urn:microsoft.com/office/officeart/2005/8/layout/hierarchy1"/>
    <dgm:cxn modelId="{03B22C73-0E48-44B0-84AF-E280378D7017}" type="presOf" srcId="{8275AF0E-9485-4E4C-9B75-945929B03B1C}" destId="{6BBC1BD1-ED04-45C2-88BE-C0BDAFABA7E9}" srcOrd="0" destOrd="0" presId="urn:microsoft.com/office/officeart/2005/8/layout/hierarchy1"/>
    <dgm:cxn modelId="{359A495C-B30D-4873-8D9A-3AE28E349F67}" type="presOf" srcId="{3505258D-FF00-449C-A892-48D87A2FF24A}" destId="{E6C44A6F-26E6-47DB-8160-5C9CBA4D8CB6}" srcOrd="0" destOrd="0" presId="urn:microsoft.com/office/officeart/2005/8/layout/hierarchy1"/>
    <dgm:cxn modelId="{E356CD4E-CD71-473A-963A-4C45F532A9EB}" type="presOf" srcId="{80904B83-C3AA-4E14-BC5C-76BAA67C9E9E}" destId="{D2848C8D-EC86-411E-A4C9-773708E58C6D}" srcOrd="0" destOrd="0" presId="urn:microsoft.com/office/officeart/2005/8/layout/hierarchy1"/>
    <dgm:cxn modelId="{4342D8DB-95B8-4E34-9E99-377FD60785B6}" type="presOf" srcId="{76BB631B-CDF3-40D0-AD38-84632FD2DBA0}" destId="{B4F5EDAA-8A23-4D9E-8AD4-8FBFA51C085B}" srcOrd="0" destOrd="0" presId="urn:microsoft.com/office/officeart/2005/8/layout/hierarchy1"/>
    <dgm:cxn modelId="{E4875557-3FBC-4B83-ADA6-0D568231CBA6}" srcId="{4021497A-545D-4984-942F-659BE272BF00}" destId="{DBA3CD58-0643-403C-9CB7-BAEC9E83EB84}" srcOrd="0" destOrd="0" parTransId="{76BB631B-CDF3-40D0-AD38-84632FD2DBA0}" sibTransId="{B14999E1-7EC1-4AD1-9B5A-87F8D718ED6D}"/>
    <dgm:cxn modelId="{2C4485EE-517F-4CDE-8375-36A4DB928D8A}" type="presOf" srcId="{DBA3CD58-0643-403C-9CB7-BAEC9E83EB84}" destId="{424548B8-326F-4A14-846D-38B26F22E4AC}" srcOrd="0" destOrd="0" presId="urn:microsoft.com/office/officeart/2005/8/layout/hierarchy1"/>
    <dgm:cxn modelId="{B0887990-1525-444E-939B-9C275102771B}" srcId="{80904B83-C3AA-4E14-BC5C-76BAA67C9E9E}" destId="{4021497A-545D-4984-942F-659BE272BF00}" srcOrd="0" destOrd="0" parTransId="{5FACB333-FFE1-4382-B4A3-8C563E6F5BD7}" sibTransId="{CD605410-468A-4721-BDF3-843690ACB44A}"/>
    <dgm:cxn modelId="{B08CE1CF-B212-4141-B789-8829B3C5D205}" type="presOf" srcId="{07A1746E-3EDD-4255-8B35-7C003BC9C365}" destId="{25B4EA67-198A-4D4C-996F-E37AA074F715}" srcOrd="0" destOrd="0" presId="urn:microsoft.com/office/officeart/2005/8/layout/hierarchy1"/>
    <dgm:cxn modelId="{54631370-5CDD-4095-BC47-F4B84AC7794A}" type="presOf" srcId="{C36D88E1-F865-4C8D-9F4F-E02F80E521D8}" destId="{C32EBD1B-3965-4688-A32E-CF7D4D71D11E}" srcOrd="0" destOrd="0" presId="urn:microsoft.com/office/officeart/2005/8/layout/hierarchy1"/>
    <dgm:cxn modelId="{BD75C3F5-D8F9-4906-BF2F-87F586D19780}" srcId="{4021497A-545D-4984-942F-659BE272BF00}" destId="{DB416291-6D0E-4FE6-8814-83F278940BC8}" srcOrd="3" destOrd="0" parTransId="{34D7AA2A-B4B8-43E3-A360-31D31E237687}" sibTransId="{04CA9CEA-1993-4090-8C22-29A045590D4B}"/>
    <dgm:cxn modelId="{B57B789C-BB5B-4C59-BE04-649E2E6053FB}" srcId="{4021497A-545D-4984-942F-659BE272BF00}" destId="{8275AF0E-9485-4E4C-9B75-945929B03B1C}" srcOrd="2" destOrd="0" parTransId="{B5332E4E-2F1C-4D68-ADA9-A8A9E368382E}" sibTransId="{9CB4FDEF-6207-4EFF-B342-724A589EBCB8}"/>
    <dgm:cxn modelId="{0887AB51-4809-401C-BE18-971C26ABE439}" type="presOf" srcId="{E5021C51-2C36-4595-A560-E683CE25C223}" destId="{3E2BBC06-64F1-43EF-9537-DD5327B603C7}" srcOrd="0" destOrd="0" presId="urn:microsoft.com/office/officeart/2005/8/layout/hierarchy1"/>
    <dgm:cxn modelId="{13EF7A5D-3BD0-4EA4-9CF3-A196057F8482}" type="presParOf" srcId="{D2848C8D-EC86-411E-A4C9-773708E58C6D}" destId="{7436D8F0-1FA8-4F49-93B3-6E00012CC9C9}" srcOrd="0" destOrd="0" presId="urn:microsoft.com/office/officeart/2005/8/layout/hierarchy1"/>
    <dgm:cxn modelId="{6CA9A4A0-175B-4804-9330-0DBA2BCCC6F2}" type="presParOf" srcId="{7436D8F0-1FA8-4F49-93B3-6E00012CC9C9}" destId="{14065E32-1163-4BB0-89EC-9897521D6AC2}" srcOrd="0" destOrd="0" presId="urn:microsoft.com/office/officeart/2005/8/layout/hierarchy1"/>
    <dgm:cxn modelId="{9C6416C6-FD64-42A4-8043-071AB8D61053}" type="presParOf" srcId="{14065E32-1163-4BB0-89EC-9897521D6AC2}" destId="{B0A08C16-4BB0-4D12-9787-E6F8D18B8688}" srcOrd="0" destOrd="0" presId="urn:microsoft.com/office/officeart/2005/8/layout/hierarchy1"/>
    <dgm:cxn modelId="{5C0A87D7-0EA8-44A6-B7B8-DD4F3DD7992E}" type="presParOf" srcId="{14065E32-1163-4BB0-89EC-9897521D6AC2}" destId="{592E5A4B-6A39-4A1A-85A5-D4C8C08F47BD}" srcOrd="1" destOrd="0" presId="urn:microsoft.com/office/officeart/2005/8/layout/hierarchy1"/>
    <dgm:cxn modelId="{74D08E9C-2B57-4280-86F5-132620E726F9}" type="presParOf" srcId="{7436D8F0-1FA8-4F49-93B3-6E00012CC9C9}" destId="{AC0B8F77-C653-4B03-A0D2-D0B23B97E5F8}" srcOrd="1" destOrd="0" presId="urn:microsoft.com/office/officeart/2005/8/layout/hierarchy1"/>
    <dgm:cxn modelId="{FE311B6C-1D55-433B-8230-ADF00F132F13}" type="presParOf" srcId="{AC0B8F77-C653-4B03-A0D2-D0B23B97E5F8}" destId="{B4F5EDAA-8A23-4D9E-8AD4-8FBFA51C085B}" srcOrd="0" destOrd="0" presId="urn:microsoft.com/office/officeart/2005/8/layout/hierarchy1"/>
    <dgm:cxn modelId="{E1DAE71F-EC86-4051-B243-0FD16296E8E4}" type="presParOf" srcId="{AC0B8F77-C653-4B03-A0D2-D0B23B97E5F8}" destId="{B9A778BB-2ACB-4F6B-B6A4-4386D7DA5F19}" srcOrd="1" destOrd="0" presId="urn:microsoft.com/office/officeart/2005/8/layout/hierarchy1"/>
    <dgm:cxn modelId="{67FA34EE-2CF2-465E-A64B-5B9A29515A8D}" type="presParOf" srcId="{B9A778BB-2ACB-4F6B-B6A4-4386D7DA5F19}" destId="{3074D0A8-DA59-4920-991E-B90F89D8D02F}" srcOrd="0" destOrd="0" presId="urn:microsoft.com/office/officeart/2005/8/layout/hierarchy1"/>
    <dgm:cxn modelId="{74D7E4CE-8795-4D92-A1AA-4E08A064E0BE}" type="presParOf" srcId="{3074D0A8-DA59-4920-991E-B90F89D8D02F}" destId="{CA81D99D-AAF3-415C-AD51-A9B686691387}" srcOrd="0" destOrd="0" presId="urn:microsoft.com/office/officeart/2005/8/layout/hierarchy1"/>
    <dgm:cxn modelId="{A2ABC843-E291-4125-96D6-95CFF6E30269}" type="presParOf" srcId="{3074D0A8-DA59-4920-991E-B90F89D8D02F}" destId="{424548B8-326F-4A14-846D-38B26F22E4AC}" srcOrd="1" destOrd="0" presId="urn:microsoft.com/office/officeart/2005/8/layout/hierarchy1"/>
    <dgm:cxn modelId="{06060102-0737-47CD-B887-011A05C6B7D7}" type="presParOf" srcId="{B9A778BB-2ACB-4F6B-B6A4-4386D7DA5F19}" destId="{BEDD010A-8C90-4C75-BEC6-D2E827EB9F91}" srcOrd="1" destOrd="0" presId="urn:microsoft.com/office/officeart/2005/8/layout/hierarchy1"/>
    <dgm:cxn modelId="{85B71039-D68E-4CEA-843E-EDD2B2EA2A35}" type="presParOf" srcId="{AC0B8F77-C653-4B03-A0D2-D0B23B97E5F8}" destId="{C32EBD1B-3965-4688-A32E-CF7D4D71D11E}" srcOrd="2" destOrd="0" presId="urn:microsoft.com/office/officeart/2005/8/layout/hierarchy1"/>
    <dgm:cxn modelId="{C955040C-EF34-4409-B5B1-C3D3E0DDCE0D}" type="presParOf" srcId="{AC0B8F77-C653-4B03-A0D2-D0B23B97E5F8}" destId="{BE17A170-5096-4DC2-A956-2A3139F9C290}" srcOrd="3" destOrd="0" presId="urn:microsoft.com/office/officeart/2005/8/layout/hierarchy1"/>
    <dgm:cxn modelId="{3A799104-7F76-4669-87AE-6BD35C9C6597}" type="presParOf" srcId="{BE17A170-5096-4DC2-A956-2A3139F9C290}" destId="{E774D152-F143-4E87-B23C-E880EE1EFF26}" srcOrd="0" destOrd="0" presId="urn:microsoft.com/office/officeart/2005/8/layout/hierarchy1"/>
    <dgm:cxn modelId="{503C0B85-1D03-4CD3-8BC2-0D576EE12667}" type="presParOf" srcId="{E774D152-F143-4E87-B23C-E880EE1EFF26}" destId="{92E81ABD-9FBD-4767-A90A-26C8F7D3B5F9}" srcOrd="0" destOrd="0" presId="urn:microsoft.com/office/officeart/2005/8/layout/hierarchy1"/>
    <dgm:cxn modelId="{3F7124AD-7062-400B-9B19-05FA014CD6B4}" type="presParOf" srcId="{E774D152-F143-4E87-B23C-E880EE1EFF26}" destId="{E6C44A6F-26E6-47DB-8160-5C9CBA4D8CB6}" srcOrd="1" destOrd="0" presId="urn:microsoft.com/office/officeart/2005/8/layout/hierarchy1"/>
    <dgm:cxn modelId="{CB3244FD-CF63-4881-BA9D-673F717DCF84}" type="presParOf" srcId="{BE17A170-5096-4DC2-A956-2A3139F9C290}" destId="{968BFE70-3C10-41D5-8E56-7432F53D190B}" srcOrd="1" destOrd="0" presId="urn:microsoft.com/office/officeart/2005/8/layout/hierarchy1"/>
    <dgm:cxn modelId="{2007B017-5C82-40BC-A97A-4F31EFCDEE1E}" type="presParOf" srcId="{AC0B8F77-C653-4B03-A0D2-D0B23B97E5F8}" destId="{820BB201-0560-418C-A02B-19D74B564B19}" srcOrd="4" destOrd="0" presId="urn:microsoft.com/office/officeart/2005/8/layout/hierarchy1"/>
    <dgm:cxn modelId="{5251328C-5C1C-4516-866D-DD4D74C837F6}" type="presParOf" srcId="{AC0B8F77-C653-4B03-A0D2-D0B23B97E5F8}" destId="{DB686B84-0775-4694-B365-2045848D7E33}" srcOrd="5" destOrd="0" presId="urn:microsoft.com/office/officeart/2005/8/layout/hierarchy1"/>
    <dgm:cxn modelId="{3CE5A474-9A79-4E2D-87B9-35790AC30794}" type="presParOf" srcId="{DB686B84-0775-4694-B365-2045848D7E33}" destId="{0AA7D244-400D-4C40-A032-63B7CB47EAAC}" srcOrd="0" destOrd="0" presId="urn:microsoft.com/office/officeart/2005/8/layout/hierarchy1"/>
    <dgm:cxn modelId="{EFC25F4E-E0E9-4153-B632-8C1E440C48EC}" type="presParOf" srcId="{0AA7D244-400D-4C40-A032-63B7CB47EAAC}" destId="{4910351D-C3F6-41F5-BD42-F43C3FF5F398}" srcOrd="0" destOrd="0" presId="urn:microsoft.com/office/officeart/2005/8/layout/hierarchy1"/>
    <dgm:cxn modelId="{8C856BE1-F935-4618-ADCF-86DAE2BB3B1A}" type="presParOf" srcId="{0AA7D244-400D-4C40-A032-63B7CB47EAAC}" destId="{6BBC1BD1-ED04-45C2-88BE-C0BDAFABA7E9}" srcOrd="1" destOrd="0" presId="urn:microsoft.com/office/officeart/2005/8/layout/hierarchy1"/>
    <dgm:cxn modelId="{999F7400-38D5-412F-8094-E3CA4C25F787}" type="presParOf" srcId="{DB686B84-0775-4694-B365-2045848D7E33}" destId="{A8B74555-E371-4EEA-886C-5840E52283D1}" srcOrd="1" destOrd="0" presId="urn:microsoft.com/office/officeart/2005/8/layout/hierarchy1"/>
    <dgm:cxn modelId="{2A2DAD60-6D73-4BB4-ACBD-200758E55B81}" type="presParOf" srcId="{AC0B8F77-C653-4B03-A0D2-D0B23B97E5F8}" destId="{F7584754-1F91-4352-954D-4D1488688486}" srcOrd="6" destOrd="0" presId="urn:microsoft.com/office/officeart/2005/8/layout/hierarchy1"/>
    <dgm:cxn modelId="{C0F65947-BC93-4367-B09C-1DA57A4993A4}" type="presParOf" srcId="{AC0B8F77-C653-4B03-A0D2-D0B23B97E5F8}" destId="{8475BFEC-6CE7-4B6B-9165-E89C81EDBDB4}" srcOrd="7" destOrd="0" presId="urn:microsoft.com/office/officeart/2005/8/layout/hierarchy1"/>
    <dgm:cxn modelId="{694CB664-2B10-4134-ABC0-DBF9A88B63D8}" type="presParOf" srcId="{8475BFEC-6CE7-4B6B-9165-E89C81EDBDB4}" destId="{DFAEA5C6-7635-4120-A062-F57D0B17F6AF}" srcOrd="0" destOrd="0" presId="urn:microsoft.com/office/officeart/2005/8/layout/hierarchy1"/>
    <dgm:cxn modelId="{88AA5791-86E4-44F5-839D-901229BB14EA}" type="presParOf" srcId="{DFAEA5C6-7635-4120-A062-F57D0B17F6AF}" destId="{24F85B43-D2A1-4DDB-99A0-7DFADB267B22}" srcOrd="0" destOrd="0" presId="urn:microsoft.com/office/officeart/2005/8/layout/hierarchy1"/>
    <dgm:cxn modelId="{49EEFEDB-1869-4573-BE7A-DFA7E759211A}" type="presParOf" srcId="{DFAEA5C6-7635-4120-A062-F57D0B17F6AF}" destId="{B41740A2-EC70-465C-BE82-2683F68501FB}" srcOrd="1" destOrd="0" presId="urn:microsoft.com/office/officeart/2005/8/layout/hierarchy1"/>
    <dgm:cxn modelId="{019477B6-7527-49FE-8A30-C8B3ED5C1BF5}" type="presParOf" srcId="{8475BFEC-6CE7-4B6B-9165-E89C81EDBDB4}" destId="{C7E5BA32-8C80-4138-B868-7BE66C8D39D3}" srcOrd="1" destOrd="0" presId="urn:microsoft.com/office/officeart/2005/8/layout/hierarchy1"/>
    <dgm:cxn modelId="{DBF7AE7D-2EC2-4AAE-B2C0-AC65B094A7A8}" type="presParOf" srcId="{AC0B8F77-C653-4B03-A0D2-D0B23B97E5F8}" destId="{3E2BBC06-64F1-43EF-9537-DD5327B603C7}" srcOrd="8" destOrd="0" presId="urn:microsoft.com/office/officeart/2005/8/layout/hierarchy1"/>
    <dgm:cxn modelId="{1A5C3D99-4C49-4F5B-9B87-4C00C55F8862}" type="presParOf" srcId="{AC0B8F77-C653-4B03-A0D2-D0B23B97E5F8}" destId="{371C2324-7D51-4CDF-BBCA-91B82D040C76}" srcOrd="9" destOrd="0" presId="urn:microsoft.com/office/officeart/2005/8/layout/hierarchy1"/>
    <dgm:cxn modelId="{C1227E74-6672-43EC-8600-57E21AFF1FD3}" type="presParOf" srcId="{371C2324-7D51-4CDF-BBCA-91B82D040C76}" destId="{A97438A2-459A-4618-8D7C-06D77EAD9C7D}" srcOrd="0" destOrd="0" presId="urn:microsoft.com/office/officeart/2005/8/layout/hierarchy1"/>
    <dgm:cxn modelId="{7090AD2F-322C-4C0F-B5D6-FE88A64470C3}" type="presParOf" srcId="{A97438A2-459A-4618-8D7C-06D77EAD9C7D}" destId="{837B0147-ED79-4CF5-B6EF-8EE4352F8ACB}" srcOrd="0" destOrd="0" presId="urn:microsoft.com/office/officeart/2005/8/layout/hierarchy1"/>
    <dgm:cxn modelId="{579920DD-9E94-474B-B91A-377070B1D445}" type="presParOf" srcId="{A97438A2-459A-4618-8D7C-06D77EAD9C7D}" destId="{25B4EA67-198A-4D4C-996F-E37AA074F715}" srcOrd="1" destOrd="0" presId="urn:microsoft.com/office/officeart/2005/8/layout/hierarchy1"/>
    <dgm:cxn modelId="{7726161F-604E-4DDE-9FED-AE16B9F20E67}" type="presParOf" srcId="{371C2324-7D51-4CDF-BBCA-91B82D040C76}" destId="{DA92CDBF-1E37-4F75-9066-8FA09E6665A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A7C6E-10B3-471D-9484-7F6721105D76}">
      <dsp:nvSpPr>
        <dsp:cNvPr id="0" name=""/>
        <dsp:cNvSpPr/>
      </dsp:nvSpPr>
      <dsp:spPr>
        <a:xfrm>
          <a:off x="4038250" y="2224979"/>
          <a:ext cx="3348705" cy="466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844"/>
              </a:lnTo>
              <a:lnTo>
                <a:pt x="3348705" y="338844"/>
              </a:lnTo>
              <a:lnTo>
                <a:pt x="3348705" y="46649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60F0B-2E82-4A62-A396-B07ADB5A20E5}">
      <dsp:nvSpPr>
        <dsp:cNvPr id="0" name=""/>
        <dsp:cNvSpPr/>
      </dsp:nvSpPr>
      <dsp:spPr>
        <a:xfrm>
          <a:off x="4038250" y="2224979"/>
          <a:ext cx="1662888" cy="400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091"/>
              </a:lnTo>
              <a:lnTo>
                <a:pt x="1662888" y="273091"/>
              </a:lnTo>
              <a:lnTo>
                <a:pt x="1662888" y="4007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FEA27-A962-4F47-A0D1-BC848F038FDF}">
      <dsp:nvSpPr>
        <dsp:cNvPr id="0" name=""/>
        <dsp:cNvSpPr/>
      </dsp:nvSpPr>
      <dsp:spPr>
        <a:xfrm>
          <a:off x="3971324" y="2224979"/>
          <a:ext cx="91440" cy="400737"/>
        </a:xfrm>
        <a:custGeom>
          <a:avLst/>
          <a:gdLst/>
          <a:ahLst/>
          <a:cxnLst/>
          <a:rect l="0" t="0" r="0" b="0"/>
          <a:pathLst>
            <a:path>
              <a:moveTo>
                <a:pt x="66925" y="0"/>
              </a:moveTo>
              <a:lnTo>
                <a:pt x="66925" y="273091"/>
              </a:lnTo>
              <a:lnTo>
                <a:pt x="45720" y="273091"/>
              </a:lnTo>
              <a:lnTo>
                <a:pt x="45720" y="4007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85BC5-6C11-4EA6-9656-37CF3990C18E}">
      <dsp:nvSpPr>
        <dsp:cNvPr id="0" name=""/>
        <dsp:cNvSpPr/>
      </dsp:nvSpPr>
      <dsp:spPr>
        <a:xfrm>
          <a:off x="2350883" y="2224979"/>
          <a:ext cx="1687366" cy="400737"/>
        </a:xfrm>
        <a:custGeom>
          <a:avLst/>
          <a:gdLst/>
          <a:ahLst/>
          <a:cxnLst/>
          <a:rect l="0" t="0" r="0" b="0"/>
          <a:pathLst>
            <a:path>
              <a:moveTo>
                <a:pt x="1687366" y="0"/>
              </a:moveTo>
              <a:lnTo>
                <a:pt x="1687366" y="273091"/>
              </a:lnTo>
              <a:lnTo>
                <a:pt x="0" y="273091"/>
              </a:lnTo>
              <a:lnTo>
                <a:pt x="0" y="4007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CA5153-207E-4E71-B79B-66FED5382A58}">
      <dsp:nvSpPr>
        <dsp:cNvPr id="0" name=""/>
        <dsp:cNvSpPr/>
      </dsp:nvSpPr>
      <dsp:spPr>
        <a:xfrm>
          <a:off x="687994" y="2224979"/>
          <a:ext cx="3350255" cy="400737"/>
        </a:xfrm>
        <a:custGeom>
          <a:avLst/>
          <a:gdLst/>
          <a:ahLst/>
          <a:cxnLst/>
          <a:rect l="0" t="0" r="0" b="0"/>
          <a:pathLst>
            <a:path>
              <a:moveTo>
                <a:pt x="3350255" y="0"/>
              </a:moveTo>
              <a:lnTo>
                <a:pt x="3350255" y="273091"/>
              </a:lnTo>
              <a:lnTo>
                <a:pt x="0" y="273091"/>
              </a:lnTo>
              <a:lnTo>
                <a:pt x="0" y="40073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B7A3A-1830-4873-9C32-B0379DC8C99F}">
      <dsp:nvSpPr>
        <dsp:cNvPr id="0" name=""/>
        <dsp:cNvSpPr/>
      </dsp:nvSpPr>
      <dsp:spPr>
        <a:xfrm>
          <a:off x="3165436" y="455427"/>
          <a:ext cx="1745628" cy="176955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5D3D6A-4416-469B-86AC-84AAF074EE56}">
      <dsp:nvSpPr>
        <dsp:cNvPr id="0" name=""/>
        <dsp:cNvSpPr/>
      </dsp:nvSpPr>
      <dsp:spPr>
        <a:xfrm>
          <a:off x="3318535" y="600871"/>
          <a:ext cx="1745628" cy="1769552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Графические информационные модели</a:t>
          </a:r>
          <a:endParaRPr lang="ru-RU" sz="15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3369663" y="651999"/>
        <a:ext cx="1643372" cy="1667296"/>
      </dsp:txXfrm>
    </dsp:sp>
    <dsp:sp modelId="{0B3BF825-629B-4D4B-B85D-28C47A0F6B55}">
      <dsp:nvSpPr>
        <dsp:cNvPr id="0" name=""/>
        <dsp:cNvSpPr/>
      </dsp:nvSpPr>
      <dsp:spPr>
        <a:xfrm>
          <a:off x="2319" y="2625717"/>
          <a:ext cx="1371350" cy="12993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49DB5-D4F2-46C8-9DE1-A4931BB163C4}">
      <dsp:nvSpPr>
        <dsp:cNvPr id="0" name=""/>
        <dsp:cNvSpPr/>
      </dsp:nvSpPr>
      <dsp:spPr>
        <a:xfrm>
          <a:off x="155419" y="2771162"/>
          <a:ext cx="1371350" cy="1299373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" action="ppaction://hlinksldjump"/>
            </a:rPr>
            <a:t>Схема</a:t>
          </a:r>
          <a:endParaRPr lang="ru-RU" sz="15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193476" y="2809219"/>
        <a:ext cx="1295236" cy="1223259"/>
      </dsp:txXfrm>
    </dsp:sp>
    <dsp:sp modelId="{DB6C7182-2D6E-4E9D-81A1-DF4F1AA1EECA}">
      <dsp:nvSpPr>
        <dsp:cNvPr id="0" name=""/>
        <dsp:cNvSpPr/>
      </dsp:nvSpPr>
      <dsp:spPr>
        <a:xfrm>
          <a:off x="1679868" y="2625717"/>
          <a:ext cx="1342028" cy="128040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43580-9F56-472B-9806-E04B95849E6D}">
      <dsp:nvSpPr>
        <dsp:cNvPr id="0" name=""/>
        <dsp:cNvSpPr/>
      </dsp:nvSpPr>
      <dsp:spPr>
        <a:xfrm>
          <a:off x="1832968" y="2771162"/>
          <a:ext cx="1342028" cy="1280404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" action="ppaction://hlinksldjump"/>
            </a:rPr>
            <a:t>Чертёж</a:t>
          </a:r>
          <a:endParaRPr lang="ru-RU" sz="15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1870470" y="2808664"/>
        <a:ext cx="1267024" cy="1205400"/>
      </dsp:txXfrm>
    </dsp:sp>
    <dsp:sp modelId="{B3BAB6CD-C6F3-4BCF-A97C-6264AE5B2819}">
      <dsp:nvSpPr>
        <dsp:cNvPr id="0" name=""/>
        <dsp:cNvSpPr/>
      </dsp:nvSpPr>
      <dsp:spPr>
        <a:xfrm>
          <a:off x="3328096" y="2625717"/>
          <a:ext cx="1377895" cy="12727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B36B3E-AABD-4516-85C4-90254498F856}">
      <dsp:nvSpPr>
        <dsp:cNvPr id="0" name=""/>
        <dsp:cNvSpPr/>
      </dsp:nvSpPr>
      <dsp:spPr>
        <a:xfrm>
          <a:off x="3481196" y="2771162"/>
          <a:ext cx="1377895" cy="127276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" action="ppaction://hlinksldjump"/>
            </a:rPr>
            <a:t>График</a:t>
          </a:r>
          <a:endParaRPr lang="ru-RU" sz="15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3518474" y="2808440"/>
        <a:ext cx="1303339" cy="1198209"/>
      </dsp:txXfrm>
    </dsp:sp>
    <dsp:sp modelId="{C2280B4B-FDCC-4000-9960-D90A7B4C716D}">
      <dsp:nvSpPr>
        <dsp:cNvPr id="0" name=""/>
        <dsp:cNvSpPr/>
      </dsp:nvSpPr>
      <dsp:spPr>
        <a:xfrm>
          <a:off x="5012191" y="2625717"/>
          <a:ext cx="1377895" cy="12803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2F0C9D-CB42-4AF6-A870-55A30D6C5AF1}">
      <dsp:nvSpPr>
        <dsp:cNvPr id="0" name=""/>
        <dsp:cNvSpPr/>
      </dsp:nvSpPr>
      <dsp:spPr>
        <a:xfrm>
          <a:off x="5165290" y="2771162"/>
          <a:ext cx="1377895" cy="128039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" action="ppaction://hlinksldjump"/>
            </a:rPr>
            <a:t>Диаграмма</a:t>
          </a:r>
          <a:endParaRPr lang="ru-RU" sz="15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202791" y="2808663"/>
        <a:ext cx="1302893" cy="1205393"/>
      </dsp:txXfrm>
    </dsp:sp>
    <dsp:sp modelId="{E3E37C47-98F9-4F71-B00E-F34B45D98083}">
      <dsp:nvSpPr>
        <dsp:cNvPr id="0" name=""/>
        <dsp:cNvSpPr/>
      </dsp:nvSpPr>
      <dsp:spPr>
        <a:xfrm>
          <a:off x="6698007" y="2691471"/>
          <a:ext cx="1377895" cy="11630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C1C2A-D8DB-4B78-BC68-7AA1370723C7}">
      <dsp:nvSpPr>
        <dsp:cNvPr id="0" name=""/>
        <dsp:cNvSpPr/>
      </dsp:nvSpPr>
      <dsp:spPr>
        <a:xfrm>
          <a:off x="6851107" y="2836915"/>
          <a:ext cx="1377895" cy="1163001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hlinkClick xmlns:r="http://schemas.openxmlformats.org/officeDocument/2006/relationships" r:id="" action="ppaction://hlinksldjump"/>
            </a:rPr>
            <a:t>Граф</a:t>
          </a:r>
          <a:endParaRPr lang="ru-RU" sz="15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885170" y="2870978"/>
        <a:ext cx="1309769" cy="1094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BBC06-64F1-43EF-9537-DD5327B603C7}">
      <dsp:nvSpPr>
        <dsp:cNvPr id="0" name=""/>
        <dsp:cNvSpPr/>
      </dsp:nvSpPr>
      <dsp:spPr>
        <a:xfrm>
          <a:off x="4514515" y="1031913"/>
          <a:ext cx="3768601" cy="422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185"/>
              </a:lnTo>
              <a:lnTo>
                <a:pt x="3768601" y="326185"/>
              </a:lnTo>
              <a:lnTo>
                <a:pt x="3768601" y="4220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84754-1F91-4352-954D-4D1488688486}">
      <dsp:nvSpPr>
        <dsp:cNvPr id="0" name=""/>
        <dsp:cNvSpPr/>
      </dsp:nvSpPr>
      <dsp:spPr>
        <a:xfrm>
          <a:off x="4514515" y="1031913"/>
          <a:ext cx="2117949" cy="422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185"/>
              </a:lnTo>
              <a:lnTo>
                <a:pt x="2117949" y="326185"/>
              </a:lnTo>
              <a:lnTo>
                <a:pt x="2117949" y="4220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0BB201-0560-418C-A02B-19D74B564B19}">
      <dsp:nvSpPr>
        <dsp:cNvPr id="0" name=""/>
        <dsp:cNvSpPr/>
      </dsp:nvSpPr>
      <dsp:spPr>
        <a:xfrm>
          <a:off x="4514515" y="1031913"/>
          <a:ext cx="224354" cy="422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185"/>
              </a:lnTo>
              <a:lnTo>
                <a:pt x="224354" y="326185"/>
              </a:lnTo>
              <a:lnTo>
                <a:pt x="224354" y="4220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EBD1B-3965-4688-A32E-CF7D4D71D11E}">
      <dsp:nvSpPr>
        <dsp:cNvPr id="0" name=""/>
        <dsp:cNvSpPr/>
      </dsp:nvSpPr>
      <dsp:spPr>
        <a:xfrm>
          <a:off x="2654895" y="1031913"/>
          <a:ext cx="1859619" cy="422041"/>
        </a:xfrm>
        <a:custGeom>
          <a:avLst/>
          <a:gdLst/>
          <a:ahLst/>
          <a:cxnLst/>
          <a:rect l="0" t="0" r="0" b="0"/>
          <a:pathLst>
            <a:path>
              <a:moveTo>
                <a:pt x="1859619" y="0"/>
              </a:moveTo>
              <a:lnTo>
                <a:pt x="1859619" y="326185"/>
              </a:lnTo>
              <a:lnTo>
                <a:pt x="0" y="326185"/>
              </a:lnTo>
              <a:lnTo>
                <a:pt x="0" y="4220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5EDAA-8A23-4D9E-8AD4-8FBFA51C085B}">
      <dsp:nvSpPr>
        <dsp:cNvPr id="0" name=""/>
        <dsp:cNvSpPr/>
      </dsp:nvSpPr>
      <dsp:spPr>
        <a:xfrm>
          <a:off x="779889" y="1031913"/>
          <a:ext cx="3734626" cy="422041"/>
        </a:xfrm>
        <a:custGeom>
          <a:avLst/>
          <a:gdLst/>
          <a:ahLst/>
          <a:cxnLst/>
          <a:rect l="0" t="0" r="0" b="0"/>
          <a:pathLst>
            <a:path>
              <a:moveTo>
                <a:pt x="3734626" y="0"/>
              </a:moveTo>
              <a:lnTo>
                <a:pt x="3734626" y="326185"/>
              </a:lnTo>
              <a:lnTo>
                <a:pt x="0" y="326185"/>
              </a:lnTo>
              <a:lnTo>
                <a:pt x="0" y="4220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08C16-4BB0-4D12-9787-E6F8D18B8688}">
      <dsp:nvSpPr>
        <dsp:cNvPr id="0" name=""/>
        <dsp:cNvSpPr/>
      </dsp:nvSpPr>
      <dsp:spPr>
        <a:xfrm>
          <a:off x="3889793" y="-109221"/>
          <a:ext cx="1249443" cy="1141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2E5A4B-6A39-4A1A-85A5-D4C8C08F47BD}">
      <dsp:nvSpPr>
        <dsp:cNvPr id="0" name=""/>
        <dsp:cNvSpPr/>
      </dsp:nvSpPr>
      <dsp:spPr>
        <a:xfrm>
          <a:off x="4004762" y="0"/>
          <a:ext cx="1249443" cy="1141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Граф</a:t>
          </a:r>
          <a:endParaRPr lang="ru-RU" sz="2800" kern="1200" dirty="0"/>
        </a:p>
      </dsp:txBody>
      <dsp:txXfrm>
        <a:off x="4004762" y="0"/>
        <a:ext cx="1249443" cy="1141135"/>
      </dsp:txXfrm>
    </dsp:sp>
    <dsp:sp modelId="{CA81D99D-AAF3-415C-AD51-A9B686691387}">
      <dsp:nvSpPr>
        <dsp:cNvPr id="0" name=""/>
        <dsp:cNvSpPr/>
      </dsp:nvSpPr>
      <dsp:spPr>
        <a:xfrm>
          <a:off x="4195" y="1453954"/>
          <a:ext cx="1551387" cy="34489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548B8-326F-4A14-846D-38B26F22E4AC}">
      <dsp:nvSpPr>
        <dsp:cNvPr id="0" name=""/>
        <dsp:cNvSpPr/>
      </dsp:nvSpPr>
      <dsp:spPr>
        <a:xfrm>
          <a:off x="119165" y="1563176"/>
          <a:ext cx="1551387" cy="34489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Ориентированный – граф , где вершины соединены дугами </a:t>
          </a:r>
          <a:endParaRPr lang="ru-RU" sz="2000" kern="1200" dirty="0"/>
        </a:p>
      </dsp:txBody>
      <dsp:txXfrm>
        <a:off x="119165" y="1563176"/>
        <a:ext cx="1551387" cy="3448990"/>
      </dsp:txXfrm>
    </dsp:sp>
    <dsp:sp modelId="{92E81ABD-9FBD-4767-A90A-26C8F7D3B5F9}">
      <dsp:nvSpPr>
        <dsp:cNvPr id="0" name=""/>
        <dsp:cNvSpPr/>
      </dsp:nvSpPr>
      <dsp:spPr>
        <a:xfrm>
          <a:off x="1785522" y="1453954"/>
          <a:ext cx="1738745" cy="3252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44A6F-26E6-47DB-8160-5C9CBA4D8CB6}">
      <dsp:nvSpPr>
        <dsp:cNvPr id="0" name=""/>
        <dsp:cNvSpPr/>
      </dsp:nvSpPr>
      <dsp:spPr>
        <a:xfrm>
          <a:off x="1900492" y="1563176"/>
          <a:ext cx="1738745" cy="3252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Неориентированный – это граф, где вершины соединены рёбрами</a:t>
          </a:r>
          <a:endParaRPr lang="ru-RU" sz="2000" kern="1200" dirty="0"/>
        </a:p>
      </dsp:txBody>
      <dsp:txXfrm>
        <a:off x="1900492" y="1563176"/>
        <a:ext cx="1738745" cy="3252006"/>
      </dsp:txXfrm>
    </dsp:sp>
    <dsp:sp modelId="{4910351D-C3F6-41F5-BD42-F43C3FF5F398}">
      <dsp:nvSpPr>
        <dsp:cNvPr id="0" name=""/>
        <dsp:cNvSpPr/>
      </dsp:nvSpPr>
      <dsp:spPr>
        <a:xfrm>
          <a:off x="3754207" y="1453954"/>
          <a:ext cx="1969324" cy="25825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BC1BD1-ED04-45C2-88BE-C0BDAFABA7E9}">
      <dsp:nvSpPr>
        <dsp:cNvPr id="0" name=""/>
        <dsp:cNvSpPr/>
      </dsp:nvSpPr>
      <dsp:spPr>
        <a:xfrm>
          <a:off x="3869177" y="1563176"/>
          <a:ext cx="1969324" cy="25825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Взвешенный – граф, у которого его вершины или рёбра характеризуются дополнительной информацией – весами вершин  и ребёр</a:t>
          </a:r>
          <a:endParaRPr lang="ru-RU" sz="1800" kern="1200" dirty="0"/>
        </a:p>
      </dsp:txBody>
      <dsp:txXfrm>
        <a:off x="3869177" y="1563176"/>
        <a:ext cx="1969324" cy="2582562"/>
      </dsp:txXfrm>
    </dsp:sp>
    <dsp:sp modelId="{24F85B43-D2A1-4DDB-99A0-7DFADB267B22}">
      <dsp:nvSpPr>
        <dsp:cNvPr id="0" name=""/>
        <dsp:cNvSpPr/>
      </dsp:nvSpPr>
      <dsp:spPr>
        <a:xfrm>
          <a:off x="5953471" y="1453954"/>
          <a:ext cx="1357986" cy="4545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740A2-EC70-465C-BE82-2683F68501FB}">
      <dsp:nvSpPr>
        <dsp:cNvPr id="0" name=""/>
        <dsp:cNvSpPr/>
      </dsp:nvSpPr>
      <dsp:spPr>
        <a:xfrm>
          <a:off x="6068441" y="1563176"/>
          <a:ext cx="1357986" cy="4545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Цепь – это граф, в который любое ребро графа входит не более одного раза. Если начальная и конечная вершины цепи совпадают, то такой граф называют циклом или сетью</a:t>
          </a:r>
          <a:endParaRPr lang="ru-RU" sz="1600" kern="1200" dirty="0"/>
        </a:p>
      </dsp:txBody>
      <dsp:txXfrm>
        <a:off x="6068441" y="1563176"/>
        <a:ext cx="1357986" cy="4545617"/>
      </dsp:txXfrm>
    </dsp:sp>
    <dsp:sp modelId="{837B0147-ED79-4CF5-B6EF-8EE4352F8ACB}">
      <dsp:nvSpPr>
        <dsp:cNvPr id="0" name=""/>
        <dsp:cNvSpPr/>
      </dsp:nvSpPr>
      <dsp:spPr>
        <a:xfrm>
          <a:off x="7541397" y="1453954"/>
          <a:ext cx="1483437" cy="3177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4EA67-198A-4D4C-996F-E37AA074F715}">
      <dsp:nvSpPr>
        <dsp:cNvPr id="0" name=""/>
        <dsp:cNvSpPr/>
      </dsp:nvSpPr>
      <dsp:spPr>
        <a:xfrm>
          <a:off x="7656367" y="1563176"/>
          <a:ext cx="1483437" cy="31775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Дерево – это граф, у которого между любыми двумя его вершинами существует единственный путь</a:t>
          </a:r>
          <a:endParaRPr lang="ru-RU" sz="1800" kern="1200" dirty="0"/>
        </a:p>
      </dsp:txBody>
      <dsp:txXfrm>
        <a:off x="7656367" y="1563176"/>
        <a:ext cx="1483437" cy="3177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E028E-8DAF-4A4A-8F9D-A19DA2C2BEDF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10006-5B50-44C8-B359-F7B230DDED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6BF5-C33E-46F7-97CD-FF30DBDCA598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C995-E848-4C66-A5FC-285143FAF405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55F83-2538-44D5-AA86-0B7A8C4C3B84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E83F4-CB9E-4EA6-9273-9074B59AD20C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A70F-872F-4C3C-AD3E-BA37A96FA71D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036A5-C4EC-40F0-8E5F-876429A12260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26217-75A1-427D-BDEA-06AC22221DB7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8A075-1040-437D-83BA-7B5C270635DE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28C3-3E75-4A51-A371-73F37AC0353E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DA857-3422-4086-BBB0-150CF0BA2A16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8C0EA-89CD-4746-9E55-15C90D41BAD3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9176-8558-4145-B56E-C07BDD6EC2E9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32E3E-6733-436A-AC1E-E98AA6EFD00A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738DC-E8ED-4936-8055-55F1C8814606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6527-D4D5-40F6-8E95-4F8C8B4ADEFE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F7074-94B3-4E93-BC9E-3A2CB8E639F1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1F898-C171-4AD2-BF00-9FA5C560FA0B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18A8D-ECE5-4966-AFC9-5E307F6693B0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2ADDF-A156-4417-83BF-C494F2E1D958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0D54E-A8B9-4177-8BFF-761B1DB72E4E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1A62A-2F38-4B89-8D08-930324C9C57D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C832F-709C-41AE-94DF-1F2815132526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D8FB-E7E8-452C-918D-2BF6674E7351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4FCCD-8EF9-4BB3-ADA5-944E5FD8BED8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39E79-FF22-4265-938F-EC25397CD46B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D8EE3-8C30-48BB-A729-62B2166D1962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F21C5-D895-4A8A-8282-33594DEA7529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B150E-092D-4A37-A999-A6A8CAA955BF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Моделирование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9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F3702-B0F9-4192-B72A-A2D9D07ABD58}" type="datetime1">
              <a:rPr lang="ru-RU" smtClean="0"/>
              <a:t>12.11.2024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2C9-8073-43FC-BF94-AF6CECEB3A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8F6C-A8C3-4C6B-ABFA-26F2652E8474}" type="datetime1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2B07-A8DE-404A-B18F-EA2E73EB8E6F}" type="datetime1">
              <a:rPr lang="ru-RU" smtClean="0"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0BC08-7594-4237-AB99-A408534313C0}" type="datetime1">
              <a:rPr lang="ru-RU" smtClean="0"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F1AC-4107-4140-8488-A3A88D2CF59E}" type="datetime1">
              <a:rPr lang="ru-RU" smtClean="0"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5350F-6ED4-48AD-84DF-B763E76BAB6A}" type="datetime1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03ED2-26DA-4D77-8521-11CB1674DB81}" type="datetime1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9B8A7-801A-4498-9B78-6B1ED79BB462}" type="datetime1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70997-EE54-42DC-B641-4929BA1E74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681" r:id="rId32"/>
    <p:sldLayoutId id="2147483682" r:id="rId33"/>
    <p:sldLayoutId id="2147483683" r:id="rId34"/>
    <p:sldLayoutId id="2147483684" r:id="rId3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yar.aif.ru/infographic/v_yaroslavskoy_oblasti_smertnost_prevyshaet_rozhdaemost" TargetMode="External"/><Relationship Id="rId2" Type="http://schemas.openxmlformats.org/officeDocument/2006/relationships/hyperlink" Target="https://infourok.ru/prezentaciya-po-fizike-kipenie-kondensaciya-klass-308717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matrix.ru/news/theory/teoriya-grafov-obshhie-svedeniya_35.html" TargetMode="External"/><Relationship Id="rId4" Type="http://schemas.openxmlformats.org/officeDocument/2006/relationships/hyperlink" Target="https://ppt-online.org/48361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polyakov.spb.ru/school/osnbook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5840" y="764704"/>
            <a:ext cx="7772400" cy="1470025"/>
          </a:xfrm>
        </p:spPr>
        <p:txBody>
          <a:bodyPr/>
          <a:lstStyle/>
          <a:p>
            <a:r>
              <a:rPr lang="ru-RU" b="1" dirty="0" smtClean="0">
                <a:latin typeface="Bahnschrift SemiLight" panose="020B0502040204020203" pitchFamily="34" charset="0"/>
              </a:rPr>
              <a:t>Графические информационные модели</a:t>
            </a:r>
            <a:endParaRPr lang="ru-RU" b="1" dirty="0">
              <a:latin typeface="Bahnschrift SemiLight" panose="020B0502040204020203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79512" y="2492896"/>
            <a:ext cx="8496944" cy="3384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 класс 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Информатика </a:t>
            </a:r>
          </a:p>
          <a:p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Л.Л.Босова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А.Ю.Босова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Авторы: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Сташкус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Нонна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Леонидовна, учитель информатики МОУ СОШ № 43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</a:t>
            </a:r>
          </a:p>
          <a:p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Сташкус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Витаутас 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Альфонсович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учитель информатики МБОУ СОШ № 9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609329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Тверь, 2024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188640"/>
          <a:ext cx="91440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Матрица и список смежности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355976" y="2780928"/>
            <a:ext cx="4042792" cy="532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ru-RU" sz="28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Матрица смежности</a:t>
            </a:r>
            <a:endParaRPr lang="ru-RU" sz="1600" b="1" dirty="0">
              <a:latin typeface="Arial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3968" y="3645024"/>
          <a:ext cx="4460470" cy="2664295"/>
        </p:xfrm>
        <a:graphic>
          <a:graphicData uri="http://schemas.openxmlformats.org/drawingml/2006/table">
            <a:tbl>
              <a:tblPr/>
              <a:tblGrid>
                <a:gridCol w="892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6" name="Group 1"/>
          <p:cNvGrpSpPr>
            <a:grpSpLocks noChangeAspect="1"/>
          </p:cNvGrpSpPr>
          <p:nvPr/>
        </p:nvGrpSpPr>
        <p:grpSpPr bwMode="auto">
          <a:xfrm>
            <a:off x="755576" y="1700808"/>
            <a:ext cx="3267729" cy="2935659"/>
            <a:chOff x="6203" y="10783"/>
            <a:chExt cx="1358" cy="1220"/>
          </a:xfrm>
        </p:grpSpPr>
        <p:sp>
          <p:nvSpPr>
            <p:cNvPr id="7" name="Oval 26"/>
            <p:cNvSpPr>
              <a:spLocks noChangeArrowheads="1"/>
            </p:cNvSpPr>
            <p:nvPr/>
          </p:nvSpPr>
          <p:spPr bwMode="auto">
            <a:xfrm>
              <a:off x="7190" y="10783"/>
              <a:ext cx="371" cy="37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6203" y="10950"/>
              <a:ext cx="274" cy="27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>
                <a:latin typeface="Arial" charset="0"/>
              </a:endParaRPr>
            </a:p>
          </p:txBody>
        </p:sp>
        <p:sp>
          <p:nvSpPr>
            <p:cNvPr id="9" name="Oval 11"/>
            <p:cNvSpPr>
              <a:spLocks noChangeArrowheads="1"/>
            </p:cNvSpPr>
            <p:nvPr/>
          </p:nvSpPr>
          <p:spPr bwMode="auto">
            <a:xfrm>
              <a:off x="6203" y="11730"/>
              <a:ext cx="274" cy="27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 dirty="0">
                <a:latin typeface="Arial" charset="0"/>
              </a:endParaRPr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7116" y="10950"/>
              <a:ext cx="274" cy="27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>
                <a:latin typeface="Arial" charset="0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7116" y="11730"/>
              <a:ext cx="274" cy="272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 dirty="0">
                <a:latin typeface="Arial" charset="0"/>
              </a:endParaRPr>
            </a:p>
          </p:txBody>
        </p:sp>
        <p:cxnSp>
          <p:nvCxnSpPr>
            <p:cNvPr id="12" name="AutoShape 8"/>
            <p:cNvCxnSpPr>
              <a:cxnSpLocks noChangeShapeType="1"/>
            </p:cNvCxnSpPr>
            <p:nvPr/>
          </p:nvCxnSpPr>
          <p:spPr bwMode="auto">
            <a:xfrm>
              <a:off x="6477" y="11867"/>
              <a:ext cx="63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3" name="AutoShape 7"/>
            <p:cNvCxnSpPr>
              <a:cxnSpLocks noChangeShapeType="1"/>
            </p:cNvCxnSpPr>
            <p:nvPr/>
          </p:nvCxnSpPr>
          <p:spPr bwMode="auto">
            <a:xfrm flipV="1">
              <a:off x="6340" y="11223"/>
              <a:ext cx="1" cy="5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" name="AutoShape 6"/>
            <p:cNvCxnSpPr>
              <a:cxnSpLocks noChangeShapeType="1"/>
            </p:cNvCxnSpPr>
            <p:nvPr/>
          </p:nvCxnSpPr>
          <p:spPr bwMode="auto">
            <a:xfrm flipV="1">
              <a:off x="6477" y="11086"/>
              <a:ext cx="63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" name="AutoShape 5"/>
            <p:cNvCxnSpPr>
              <a:cxnSpLocks noChangeShapeType="1"/>
            </p:cNvCxnSpPr>
            <p:nvPr/>
          </p:nvCxnSpPr>
          <p:spPr bwMode="auto">
            <a:xfrm>
              <a:off x="7253" y="11222"/>
              <a:ext cx="1" cy="5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" name="AutoShape 4"/>
            <p:cNvCxnSpPr>
              <a:cxnSpLocks noChangeShapeType="1"/>
            </p:cNvCxnSpPr>
            <p:nvPr/>
          </p:nvCxnSpPr>
          <p:spPr bwMode="auto">
            <a:xfrm flipV="1">
              <a:off x="6437" y="11182"/>
              <a:ext cx="719" cy="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Постройте матрицу смежности	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356235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356235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892175" y="793750"/>
            <a:ext cx="3408363" cy="2566988"/>
            <a:chOff x="1733" y="3337"/>
            <a:chExt cx="1964" cy="1479"/>
          </a:xfrm>
        </p:grpSpPr>
        <p:sp>
          <p:nvSpPr>
            <p:cNvPr id="60506" name="AutoShape 15"/>
            <p:cNvSpPr>
              <a:spLocks noChangeAspect="1" noChangeArrowheads="1" noTextEdit="1"/>
            </p:cNvSpPr>
            <p:nvPr/>
          </p:nvSpPr>
          <p:spPr bwMode="auto">
            <a:xfrm>
              <a:off x="1733" y="3337"/>
              <a:ext cx="1964" cy="1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507" name="Line 10"/>
            <p:cNvSpPr>
              <a:spLocks noChangeShapeType="1"/>
            </p:cNvSpPr>
            <p:nvPr/>
          </p:nvSpPr>
          <p:spPr bwMode="auto">
            <a:xfrm>
              <a:off x="2117" y="3728"/>
              <a:ext cx="0" cy="7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508" name="Line 9"/>
            <p:cNvSpPr>
              <a:spLocks noChangeShapeType="1"/>
            </p:cNvSpPr>
            <p:nvPr/>
          </p:nvSpPr>
          <p:spPr bwMode="auto">
            <a:xfrm>
              <a:off x="2122" y="4443"/>
              <a:ext cx="13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509" name="Line 8"/>
            <p:cNvSpPr>
              <a:spLocks noChangeShapeType="1"/>
            </p:cNvSpPr>
            <p:nvPr/>
          </p:nvSpPr>
          <p:spPr bwMode="auto">
            <a:xfrm>
              <a:off x="2117" y="3728"/>
              <a:ext cx="645" cy="7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510" name="Line 7"/>
            <p:cNvSpPr>
              <a:spLocks noChangeShapeType="1"/>
            </p:cNvSpPr>
            <p:nvPr/>
          </p:nvSpPr>
          <p:spPr bwMode="auto">
            <a:xfrm>
              <a:off x="2117" y="3728"/>
              <a:ext cx="1340" cy="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Oval 5"/>
            <p:cNvSpPr>
              <a:spLocks noChangeArrowheads="1"/>
            </p:cNvSpPr>
            <p:nvPr/>
          </p:nvSpPr>
          <p:spPr bwMode="auto">
            <a:xfrm>
              <a:off x="2570" y="4290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400" b="1">
                <a:latin typeface="Arial" charset="0"/>
              </a:endParaRP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1919" y="4295"/>
              <a:ext cx="360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400" b="1">
                <a:latin typeface="Arial" charset="0"/>
              </a:endParaRPr>
            </a:p>
          </p:txBody>
        </p:sp>
        <p:sp>
          <p:nvSpPr>
            <p:cNvPr id="14" name="Oval 3"/>
            <p:cNvSpPr>
              <a:spLocks noChangeArrowheads="1"/>
            </p:cNvSpPr>
            <p:nvPr/>
          </p:nvSpPr>
          <p:spPr bwMode="auto">
            <a:xfrm>
              <a:off x="1919" y="3531"/>
              <a:ext cx="360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400" b="1">
                <a:latin typeface="Arial" charset="0"/>
              </a:endParaRPr>
            </a:p>
          </p:txBody>
        </p:sp>
        <p:sp>
          <p:nvSpPr>
            <p:cNvPr id="15" name="Oval 2"/>
            <p:cNvSpPr>
              <a:spLocks noChangeArrowheads="1"/>
            </p:cNvSpPr>
            <p:nvPr/>
          </p:nvSpPr>
          <p:spPr bwMode="auto">
            <a:xfrm>
              <a:off x="3328" y="4264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400" b="1" dirty="0">
                <a:latin typeface="Arial" charset="0"/>
              </a:endParaRPr>
            </a:p>
          </p:txBody>
        </p:sp>
      </p:grpSp>
      <p:grpSp>
        <p:nvGrpSpPr>
          <p:cNvPr id="3" name="Group 26"/>
          <p:cNvGrpSpPr>
            <a:grpSpLocks noChangeAspect="1"/>
          </p:cNvGrpSpPr>
          <p:nvPr/>
        </p:nvGrpSpPr>
        <p:grpSpPr bwMode="auto">
          <a:xfrm>
            <a:off x="5207000" y="1222375"/>
            <a:ext cx="3006725" cy="1939925"/>
            <a:chOff x="1932" y="3544"/>
            <a:chExt cx="1699" cy="1095"/>
          </a:xfrm>
        </p:grpSpPr>
        <p:sp>
          <p:nvSpPr>
            <p:cNvPr id="60498" name="Line 34"/>
            <p:cNvSpPr>
              <a:spLocks noChangeShapeType="1"/>
            </p:cNvSpPr>
            <p:nvPr/>
          </p:nvSpPr>
          <p:spPr bwMode="auto">
            <a:xfrm flipH="1">
              <a:off x="2120" y="3743"/>
              <a:ext cx="280" cy="7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99" name="Line 33"/>
            <p:cNvSpPr>
              <a:spLocks noChangeShapeType="1"/>
            </p:cNvSpPr>
            <p:nvPr/>
          </p:nvSpPr>
          <p:spPr bwMode="auto">
            <a:xfrm>
              <a:off x="2410" y="3748"/>
              <a:ext cx="340" cy="7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500" name="Line 32"/>
            <p:cNvSpPr>
              <a:spLocks noChangeShapeType="1"/>
            </p:cNvSpPr>
            <p:nvPr/>
          </p:nvSpPr>
          <p:spPr bwMode="auto">
            <a:xfrm>
              <a:off x="2125" y="4453"/>
              <a:ext cx="63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501" name="Line 31"/>
            <p:cNvSpPr>
              <a:spLocks noChangeShapeType="1"/>
            </p:cNvSpPr>
            <p:nvPr/>
          </p:nvSpPr>
          <p:spPr bwMode="auto">
            <a:xfrm>
              <a:off x="2408" y="3739"/>
              <a:ext cx="9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Oval 30"/>
            <p:cNvSpPr>
              <a:spLocks noChangeArrowheads="1"/>
            </p:cNvSpPr>
            <p:nvPr/>
          </p:nvSpPr>
          <p:spPr bwMode="auto">
            <a:xfrm>
              <a:off x="3275" y="3566"/>
              <a:ext cx="356" cy="349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400" b="1">
                <a:latin typeface="Arial" charset="0"/>
              </a:endParaRPr>
            </a:p>
          </p:txBody>
        </p:sp>
        <p:sp>
          <p:nvSpPr>
            <p:cNvPr id="22" name="Oval 29"/>
            <p:cNvSpPr>
              <a:spLocks noChangeArrowheads="1"/>
            </p:cNvSpPr>
            <p:nvPr/>
          </p:nvSpPr>
          <p:spPr bwMode="auto">
            <a:xfrm>
              <a:off x="2228" y="3544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400" b="1">
                <a:latin typeface="Arial" charset="0"/>
              </a:endParaRPr>
            </a:p>
          </p:txBody>
        </p:sp>
        <p:sp>
          <p:nvSpPr>
            <p:cNvPr id="23" name="Oval 28"/>
            <p:cNvSpPr>
              <a:spLocks noChangeArrowheads="1"/>
            </p:cNvSpPr>
            <p:nvPr/>
          </p:nvSpPr>
          <p:spPr bwMode="auto">
            <a:xfrm>
              <a:off x="2568" y="4286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400" b="1">
                <a:latin typeface="Arial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1932" y="4286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400" b="1">
                <a:latin typeface="Arial" charset="0"/>
              </a:endParaRPr>
            </a:p>
          </p:txBody>
        </p:sp>
      </p:grp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899592" y="3573016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5076056" y="3573016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Постройте матрицу смежности		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356235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356235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52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1116013" y="1292225"/>
            <a:ext cx="2819400" cy="1811338"/>
            <a:chOff x="1932" y="3529"/>
            <a:chExt cx="1553" cy="998"/>
          </a:xfrm>
        </p:grpSpPr>
        <p:sp>
          <p:nvSpPr>
            <p:cNvPr id="61533" name="Line 11"/>
            <p:cNvSpPr>
              <a:spLocks noChangeShapeType="1"/>
            </p:cNvSpPr>
            <p:nvPr/>
          </p:nvSpPr>
          <p:spPr bwMode="auto">
            <a:xfrm>
              <a:off x="2110" y="3731"/>
              <a:ext cx="119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34" name="Line 10"/>
            <p:cNvSpPr>
              <a:spLocks noChangeShapeType="1"/>
            </p:cNvSpPr>
            <p:nvPr/>
          </p:nvSpPr>
          <p:spPr bwMode="auto">
            <a:xfrm>
              <a:off x="2120" y="3735"/>
              <a:ext cx="215" cy="6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35" name="Line 9"/>
            <p:cNvSpPr>
              <a:spLocks noChangeShapeType="1"/>
            </p:cNvSpPr>
            <p:nvPr/>
          </p:nvSpPr>
          <p:spPr bwMode="auto">
            <a:xfrm>
              <a:off x="2331" y="4334"/>
              <a:ext cx="7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36" name="Line 8"/>
            <p:cNvSpPr>
              <a:spLocks noChangeShapeType="1"/>
            </p:cNvSpPr>
            <p:nvPr/>
          </p:nvSpPr>
          <p:spPr bwMode="auto">
            <a:xfrm flipH="1">
              <a:off x="3080" y="3735"/>
              <a:ext cx="236" cy="6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05" name="Oval 5"/>
            <p:cNvSpPr>
              <a:spLocks noChangeArrowheads="1"/>
            </p:cNvSpPr>
            <p:nvPr/>
          </p:nvSpPr>
          <p:spPr bwMode="auto">
            <a:xfrm>
              <a:off x="2864" y="4157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04" name="Oval 4"/>
            <p:cNvSpPr>
              <a:spLocks noChangeArrowheads="1"/>
            </p:cNvSpPr>
            <p:nvPr/>
          </p:nvSpPr>
          <p:spPr bwMode="auto">
            <a:xfrm>
              <a:off x="1932" y="3529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03" name="Oval 3"/>
            <p:cNvSpPr>
              <a:spLocks noChangeArrowheads="1"/>
            </p:cNvSpPr>
            <p:nvPr/>
          </p:nvSpPr>
          <p:spPr bwMode="auto">
            <a:xfrm>
              <a:off x="2153" y="4174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02" name="Oval 2"/>
            <p:cNvSpPr>
              <a:spLocks noChangeArrowheads="1"/>
            </p:cNvSpPr>
            <p:nvPr/>
          </p:nvSpPr>
          <p:spPr bwMode="auto">
            <a:xfrm>
              <a:off x="3129" y="3542"/>
              <a:ext cx="356" cy="352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ru-RU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ru-RU" sz="2800">
                <a:latin typeface="Arial" charset="0"/>
              </a:endParaRPr>
            </a:p>
          </p:txBody>
        </p:sp>
      </p:grpSp>
      <p:sp>
        <p:nvSpPr>
          <p:cNvPr id="6152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3" name="Group 24"/>
          <p:cNvGrpSpPr>
            <a:grpSpLocks noChangeAspect="1"/>
          </p:cNvGrpSpPr>
          <p:nvPr/>
        </p:nvGrpSpPr>
        <p:grpSpPr bwMode="auto">
          <a:xfrm>
            <a:off x="5140325" y="1122363"/>
            <a:ext cx="2947988" cy="2076450"/>
            <a:chOff x="1912" y="3469"/>
            <a:chExt cx="1642" cy="1156"/>
          </a:xfrm>
        </p:grpSpPr>
        <p:sp>
          <p:nvSpPr>
            <p:cNvPr id="61524" name="Line 34"/>
            <p:cNvSpPr>
              <a:spLocks noChangeShapeType="1"/>
            </p:cNvSpPr>
            <p:nvPr/>
          </p:nvSpPr>
          <p:spPr bwMode="auto">
            <a:xfrm flipV="1">
              <a:off x="2098" y="3633"/>
              <a:ext cx="625" cy="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25" name="Line 33"/>
            <p:cNvSpPr>
              <a:spLocks noChangeShapeType="1"/>
            </p:cNvSpPr>
            <p:nvPr/>
          </p:nvSpPr>
          <p:spPr bwMode="auto">
            <a:xfrm>
              <a:off x="2728" y="3638"/>
              <a:ext cx="660" cy="4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26" name="Line 32"/>
            <p:cNvSpPr>
              <a:spLocks noChangeShapeType="1"/>
            </p:cNvSpPr>
            <p:nvPr/>
          </p:nvSpPr>
          <p:spPr bwMode="auto">
            <a:xfrm flipH="1">
              <a:off x="2718" y="4063"/>
              <a:ext cx="67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27" name="Line 31"/>
            <p:cNvSpPr>
              <a:spLocks noChangeShapeType="1"/>
            </p:cNvSpPr>
            <p:nvPr/>
          </p:nvSpPr>
          <p:spPr bwMode="auto">
            <a:xfrm flipH="1" flipV="1">
              <a:off x="2113" y="4073"/>
              <a:ext cx="605" cy="3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28" name="Line 30"/>
            <p:cNvSpPr>
              <a:spLocks noChangeShapeType="1"/>
            </p:cNvSpPr>
            <p:nvPr/>
          </p:nvSpPr>
          <p:spPr bwMode="auto">
            <a:xfrm>
              <a:off x="2723" y="3633"/>
              <a:ext cx="0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28" name="Oval 28"/>
            <p:cNvSpPr>
              <a:spLocks noChangeArrowheads="1"/>
            </p:cNvSpPr>
            <p:nvPr/>
          </p:nvSpPr>
          <p:spPr bwMode="auto">
            <a:xfrm>
              <a:off x="2548" y="3469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27" name="Oval 27"/>
            <p:cNvSpPr>
              <a:spLocks noChangeArrowheads="1"/>
            </p:cNvSpPr>
            <p:nvPr/>
          </p:nvSpPr>
          <p:spPr bwMode="auto">
            <a:xfrm>
              <a:off x="1912" y="3897"/>
              <a:ext cx="356" cy="354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26" name="Oval 26"/>
            <p:cNvSpPr>
              <a:spLocks noChangeArrowheads="1"/>
            </p:cNvSpPr>
            <p:nvPr/>
          </p:nvSpPr>
          <p:spPr bwMode="auto">
            <a:xfrm>
              <a:off x="2540" y="4272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25" name="Oval 25"/>
            <p:cNvSpPr>
              <a:spLocks noChangeArrowheads="1"/>
            </p:cNvSpPr>
            <p:nvPr/>
          </p:nvSpPr>
          <p:spPr bwMode="auto">
            <a:xfrm>
              <a:off x="3198" y="3880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2800">
                <a:latin typeface="Arial" charset="0"/>
              </a:endParaRPr>
            </a:p>
          </p:txBody>
        </p:sp>
      </p:grp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899592" y="3573016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5076056" y="3573016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Нарисуйте граф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102870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102870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2483768" y="393305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259632" y="4797152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563888" y="4797152"/>
            <a:ext cx="576064" cy="5543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411760" y="566124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>
            <a:stCxn id="6" idx="3"/>
            <a:endCxn id="7" idx="7"/>
          </p:cNvCxnSpPr>
          <p:nvPr/>
        </p:nvCxnSpPr>
        <p:spPr>
          <a:xfrm flipH="1">
            <a:off x="1689871" y="4363295"/>
            <a:ext cx="867714" cy="50767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5"/>
            <a:endCxn id="8" idx="1"/>
          </p:cNvCxnSpPr>
          <p:nvPr/>
        </p:nvCxnSpPr>
        <p:spPr>
          <a:xfrm>
            <a:off x="2914007" y="4363295"/>
            <a:ext cx="734244" cy="5150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5"/>
            <a:endCxn id="9" idx="1"/>
          </p:cNvCxnSpPr>
          <p:nvPr/>
        </p:nvCxnSpPr>
        <p:spPr>
          <a:xfrm>
            <a:off x="1689871" y="5227391"/>
            <a:ext cx="795706" cy="50767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4"/>
            <a:endCxn id="9" idx="0"/>
          </p:cNvCxnSpPr>
          <p:nvPr/>
        </p:nvCxnSpPr>
        <p:spPr>
          <a:xfrm flipH="1">
            <a:off x="2663788" y="4437112"/>
            <a:ext cx="72008" cy="122413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6516216" y="400506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5292080" y="4869160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7596336" y="4869160"/>
            <a:ext cx="576064" cy="5543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6444208" y="573325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</a:t>
            </a:r>
            <a:endParaRPr lang="ru-RU" dirty="0"/>
          </a:p>
        </p:txBody>
      </p:sp>
      <p:cxnSp>
        <p:nvCxnSpPr>
          <p:cNvPr id="23" name="Прямая соединительная линия 22"/>
          <p:cNvCxnSpPr>
            <a:stCxn id="19" idx="3"/>
            <a:endCxn id="20" idx="7"/>
          </p:cNvCxnSpPr>
          <p:nvPr/>
        </p:nvCxnSpPr>
        <p:spPr>
          <a:xfrm flipH="1">
            <a:off x="5722319" y="4435303"/>
            <a:ext cx="867714" cy="50767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9" idx="5"/>
            <a:endCxn id="21" idx="1"/>
          </p:cNvCxnSpPr>
          <p:nvPr/>
        </p:nvCxnSpPr>
        <p:spPr>
          <a:xfrm>
            <a:off x="6946455" y="4435303"/>
            <a:ext cx="734244" cy="5150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0" idx="5"/>
            <a:endCxn id="22" idx="1"/>
          </p:cNvCxnSpPr>
          <p:nvPr/>
        </p:nvCxnSpPr>
        <p:spPr>
          <a:xfrm>
            <a:off x="5722319" y="5299399"/>
            <a:ext cx="795706" cy="50767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21" idx="3"/>
            <a:endCxn id="22" idx="7"/>
          </p:cNvCxnSpPr>
          <p:nvPr/>
        </p:nvCxnSpPr>
        <p:spPr>
          <a:xfrm flipH="1">
            <a:off x="6874447" y="5342336"/>
            <a:ext cx="806252" cy="46473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Нарисуйте граф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2339752" y="436510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619672" y="5877272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131840" y="580526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563888" y="458112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899592" y="494116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6" idx="4"/>
            <a:endCxn id="8" idx="2"/>
          </p:cNvCxnSpPr>
          <p:nvPr/>
        </p:nvCxnSpPr>
        <p:spPr>
          <a:xfrm>
            <a:off x="2591780" y="4869160"/>
            <a:ext cx="540060" cy="118813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6" idx="6"/>
            <a:endCxn id="9" idx="2"/>
          </p:cNvCxnSpPr>
          <p:nvPr/>
        </p:nvCxnSpPr>
        <p:spPr>
          <a:xfrm>
            <a:off x="2843808" y="4617132"/>
            <a:ext cx="720080" cy="2160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7" idx="6"/>
            <a:endCxn id="8" idx="2"/>
          </p:cNvCxnSpPr>
          <p:nvPr/>
        </p:nvCxnSpPr>
        <p:spPr>
          <a:xfrm flipV="1">
            <a:off x="2123728" y="6057292"/>
            <a:ext cx="1008112" cy="720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1"/>
            <a:endCxn id="10" idx="4"/>
          </p:cNvCxnSpPr>
          <p:nvPr/>
        </p:nvCxnSpPr>
        <p:spPr>
          <a:xfrm flipH="1" flipV="1">
            <a:off x="1151620" y="5445224"/>
            <a:ext cx="541869" cy="50586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8" idx="2"/>
            <a:endCxn id="10" idx="5"/>
          </p:cNvCxnSpPr>
          <p:nvPr/>
        </p:nvCxnSpPr>
        <p:spPr>
          <a:xfrm flipH="1" flipV="1">
            <a:off x="1329831" y="5371407"/>
            <a:ext cx="1802009" cy="68588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6660232" y="429309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5940152" y="580526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1" name="Овал 30"/>
          <p:cNvSpPr/>
          <p:nvPr/>
        </p:nvSpPr>
        <p:spPr>
          <a:xfrm>
            <a:off x="7452320" y="573325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2" name="Овал 31"/>
          <p:cNvSpPr/>
          <p:nvPr/>
        </p:nvSpPr>
        <p:spPr>
          <a:xfrm>
            <a:off x="7884368" y="4509120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5220072" y="4869160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>
            <a:stCxn id="29" idx="4"/>
            <a:endCxn id="31" idx="2"/>
          </p:cNvCxnSpPr>
          <p:nvPr/>
        </p:nvCxnSpPr>
        <p:spPr>
          <a:xfrm>
            <a:off x="6912260" y="4797152"/>
            <a:ext cx="540060" cy="118813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9" idx="6"/>
            <a:endCxn id="32" idx="2"/>
          </p:cNvCxnSpPr>
          <p:nvPr/>
        </p:nvCxnSpPr>
        <p:spPr>
          <a:xfrm>
            <a:off x="7164288" y="4545124"/>
            <a:ext cx="720080" cy="2160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30" idx="6"/>
            <a:endCxn id="31" idx="2"/>
          </p:cNvCxnSpPr>
          <p:nvPr/>
        </p:nvCxnSpPr>
        <p:spPr>
          <a:xfrm flipV="1">
            <a:off x="6444208" y="5985284"/>
            <a:ext cx="1008112" cy="720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9" idx="3"/>
            <a:endCxn id="33" idx="7"/>
          </p:cNvCxnSpPr>
          <p:nvPr/>
        </p:nvCxnSpPr>
        <p:spPr>
          <a:xfrm flipH="1">
            <a:off x="5650311" y="4723335"/>
            <a:ext cx="1083738" cy="21964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1" idx="2"/>
            <a:endCxn id="33" idx="5"/>
          </p:cNvCxnSpPr>
          <p:nvPr/>
        </p:nvCxnSpPr>
        <p:spPr>
          <a:xfrm flipH="1" flipV="1">
            <a:off x="5650311" y="5299399"/>
            <a:ext cx="1802009" cy="68588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Нарисуйте граф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2339752" y="436510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619672" y="5877272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131840" y="580526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563888" y="458112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899592" y="494116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>
            <a:stCxn id="6" idx="4"/>
            <a:endCxn id="8" idx="2"/>
          </p:cNvCxnSpPr>
          <p:nvPr/>
        </p:nvCxnSpPr>
        <p:spPr>
          <a:xfrm>
            <a:off x="2591780" y="4869160"/>
            <a:ext cx="540060" cy="118813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6" idx="6"/>
            <a:endCxn id="9" idx="2"/>
          </p:cNvCxnSpPr>
          <p:nvPr/>
        </p:nvCxnSpPr>
        <p:spPr>
          <a:xfrm>
            <a:off x="2843808" y="4617132"/>
            <a:ext cx="720080" cy="2160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6"/>
            <a:endCxn id="8" idx="2"/>
          </p:cNvCxnSpPr>
          <p:nvPr/>
        </p:nvCxnSpPr>
        <p:spPr>
          <a:xfrm flipV="1">
            <a:off x="2123728" y="6057292"/>
            <a:ext cx="1008112" cy="720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1"/>
            <a:endCxn id="10" idx="5"/>
          </p:cNvCxnSpPr>
          <p:nvPr/>
        </p:nvCxnSpPr>
        <p:spPr>
          <a:xfrm flipH="1" flipV="1">
            <a:off x="1329831" y="5371407"/>
            <a:ext cx="363658" cy="57968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6" idx="3"/>
            <a:endCxn id="10" idx="6"/>
          </p:cNvCxnSpPr>
          <p:nvPr/>
        </p:nvCxnSpPr>
        <p:spPr>
          <a:xfrm flipH="1">
            <a:off x="1403648" y="4795343"/>
            <a:ext cx="1009921" cy="39785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6804248" y="436510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6084168" y="5877272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7596336" y="580526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8028384" y="458112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5364088" y="494116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>
            <a:stCxn id="19" idx="3"/>
            <a:endCxn id="18" idx="7"/>
          </p:cNvCxnSpPr>
          <p:nvPr/>
        </p:nvCxnSpPr>
        <p:spPr>
          <a:xfrm flipH="1">
            <a:off x="8026575" y="5011367"/>
            <a:ext cx="75626" cy="86771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6" idx="6"/>
            <a:endCxn id="19" idx="2"/>
          </p:cNvCxnSpPr>
          <p:nvPr/>
        </p:nvCxnSpPr>
        <p:spPr>
          <a:xfrm>
            <a:off x="7308304" y="4617132"/>
            <a:ext cx="720080" cy="2160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7" idx="6"/>
            <a:endCxn id="18" idx="2"/>
          </p:cNvCxnSpPr>
          <p:nvPr/>
        </p:nvCxnSpPr>
        <p:spPr>
          <a:xfrm flipV="1">
            <a:off x="6588224" y="6057292"/>
            <a:ext cx="1008112" cy="720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7" idx="1"/>
            <a:endCxn id="20" idx="4"/>
          </p:cNvCxnSpPr>
          <p:nvPr/>
        </p:nvCxnSpPr>
        <p:spPr>
          <a:xfrm flipH="1" flipV="1">
            <a:off x="5616116" y="5445224"/>
            <a:ext cx="541869" cy="50586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8" idx="2"/>
            <a:endCxn id="20" idx="5"/>
          </p:cNvCxnSpPr>
          <p:nvPr/>
        </p:nvCxnSpPr>
        <p:spPr>
          <a:xfrm flipH="1" flipV="1">
            <a:off x="5794327" y="5371407"/>
            <a:ext cx="1802009" cy="68588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0" idx="5"/>
            <a:endCxn id="8" idx="2"/>
          </p:cNvCxnSpPr>
          <p:nvPr/>
        </p:nvCxnSpPr>
        <p:spPr>
          <a:xfrm>
            <a:off x="1329831" y="5371407"/>
            <a:ext cx="1802009" cy="68588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Взвешенные графы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152400" y="885825"/>
            <a:ext cx="5313363" cy="2644775"/>
            <a:chOff x="2467" y="10628"/>
            <a:chExt cx="2937" cy="1461"/>
          </a:xfrm>
        </p:grpSpPr>
        <p:sp>
          <p:nvSpPr>
            <p:cNvPr id="67652" name="Oval 25"/>
            <p:cNvSpPr>
              <a:spLocks noChangeArrowheads="1"/>
            </p:cNvSpPr>
            <p:nvPr/>
          </p:nvSpPr>
          <p:spPr bwMode="auto">
            <a:xfrm>
              <a:off x="3405" y="11725"/>
              <a:ext cx="125" cy="12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67653" name="Oval 24"/>
            <p:cNvSpPr>
              <a:spLocks noChangeArrowheads="1"/>
            </p:cNvSpPr>
            <p:nvPr/>
          </p:nvSpPr>
          <p:spPr bwMode="auto">
            <a:xfrm>
              <a:off x="3335" y="10945"/>
              <a:ext cx="125" cy="12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67654" name="Oval 23"/>
            <p:cNvSpPr>
              <a:spLocks noChangeArrowheads="1"/>
            </p:cNvSpPr>
            <p:nvPr/>
          </p:nvSpPr>
          <p:spPr bwMode="auto">
            <a:xfrm>
              <a:off x="4389" y="11039"/>
              <a:ext cx="125" cy="12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67655" name="Oval 22"/>
            <p:cNvSpPr>
              <a:spLocks noChangeArrowheads="1"/>
            </p:cNvSpPr>
            <p:nvPr/>
          </p:nvSpPr>
          <p:spPr bwMode="auto">
            <a:xfrm>
              <a:off x="4451" y="11796"/>
              <a:ext cx="126" cy="12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600"/>
            </a:p>
          </p:txBody>
        </p:sp>
        <p:sp>
          <p:nvSpPr>
            <p:cNvPr id="67656" name="AutoShape 21"/>
            <p:cNvSpPr>
              <a:spLocks noChangeArrowheads="1"/>
            </p:cNvSpPr>
            <p:nvPr/>
          </p:nvSpPr>
          <p:spPr bwMode="auto">
            <a:xfrm>
              <a:off x="2631" y="11748"/>
              <a:ext cx="884" cy="341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36000" rIns="0"/>
            <a:lstStyle/>
            <a:p>
              <a:pPr algn="ctr" eaLnBrk="0" hangingPunct="0"/>
              <a:r>
                <a:rPr lang="ru-RU" sz="2000">
                  <a:ea typeface="Calibri" pitchFamily="34" charset="0"/>
                  <a:cs typeface="Times New Roman" pitchFamily="18" charset="0"/>
                </a:rPr>
                <a:t>Васюки</a:t>
              </a:r>
              <a:endParaRPr lang="ru-RU" sz="36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7657" name="AutoShape 20"/>
            <p:cNvSpPr>
              <a:spLocks noChangeArrowheads="1"/>
            </p:cNvSpPr>
            <p:nvPr/>
          </p:nvSpPr>
          <p:spPr bwMode="auto">
            <a:xfrm>
              <a:off x="2467" y="10787"/>
              <a:ext cx="884" cy="342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36000" rIns="0"/>
            <a:lstStyle/>
            <a:p>
              <a:pPr algn="ctr" eaLnBrk="0" hangingPunct="0"/>
              <a:r>
                <a:rPr lang="ru-RU" sz="2000">
                  <a:ea typeface="Calibri" pitchFamily="34" charset="0"/>
                  <a:cs typeface="Times New Roman" pitchFamily="18" charset="0"/>
                </a:rPr>
                <a:t>Солнцево</a:t>
              </a:r>
              <a:endParaRPr lang="ru-RU" sz="36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7658" name="AutoShape 19"/>
            <p:cNvSpPr>
              <a:spLocks noChangeArrowheads="1"/>
            </p:cNvSpPr>
            <p:nvPr/>
          </p:nvSpPr>
          <p:spPr bwMode="auto">
            <a:xfrm>
              <a:off x="4390" y="11081"/>
              <a:ext cx="884" cy="341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36000" rIns="0"/>
            <a:lstStyle/>
            <a:p>
              <a:pPr algn="ctr" eaLnBrk="0" hangingPunct="0"/>
              <a:r>
                <a:rPr lang="ru-RU" sz="2000">
                  <a:ea typeface="Calibri" pitchFamily="34" charset="0"/>
                  <a:cs typeface="Times New Roman" pitchFamily="18" charset="0"/>
                </a:rPr>
                <a:t>Грибное</a:t>
              </a:r>
              <a:endParaRPr lang="ru-RU" sz="36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7659" name="AutoShape 18"/>
            <p:cNvSpPr>
              <a:spLocks noChangeArrowheads="1"/>
            </p:cNvSpPr>
            <p:nvPr/>
          </p:nvSpPr>
          <p:spPr bwMode="auto">
            <a:xfrm>
              <a:off x="4520" y="11715"/>
              <a:ext cx="884" cy="343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36000" rIns="0"/>
            <a:lstStyle/>
            <a:p>
              <a:pPr algn="ctr" eaLnBrk="0" hangingPunct="0"/>
              <a:r>
                <a:rPr lang="ru-RU" sz="2000">
                  <a:ea typeface="Calibri" pitchFamily="34" charset="0"/>
                  <a:cs typeface="Times New Roman" pitchFamily="18" charset="0"/>
                </a:rPr>
                <a:t>Ягодное</a:t>
              </a:r>
              <a:endParaRPr lang="ru-RU" sz="36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7660" name="Freeform 17"/>
            <p:cNvSpPr>
              <a:spLocks/>
            </p:cNvSpPr>
            <p:nvPr/>
          </p:nvSpPr>
          <p:spPr bwMode="auto">
            <a:xfrm>
              <a:off x="3405" y="10999"/>
              <a:ext cx="1054" cy="117"/>
            </a:xfrm>
            <a:custGeom>
              <a:avLst/>
              <a:gdLst>
                <a:gd name="T0" fmla="*/ 0 w 1369"/>
                <a:gd name="T1" fmla="*/ 0 h 152"/>
                <a:gd name="T2" fmla="*/ 2 w 1369"/>
                <a:gd name="T3" fmla="*/ 2 h 152"/>
                <a:gd name="T4" fmla="*/ 2 w 1369"/>
                <a:gd name="T5" fmla="*/ 0 h 152"/>
                <a:gd name="T6" fmla="*/ 2 w 1369"/>
                <a:gd name="T7" fmla="*/ 2 h 1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69"/>
                <a:gd name="T13" fmla="*/ 0 h 152"/>
                <a:gd name="T14" fmla="*/ 1369 w 1369"/>
                <a:gd name="T15" fmla="*/ 152 h 1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69" h="152">
                  <a:moveTo>
                    <a:pt x="0" y="0"/>
                  </a:moveTo>
                  <a:cubicBezTo>
                    <a:pt x="149" y="76"/>
                    <a:pt x="299" y="152"/>
                    <a:pt x="466" y="152"/>
                  </a:cubicBezTo>
                  <a:cubicBezTo>
                    <a:pt x="633" y="152"/>
                    <a:pt x="853" y="0"/>
                    <a:pt x="1003" y="0"/>
                  </a:cubicBezTo>
                  <a:cubicBezTo>
                    <a:pt x="1153" y="0"/>
                    <a:pt x="1261" y="76"/>
                    <a:pt x="1369" y="152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61" name="Freeform 16"/>
            <p:cNvSpPr>
              <a:spLocks/>
            </p:cNvSpPr>
            <p:nvPr/>
          </p:nvSpPr>
          <p:spPr bwMode="auto">
            <a:xfrm>
              <a:off x="3381" y="10983"/>
              <a:ext cx="127" cy="781"/>
            </a:xfrm>
            <a:custGeom>
              <a:avLst/>
              <a:gdLst>
                <a:gd name="T0" fmla="*/ 0 w 164"/>
                <a:gd name="T1" fmla="*/ 0 h 1015"/>
                <a:gd name="T2" fmla="*/ 2 w 164"/>
                <a:gd name="T3" fmla="*/ 2 h 1015"/>
                <a:gd name="T4" fmla="*/ 2 w 164"/>
                <a:gd name="T5" fmla="*/ 2 h 1015"/>
                <a:gd name="T6" fmla="*/ 2 w 164"/>
                <a:gd name="T7" fmla="*/ 2 h 10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4"/>
                <a:gd name="T13" fmla="*/ 0 h 1015"/>
                <a:gd name="T14" fmla="*/ 164 w 164"/>
                <a:gd name="T15" fmla="*/ 1015 h 10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4" h="1015">
                  <a:moveTo>
                    <a:pt x="0" y="0"/>
                  </a:moveTo>
                  <a:cubicBezTo>
                    <a:pt x="80" y="157"/>
                    <a:pt x="160" y="314"/>
                    <a:pt x="162" y="426"/>
                  </a:cubicBezTo>
                  <a:cubicBezTo>
                    <a:pt x="164" y="538"/>
                    <a:pt x="15" y="572"/>
                    <a:pt x="10" y="670"/>
                  </a:cubicBezTo>
                  <a:cubicBezTo>
                    <a:pt x="5" y="768"/>
                    <a:pt x="68" y="891"/>
                    <a:pt x="132" y="101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62" name="Freeform 15"/>
            <p:cNvSpPr>
              <a:spLocks/>
            </p:cNvSpPr>
            <p:nvPr/>
          </p:nvSpPr>
          <p:spPr bwMode="auto">
            <a:xfrm>
              <a:off x="3444" y="11818"/>
              <a:ext cx="1077" cy="220"/>
            </a:xfrm>
            <a:custGeom>
              <a:avLst/>
              <a:gdLst>
                <a:gd name="T0" fmla="*/ 0 w 1400"/>
                <a:gd name="T1" fmla="*/ 0 h 286"/>
                <a:gd name="T2" fmla="*/ 2 w 1400"/>
                <a:gd name="T3" fmla="*/ 2 h 286"/>
                <a:gd name="T4" fmla="*/ 2 w 1400"/>
                <a:gd name="T5" fmla="*/ 2 h 286"/>
                <a:gd name="T6" fmla="*/ 0 60000 65536"/>
                <a:gd name="T7" fmla="*/ 0 60000 65536"/>
                <a:gd name="T8" fmla="*/ 0 60000 65536"/>
                <a:gd name="T9" fmla="*/ 0 w 1400"/>
                <a:gd name="T10" fmla="*/ 0 h 286"/>
                <a:gd name="T11" fmla="*/ 1400 w 1400"/>
                <a:gd name="T12" fmla="*/ 286 h 2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00" h="286">
                  <a:moveTo>
                    <a:pt x="0" y="0"/>
                  </a:moveTo>
                  <a:cubicBezTo>
                    <a:pt x="324" y="131"/>
                    <a:pt x="649" y="262"/>
                    <a:pt x="882" y="274"/>
                  </a:cubicBezTo>
                  <a:cubicBezTo>
                    <a:pt x="1115" y="286"/>
                    <a:pt x="1257" y="178"/>
                    <a:pt x="1400" y="71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63" name="Freeform 14"/>
            <p:cNvSpPr>
              <a:spLocks/>
            </p:cNvSpPr>
            <p:nvPr/>
          </p:nvSpPr>
          <p:spPr bwMode="auto">
            <a:xfrm>
              <a:off x="4437" y="11100"/>
              <a:ext cx="84" cy="726"/>
            </a:xfrm>
            <a:custGeom>
              <a:avLst/>
              <a:gdLst>
                <a:gd name="T0" fmla="*/ 2 w 109"/>
                <a:gd name="T1" fmla="*/ 0 h 943"/>
                <a:gd name="T2" fmla="*/ 2 w 109"/>
                <a:gd name="T3" fmla="*/ 2 h 943"/>
                <a:gd name="T4" fmla="*/ 2 w 109"/>
                <a:gd name="T5" fmla="*/ 2 h 943"/>
                <a:gd name="T6" fmla="*/ 0 60000 65536"/>
                <a:gd name="T7" fmla="*/ 0 60000 65536"/>
                <a:gd name="T8" fmla="*/ 0 60000 65536"/>
                <a:gd name="T9" fmla="*/ 0 w 109"/>
                <a:gd name="T10" fmla="*/ 0 h 943"/>
                <a:gd name="T11" fmla="*/ 109 w 109"/>
                <a:gd name="T12" fmla="*/ 943 h 9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" h="943">
                  <a:moveTo>
                    <a:pt x="68" y="0"/>
                  </a:moveTo>
                  <a:cubicBezTo>
                    <a:pt x="34" y="205"/>
                    <a:pt x="0" y="410"/>
                    <a:pt x="7" y="567"/>
                  </a:cubicBezTo>
                  <a:cubicBezTo>
                    <a:pt x="14" y="724"/>
                    <a:pt x="61" y="833"/>
                    <a:pt x="109" y="943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64" name="Freeform 13"/>
            <p:cNvSpPr>
              <a:spLocks/>
            </p:cNvSpPr>
            <p:nvPr/>
          </p:nvSpPr>
          <p:spPr bwMode="auto">
            <a:xfrm>
              <a:off x="3468" y="11116"/>
              <a:ext cx="959" cy="716"/>
            </a:xfrm>
            <a:custGeom>
              <a:avLst/>
              <a:gdLst>
                <a:gd name="T0" fmla="*/ 0 w 1247"/>
                <a:gd name="T1" fmla="*/ 2 h 931"/>
                <a:gd name="T2" fmla="*/ 2 w 1247"/>
                <a:gd name="T3" fmla="*/ 2 h 931"/>
                <a:gd name="T4" fmla="*/ 2 w 1247"/>
                <a:gd name="T5" fmla="*/ 2 h 931"/>
                <a:gd name="T6" fmla="*/ 2 w 1247"/>
                <a:gd name="T7" fmla="*/ 0 h 9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7"/>
                <a:gd name="T13" fmla="*/ 0 h 931"/>
                <a:gd name="T14" fmla="*/ 1247 w 1247"/>
                <a:gd name="T15" fmla="*/ 931 h 9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7" h="931">
                  <a:moveTo>
                    <a:pt x="0" y="862"/>
                  </a:moveTo>
                  <a:cubicBezTo>
                    <a:pt x="196" y="896"/>
                    <a:pt x="392" y="931"/>
                    <a:pt x="517" y="821"/>
                  </a:cubicBezTo>
                  <a:cubicBezTo>
                    <a:pt x="642" y="711"/>
                    <a:pt x="628" y="340"/>
                    <a:pt x="750" y="203"/>
                  </a:cubicBezTo>
                  <a:cubicBezTo>
                    <a:pt x="872" y="66"/>
                    <a:pt x="1059" y="33"/>
                    <a:pt x="1247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665" name="Freeform 3"/>
            <p:cNvSpPr>
              <a:spLocks/>
            </p:cNvSpPr>
            <p:nvPr/>
          </p:nvSpPr>
          <p:spPr bwMode="auto">
            <a:xfrm>
              <a:off x="4299" y="10628"/>
              <a:ext cx="749" cy="491"/>
            </a:xfrm>
            <a:custGeom>
              <a:avLst/>
              <a:gdLst>
                <a:gd name="T0" fmla="*/ 2 w 974"/>
                <a:gd name="T1" fmla="*/ 2 h 638"/>
                <a:gd name="T2" fmla="*/ 2 w 974"/>
                <a:gd name="T3" fmla="*/ 2 h 638"/>
                <a:gd name="T4" fmla="*/ 2 w 974"/>
                <a:gd name="T5" fmla="*/ 2 h 638"/>
                <a:gd name="T6" fmla="*/ 2 w 974"/>
                <a:gd name="T7" fmla="*/ 2 h 638"/>
                <a:gd name="T8" fmla="*/ 2 w 974"/>
                <a:gd name="T9" fmla="*/ 2 h 6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4"/>
                <a:gd name="T16" fmla="*/ 0 h 638"/>
                <a:gd name="T17" fmla="*/ 974 w 974"/>
                <a:gd name="T18" fmla="*/ 638 h 6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4" h="638">
                  <a:moveTo>
                    <a:pt x="199" y="609"/>
                  </a:moveTo>
                  <a:cubicBezTo>
                    <a:pt x="99" y="521"/>
                    <a:pt x="0" y="433"/>
                    <a:pt x="30" y="332"/>
                  </a:cubicBezTo>
                  <a:cubicBezTo>
                    <a:pt x="60" y="231"/>
                    <a:pt x="223" y="0"/>
                    <a:pt x="376" y="2"/>
                  </a:cubicBezTo>
                  <a:cubicBezTo>
                    <a:pt x="529" y="4"/>
                    <a:pt x="974" y="239"/>
                    <a:pt x="950" y="345"/>
                  </a:cubicBezTo>
                  <a:cubicBezTo>
                    <a:pt x="926" y="451"/>
                    <a:pt x="579" y="544"/>
                    <a:pt x="232" y="638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589" name="Oval 2"/>
          <p:cNvSpPr>
            <a:spLocks noChangeArrowheads="1"/>
          </p:cNvSpPr>
          <p:nvPr/>
        </p:nvSpPr>
        <p:spPr bwMode="auto">
          <a:xfrm>
            <a:off x="947738" y="1979613"/>
            <a:ext cx="919162" cy="4714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spcAft>
                <a:spcPts val="1000"/>
              </a:spcAft>
            </a:pPr>
            <a:r>
              <a:rPr lang="ru-RU" sz="2800" b="1">
                <a:latin typeface="Courier New" pitchFamily="49" charset="0"/>
              </a:rPr>
              <a:t>12</a:t>
            </a:r>
            <a:endParaRPr lang="ru-RU" sz="4400"/>
          </a:p>
        </p:txBody>
      </p:sp>
      <p:sp>
        <p:nvSpPr>
          <p:cNvPr id="67590" name="Oval 2"/>
          <p:cNvSpPr>
            <a:spLocks noChangeArrowheads="1"/>
          </p:cNvSpPr>
          <p:nvPr/>
        </p:nvSpPr>
        <p:spPr bwMode="auto">
          <a:xfrm>
            <a:off x="2217738" y="1243013"/>
            <a:ext cx="919162" cy="4714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spcAft>
                <a:spcPts val="1000"/>
              </a:spcAft>
            </a:pPr>
            <a:r>
              <a:rPr lang="ru-RU" sz="2800" b="1">
                <a:latin typeface="Courier New" pitchFamily="49" charset="0"/>
              </a:rPr>
              <a:t>8</a:t>
            </a:r>
            <a:endParaRPr lang="ru-RU" sz="4400"/>
          </a:p>
        </p:txBody>
      </p:sp>
      <p:sp>
        <p:nvSpPr>
          <p:cNvPr id="67591" name="Oval 2"/>
          <p:cNvSpPr>
            <a:spLocks noChangeArrowheads="1"/>
          </p:cNvSpPr>
          <p:nvPr/>
        </p:nvSpPr>
        <p:spPr bwMode="auto">
          <a:xfrm>
            <a:off x="4503738" y="836613"/>
            <a:ext cx="919162" cy="4714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spcAft>
                <a:spcPts val="1000"/>
              </a:spcAft>
            </a:pPr>
            <a:r>
              <a:rPr lang="ru-RU" sz="2800" b="1">
                <a:latin typeface="Courier New" pitchFamily="49" charset="0"/>
              </a:rPr>
              <a:t>2</a:t>
            </a:r>
            <a:endParaRPr lang="ru-RU" sz="4400"/>
          </a:p>
        </p:txBody>
      </p:sp>
      <p:sp>
        <p:nvSpPr>
          <p:cNvPr id="67592" name="Oval 2"/>
          <p:cNvSpPr>
            <a:spLocks noChangeArrowheads="1"/>
          </p:cNvSpPr>
          <p:nvPr/>
        </p:nvSpPr>
        <p:spPr bwMode="auto">
          <a:xfrm>
            <a:off x="2103438" y="2157413"/>
            <a:ext cx="919162" cy="4714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spcAft>
                <a:spcPts val="1000"/>
              </a:spcAft>
            </a:pPr>
            <a:r>
              <a:rPr lang="ru-RU" sz="2800" b="1">
                <a:latin typeface="Courier New" pitchFamily="49" charset="0"/>
              </a:rPr>
              <a:t>5</a:t>
            </a:r>
            <a:endParaRPr lang="ru-RU" sz="4400"/>
          </a:p>
        </p:txBody>
      </p:sp>
      <p:sp>
        <p:nvSpPr>
          <p:cNvPr id="67593" name="Oval 2"/>
          <p:cNvSpPr>
            <a:spLocks noChangeArrowheads="1"/>
          </p:cNvSpPr>
          <p:nvPr/>
        </p:nvSpPr>
        <p:spPr bwMode="auto">
          <a:xfrm>
            <a:off x="3551238" y="2170113"/>
            <a:ext cx="919162" cy="4714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spcAft>
                <a:spcPts val="1000"/>
              </a:spcAft>
            </a:pPr>
            <a:r>
              <a:rPr lang="ru-RU" sz="2800" b="1">
                <a:latin typeface="Courier New" pitchFamily="49" charset="0"/>
              </a:rPr>
              <a:t>4</a:t>
            </a:r>
            <a:endParaRPr lang="ru-RU" sz="4400"/>
          </a:p>
        </p:txBody>
      </p:sp>
      <p:sp>
        <p:nvSpPr>
          <p:cNvPr id="67594" name="Oval 2"/>
          <p:cNvSpPr>
            <a:spLocks noChangeArrowheads="1"/>
          </p:cNvSpPr>
          <p:nvPr/>
        </p:nvSpPr>
        <p:spPr bwMode="auto">
          <a:xfrm>
            <a:off x="2395538" y="3325813"/>
            <a:ext cx="919162" cy="4714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>
              <a:spcAft>
                <a:spcPts val="1000"/>
              </a:spcAft>
            </a:pPr>
            <a:r>
              <a:rPr lang="ru-RU" sz="2800" b="1">
                <a:latin typeface="Courier New" pitchFamily="49" charset="0"/>
              </a:rPr>
              <a:t>6</a:t>
            </a:r>
            <a:endParaRPr lang="ru-RU" sz="4400"/>
          </a:p>
        </p:txBody>
      </p:sp>
      <p:grpSp>
        <p:nvGrpSpPr>
          <p:cNvPr id="3" name="Группа 44"/>
          <p:cNvGrpSpPr>
            <a:grpSpLocks/>
          </p:cNvGrpSpPr>
          <p:nvPr/>
        </p:nvGrpSpPr>
        <p:grpSpPr bwMode="auto">
          <a:xfrm>
            <a:off x="5481638" y="900113"/>
            <a:ext cx="3662362" cy="2465387"/>
            <a:chOff x="5481638" y="900113"/>
            <a:chExt cx="3662362" cy="2465387"/>
          </a:xfrm>
        </p:grpSpPr>
        <p:sp>
          <p:nvSpPr>
            <p:cNvPr id="67636" name="Oval 26"/>
            <p:cNvSpPr>
              <a:spLocks noChangeArrowheads="1"/>
            </p:cNvSpPr>
            <p:nvPr/>
          </p:nvSpPr>
          <p:spPr bwMode="auto">
            <a:xfrm>
              <a:off x="7794298" y="938213"/>
              <a:ext cx="695652" cy="69565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21" name="Oval 12"/>
            <p:cNvSpPr>
              <a:spLocks noChangeArrowheads="1"/>
            </p:cNvSpPr>
            <p:nvPr/>
          </p:nvSpPr>
          <p:spPr bwMode="auto">
            <a:xfrm>
              <a:off x="5943600" y="1250950"/>
              <a:ext cx="514350" cy="51276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>
                <a:latin typeface="Arial" charset="0"/>
              </a:endParaRPr>
            </a:p>
          </p:txBody>
        </p:sp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5943600" y="2714625"/>
              <a:ext cx="514350" cy="511175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 dirty="0">
                <a:latin typeface="Arial" charset="0"/>
              </a:endParaRPr>
            </a:p>
          </p:txBody>
        </p:sp>
        <p:sp>
          <p:nvSpPr>
            <p:cNvPr id="23" name="Oval 10"/>
            <p:cNvSpPr>
              <a:spLocks noChangeArrowheads="1"/>
            </p:cNvSpPr>
            <p:nvPr/>
          </p:nvSpPr>
          <p:spPr bwMode="auto">
            <a:xfrm>
              <a:off x="7654925" y="1250950"/>
              <a:ext cx="514350" cy="51276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>
                <a:latin typeface="Arial" charset="0"/>
              </a:endParaRPr>
            </a:p>
          </p:txBody>
        </p:sp>
        <p:sp>
          <p:nvSpPr>
            <p:cNvPr id="24" name="Oval 9"/>
            <p:cNvSpPr>
              <a:spLocks noChangeArrowheads="1"/>
            </p:cNvSpPr>
            <p:nvPr/>
          </p:nvSpPr>
          <p:spPr bwMode="auto">
            <a:xfrm>
              <a:off x="7654925" y="2714625"/>
              <a:ext cx="514350" cy="509588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 dirty="0">
                <a:latin typeface="Arial" charset="0"/>
              </a:endParaRPr>
            </a:p>
          </p:txBody>
        </p:sp>
        <p:cxnSp>
          <p:nvCxnSpPr>
            <p:cNvPr id="67641" name="AutoShape 8"/>
            <p:cNvCxnSpPr>
              <a:cxnSpLocks noChangeShapeType="1"/>
            </p:cNvCxnSpPr>
            <p:nvPr/>
          </p:nvCxnSpPr>
          <p:spPr bwMode="auto">
            <a:xfrm>
              <a:off x="6457370" y="2970790"/>
              <a:ext cx="1198172" cy="1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7642" name="AutoShape 7"/>
            <p:cNvCxnSpPr>
              <a:cxnSpLocks noChangeShapeType="1"/>
            </p:cNvCxnSpPr>
            <p:nvPr/>
          </p:nvCxnSpPr>
          <p:spPr bwMode="auto">
            <a:xfrm flipV="1">
              <a:off x="6200485" y="1763244"/>
              <a:ext cx="1875" cy="9506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7643" name="AutoShape 6"/>
            <p:cNvCxnSpPr>
              <a:cxnSpLocks noChangeShapeType="1"/>
            </p:cNvCxnSpPr>
            <p:nvPr/>
          </p:nvCxnSpPr>
          <p:spPr bwMode="auto">
            <a:xfrm flipV="1">
              <a:off x="6457370" y="1506360"/>
              <a:ext cx="1198172" cy="1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7644" name="AutoShape 5"/>
            <p:cNvCxnSpPr>
              <a:cxnSpLocks noChangeShapeType="1"/>
            </p:cNvCxnSpPr>
            <p:nvPr/>
          </p:nvCxnSpPr>
          <p:spPr bwMode="auto">
            <a:xfrm>
              <a:off x="7912427" y="1761369"/>
              <a:ext cx="1875" cy="9525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7645" name="AutoShape 4"/>
            <p:cNvCxnSpPr>
              <a:cxnSpLocks noChangeShapeType="1"/>
            </p:cNvCxnSpPr>
            <p:nvPr/>
          </p:nvCxnSpPr>
          <p:spPr bwMode="auto">
            <a:xfrm flipV="1">
              <a:off x="6382367" y="1686366"/>
              <a:ext cx="1348178" cy="11025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67646" name="Oval 2"/>
            <p:cNvSpPr>
              <a:spLocks noChangeArrowheads="1"/>
            </p:cNvSpPr>
            <p:nvPr/>
          </p:nvSpPr>
          <p:spPr bwMode="auto">
            <a:xfrm>
              <a:off x="5481638" y="20177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12</a:t>
              </a:r>
              <a:endParaRPr lang="ru-RU" sz="4400"/>
            </a:p>
          </p:txBody>
        </p:sp>
        <p:sp>
          <p:nvSpPr>
            <p:cNvPr id="67647" name="Oval 2"/>
            <p:cNvSpPr>
              <a:spLocks noChangeArrowheads="1"/>
            </p:cNvSpPr>
            <p:nvPr/>
          </p:nvSpPr>
          <p:spPr bwMode="auto">
            <a:xfrm>
              <a:off x="6573838" y="10398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8</a:t>
              </a:r>
              <a:endParaRPr lang="ru-RU" sz="4400"/>
            </a:p>
          </p:txBody>
        </p:sp>
        <p:sp>
          <p:nvSpPr>
            <p:cNvPr id="67648" name="Oval 2"/>
            <p:cNvSpPr>
              <a:spLocks noChangeArrowheads="1"/>
            </p:cNvSpPr>
            <p:nvPr/>
          </p:nvSpPr>
          <p:spPr bwMode="auto">
            <a:xfrm>
              <a:off x="8224838" y="9001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2</a:t>
              </a:r>
              <a:endParaRPr lang="ru-RU" sz="4400"/>
            </a:p>
          </p:txBody>
        </p:sp>
        <p:sp>
          <p:nvSpPr>
            <p:cNvPr id="67649" name="Oval 2"/>
            <p:cNvSpPr>
              <a:spLocks noChangeArrowheads="1"/>
            </p:cNvSpPr>
            <p:nvPr/>
          </p:nvSpPr>
          <p:spPr bwMode="auto">
            <a:xfrm>
              <a:off x="6484938" y="18399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5</a:t>
              </a:r>
              <a:endParaRPr lang="ru-RU" sz="4400"/>
            </a:p>
          </p:txBody>
        </p:sp>
        <p:sp>
          <p:nvSpPr>
            <p:cNvPr id="67650" name="Oval 2"/>
            <p:cNvSpPr>
              <a:spLocks noChangeArrowheads="1"/>
            </p:cNvSpPr>
            <p:nvPr/>
          </p:nvSpPr>
          <p:spPr bwMode="auto">
            <a:xfrm>
              <a:off x="7653338" y="20304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4</a:t>
              </a:r>
              <a:endParaRPr lang="ru-RU" sz="4400"/>
            </a:p>
          </p:txBody>
        </p:sp>
        <p:sp>
          <p:nvSpPr>
            <p:cNvPr id="67651" name="Oval 2"/>
            <p:cNvSpPr>
              <a:spLocks noChangeArrowheads="1"/>
            </p:cNvSpPr>
            <p:nvPr/>
          </p:nvSpPr>
          <p:spPr bwMode="auto">
            <a:xfrm>
              <a:off x="6624638" y="28940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6</a:t>
              </a:r>
              <a:endParaRPr lang="ru-RU" sz="4400"/>
            </a:p>
          </p:txBody>
        </p:sp>
      </p:grpSp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4289425" y="3962400"/>
          <a:ext cx="4028420" cy="2453640"/>
        </p:xfrm>
        <a:graphic>
          <a:graphicData uri="http://schemas.openxmlformats.org/drawingml/2006/table">
            <a:tbl>
              <a:tblPr/>
              <a:tblGrid>
                <a:gridCol w="805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6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679450" y="4591050"/>
            <a:ext cx="3421063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Весовая матрица:</a:t>
            </a:r>
            <a:endParaRPr lang="ru-RU" sz="1600" b="1" dirty="0">
              <a:latin typeface="Arial" charset="0"/>
            </a:endParaRPr>
          </a:p>
        </p:txBody>
      </p:sp>
      <p:sp>
        <p:nvSpPr>
          <p:cNvPr id="44" name="Номер слайда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Постройте весовую матрицу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356235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356235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892175" y="793750"/>
            <a:ext cx="3408363" cy="2566988"/>
            <a:chOff x="1733" y="3337"/>
            <a:chExt cx="1964" cy="1479"/>
          </a:xfrm>
        </p:grpSpPr>
        <p:sp>
          <p:nvSpPr>
            <p:cNvPr id="7" name="AutoShape 15"/>
            <p:cNvSpPr>
              <a:spLocks noChangeAspect="1" noChangeArrowheads="1" noTextEdit="1"/>
            </p:cNvSpPr>
            <p:nvPr/>
          </p:nvSpPr>
          <p:spPr bwMode="auto">
            <a:xfrm>
              <a:off x="1733" y="3337"/>
              <a:ext cx="1964" cy="1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2292" y="3999"/>
              <a:ext cx="165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ru-RU" sz="2800" b="1">
                  <a:latin typeface="+mj-lt"/>
                  <a:ea typeface="Calibri" pitchFamily="34" charset="0"/>
                  <a:cs typeface="Times New Roman" pitchFamily="18" charset="0"/>
                </a:rPr>
                <a:t>3</a:t>
              </a:r>
              <a:r>
                <a:rPr lang="en-US" sz="2800" b="1">
                  <a:latin typeface="+mj-lt"/>
                  <a:ea typeface="Calibri" pitchFamily="34" charset="0"/>
                  <a:cs typeface="Times New Roman" pitchFamily="18" charset="0"/>
                </a:rPr>
                <a:t>  </a:t>
              </a:r>
              <a:endParaRPr lang="en-US" sz="4400" b="1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2843" y="3806"/>
              <a:ext cx="16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ru-RU" sz="2800" b="1">
                  <a:latin typeface="+mj-lt"/>
                  <a:ea typeface="Calibri" pitchFamily="34" charset="0"/>
                  <a:cs typeface="Times New Roman" pitchFamily="18" charset="0"/>
                </a:rPr>
                <a:t>4</a:t>
              </a:r>
              <a:r>
                <a:rPr lang="en-US" sz="2800" b="1">
                  <a:latin typeface="+mj-lt"/>
                  <a:ea typeface="Calibri" pitchFamily="34" charset="0"/>
                  <a:cs typeface="Times New Roman" pitchFamily="18" charset="0"/>
                </a:rPr>
                <a:t>  </a:t>
              </a:r>
              <a:endParaRPr lang="en-US" sz="4400" b="1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1923" y="3893"/>
              <a:ext cx="165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ru-RU" sz="2800" b="1">
                  <a:latin typeface="+mj-lt"/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en-US" sz="2800" b="1">
                  <a:latin typeface="+mj-lt"/>
                  <a:ea typeface="Calibri" pitchFamily="34" charset="0"/>
                  <a:cs typeface="Times New Roman" pitchFamily="18" charset="0"/>
                </a:rPr>
                <a:t>  </a:t>
              </a:r>
              <a:endParaRPr lang="en-US" sz="4400" b="1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371" y="4423"/>
              <a:ext cx="16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en-US" sz="2800" b="1" dirty="0">
                  <a:latin typeface="+mj-lt"/>
                  <a:ea typeface="Calibri" pitchFamily="34" charset="0"/>
                  <a:cs typeface="Times New Roman" pitchFamily="18" charset="0"/>
                </a:rPr>
                <a:t>1  </a:t>
              </a:r>
              <a:endParaRPr lang="en-US" sz="4400" b="1" dirty="0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2117" y="3728"/>
              <a:ext cx="0" cy="7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2122" y="4443"/>
              <a:ext cx="13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117" y="3728"/>
              <a:ext cx="645" cy="7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2117" y="3728"/>
              <a:ext cx="1340" cy="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3088" y="4434"/>
              <a:ext cx="166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en-US" sz="2800" b="1">
                  <a:latin typeface="+mj-lt"/>
                  <a:ea typeface="Calibri" pitchFamily="34" charset="0"/>
                  <a:cs typeface="Times New Roman" pitchFamily="18" charset="0"/>
                </a:rPr>
                <a:t>2  </a:t>
              </a:r>
              <a:endParaRPr lang="en-US" sz="4400" b="1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2570" y="4290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4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8" name="Oval 4"/>
            <p:cNvSpPr>
              <a:spLocks noChangeArrowheads="1"/>
            </p:cNvSpPr>
            <p:nvPr/>
          </p:nvSpPr>
          <p:spPr bwMode="auto">
            <a:xfrm>
              <a:off x="1919" y="4295"/>
              <a:ext cx="360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4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Oval 3"/>
            <p:cNvSpPr>
              <a:spLocks noChangeArrowheads="1"/>
            </p:cNvSpPr>
            <p:nvPr/>
          </p:nvSpPr>
          <p:spPr bwMode="auto">
            <a:xfrm>
              <a:off x="1919" y="3531"/>
              <a:ext cx="360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" name="Oval 2"/>
            <p:cNvSpPr>
              <a:spLocks noChangeArrowheads="1"/>
            </p:cNvSpPr>
            <p:nvPr/>
          </p:nvSpPr>
          <p:spPr bwMode="auto">
            <a:xfrm>
              <a:off x="3328" y="4264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4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3" name="Group 26"/>
          <p:cNvGrpSpPr>
            <a:grpSpLocks noChangeAspect="1"/>
          </p:cNvGrpSpPr>
          <p:nvPr/>
        </p:nvGrpSpPr>
        <p:grpSpPr bwMode="auto">
          <a:xfrm>
            <a:off x="5232400" y="947738"/>
            <a:ext cx="3063875" cy="2344737"/>
            <a:chOff x="1733" y="3337"/>
            <a:chExt cx="1964" cy="1504"/>
          </a:xfrm>
        </p:grpSpPr>
        <p:sp>
          <p:nvSpPr>
            <p:cNvPr id="22" name="AutoShape 39"/>
            <p:cNvSpPr>
              <a:spLocks noChangeAspect="1" noChangeArrowheads="1" noTextEdit="1"/>
            </p:cNvSpPr>
            <p:nvPr/>
          </p:nvSpPr>
          <p:spPr bwMode="auto">
            <a:xfrm>
              <a:off x="1733" y="3337"/>
              <a:ext cx="1964" cy="1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23" name="Text Box 38"/>
            <p:cNvSpPr txBox="1">
              <a:spLocks noChangeArrowheads="1"/>
            </p:cNvSpPr>
            <p:nvPr/>
          </p:nvSpPr>
          <p:spPr bwMode="auto">
            <a:xfrm>
              <a:off x="2631" y="3872"/>
              <a:ext cx="171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en-US" sz="2400" b="1">
                  <a:latin typeface="+mj-lt"/>
                  <a:ea typeface="Calibri" pitchFamily="34" charset="0"/>
                  <a:cs typeface="Times New Roman" pitchFamily="18" charset="0"/>
                </a:rPr>
                <a:t>2  </a:t>
              </a:r>
              <a:endParaRPr lang="en-US" sz="4000" b="1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4" name="Text Box 37"/>
            <p:cNvSpPr txBox="1">
              <a:spLocks noChangeArrowheads="1"/>
            </p:cNvSpPr>
            <p:nvPr/>
          </p:nvSpPr>
          <p:spPr bwMode="auto">
            <a:xfrm>
              <a:off x="2058" y="3848"/>
              <a:ext cx="167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ru-RU" sz="2400" b="1">
                  <a:latin typeface="+mj-lt"/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en-US" sz="2400" b="1">
                  <a:latin typeface="+mj-lt"/>
                  <a:ea typeface="Calibri" pitchFamily="34" charset="0"/>
                  <a:cs typeface="Times New Roman" pitchFamily="18" charset="0"/>
                </a:rPr>
                <a:t>  </a:t>
              </a:r>
              <a:endParaRPr lang="en-US" sz="4000" b="1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5" name="Text Box 36"/>
            <p:cNvSpPr txBox="1">
              <a:spLocks noChangeArrowheads="1"/>
            </p:cNvSpPr>
            <p:nvPr/>
          </p:nvSpPr>
          <p:spPr bwMode="auto">
            <a:xfrm>
              <a:off x="2368" y="4457"/>
              <a:ext cx="165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en-US" sz="2400" b="1">
                  <a:latin typeface="+mj-lt"/>
                  <a:ea typeface="Calibri" pitchFamily="34" charset="0"/>
                  <a:cs typeface="Times New Roman" pitchFamily="18" charset="0"/>
                </a:rPr>
                <a:t>4  </a:t>
              </a:r>
              <a:endParaRPr lang="en-US" sz="4000" b="1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6" name="Text Box 35"/>
            <p:cNvSpPr txBox="1">
              <a:spLocks noChangeArrowheads="1"/>
            </p:cNvSpPr>
            <p:nvPr/>
          </p:nvSpPr>
          <p:spPr bwMode="auto">
            <a:xfrm>
              <a:off x="2818" y="3413"/>
              <a:ext cx="16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en-US" sz="2400" b="1">
                  <a:latin typeface="+mj-lt"/>
                  <a:ea typeface="Calibri" pitchFamily="34" charset="0"/>
                  <a:cs typeface="Times New Roman" pitchFamily="18" charset="0"/>
                </a:rPr>
                <a:t>3  </a:t>
              </a:r>
              <a:endParaRPr lang="en-US" sz="4000" b="1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7" name="Line 34"/>
            <p:cNvSpPr>
              <a:spLocks noChangeShapeType="1"/>
            </p:cNvSpPr>
            <p:nvPr/>
          </p:nvSpPr>
          <p:spPr bwMode="auto">
            <a:xfrm flipH="1">
              <a:off x="2120" y="3743"/>
              <a:ext cx="280" cy="7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>
              <a:off x="2410" y="3748"/>
              <a:ext cx="340" cy="7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>
              <a:off x="2125" y="4453"/>
              <a:ext cx="63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>
              <a:off x="2408" y="3739"/>
              <a:ext cx="9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="1">
                <a:latin typeface="+mj-lt"/>
              </a:endParaRPr>
            </a:p>
          </p:txBody>
        </p:sp>
        <p:sp>
          <p:nvSpPr>
            <p:cNvPr id="31" name="Oval 30"/>
            <p:cNvSpPr>
              <a:spLocks noChangeArrowheads="1"/>
            </p:cNvSpPr>
            <p:nvPr/>
          </p:nvSpPr>
          <p:spPr bwMode="auto">
            <a:xfrm>
              <a:off x="3275" y="3566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Oval 29"/>
            <p:cNvSpPr>
              <a:spLocks noChangeArrowheads="1"/>
            </p:cNvSpPr>
            <p:nvPr/>
          </p:nvSpPr>
          <p:spPr bwMode="auto">
            <a:xfrm>
              <a:off x="2228" y="3544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3" name="Oval 28"/>
            <p:cNvSpPr>
              <a:spLocks noChangeArrowheads="1"/>
            </p:cNvSpPr>
            <p:nvPr/>
          </p:nvSpPr>
          <p:spPr bwMode="auto">
            <a:xfrm>
              <a:off x="2568" y="4286"/>
              <a:ext cx="349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4" name="Oval 27"/>
            <p:cNvSpPr>
              <a:spLocks noChangeArrowheads="1"/>
            </p:cNvSpPr>
            <p:nvPr/>
          </p:nvSpPr>
          <p:spPr bwMode="auto">
            <a:xfrm>
              <a:off x="1932" y="4286"/>
              <a:ext cx="349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 b="1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35" name="Номер слайда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18</a:t>
            </a:fld>
            <a:endParaRPr lang="ru-RU"/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899592" y="3573016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5076056" y="3573016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Постройте весовую матрицу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356235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356235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971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755576" y="764704"/>
            <a:ext cx="3565525" cy="2686050"/>
            <a:chOff x="1733" y="3337"/>
            <a:chExt cx="1964" cy="1479"/>
          </a:xfrm>
        </p:grpSpPr>
        <p:sp>
          <p:nvSpPr>
            <p:cNvPr id="69730" name="AutoShape 14"/>
            <p:cNvSpPr>
              <a:spLocks noChangeAspect="1" noChangeArrowheads="1" noTextEdit="1"/>
            </p:cNvSpPr>
            <p:nvPr/>
          </p:nvSpPr>
          <p:spPr bwMode="auto">
            <a:xfrm>
              <a:off x="1733" y="3337"/>
              <a:ext cx="1964" cy="14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3" name="Text Box 13"/>
            <p:cNvSpPr txBox="1">
              <a:spLocks noChangeArrowheads="1"/>
            </p:cNvSpPr>
            <p:nvPr/>
          </p:nvSpPr>
          <p:spPr bwMode="auto">
            <a:xfrm>
              <a:off x="2648" y="3412"/>
              <a:ext cx="165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ru-RU" sz="2800" b="1" dirty="0">
                  <a:latin typeface="+mn-lt"/>
                  <a:ea typeface="Calibri" pitchFamily="34" charset="0"/>
                  <a:cs typeface="Times New Roman" pitchFamily="18" charset="0"/>
                </a:rPr>
                <a:t>2</a:t>
              </a:r>
              <a:r>
                <a:rPr lang="en-US" sz="2800" b="1" dirty="0">
                  <a:latin typeface="+mn-lt"/>
                  <a:ea typeface="Calibri" pitchFamily="34" charset="0"/>
                  <a:cs typeface="Times New Roman" pitchFamily="18" charset="0"/>
                </a:rPr>
                <a:t>  </a:t>
              </a:r>
              <a:endParaRPr lang="en-US" sz="2800" b="1" dirty="0">
                <a:latin typeface="+mn-lt"/>
              </a:endParaRPr>
            </a:p>
          </p:txBody>
        </p:sp>
        <p:sp>
          <p:nvSpPr>
            <p:cNvPr id="76812" name="Text Box 12"/>
            <p:cNvSpPr txBox="1">
              <a:spLocks noChangeArrowheads="1"/>
            </p:cNvSpPr>
            <p:nvPr/>
          </p:nvSpPr>
          <p:spPr bwMode="auto">
            <a:xfrm>
              <a:off x="2048" y="3888"/>
              <a:ext cx="16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ru-RU" sz="2800" b="1">
                  <a:latin typeface="+mn-lt"/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en-US" sz="2800" b="1">
                  <a:latin typeface="+mn-lt"/>
                  <a:ea typeface="Calibri" pitchFamily="34" charset="0"/>
                  <a:cs typeface="Times New Roman" pitchFamily="18" charset="0"/>
                </a:rPr>
                <a:t>  </a:t>
              </a:r>
              <a:endParaRPr lang="en-US" sz="2800" b="1">
                <a:latin typeface="+mn-lt"/>
              </a:endParaRPr>
            </a:p>
          </p:txBody>
        </p:sp>
        <p:sp>
          <p:nvSpPr>
            <p:cNvPr id="69733" name="Line 11"/>
            <p:cNvSpPr>
              <a:spLocks noChangeShapeType="1"/>
            </p:cNvSpPr>
            <p:nvPr/>
          </p:nvSpPr>
          <p:spPr bwMode="auto">
            <a:xfrm>
              <a:off x="2110" y="3731"/>
              <a:ext cx="119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734" name="Line 10"/>
            <p:cNvSpPr>
              <a:spLocks noChangeShapeType="1"/>
            </p:cNvSpPr>
            <p:nvPr/>
          </p:nvSpPr>
          <p:spPr bwMode="auto">
            <a:xfrm>
              <a:off x="2120" y="3735"/>
              <a:ext cx="215" cy="6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735" name="Line 9"/>
            <p:cNvSpPr>
              <a:spLocks noChangeShapeType="1"/>
            </p:cNvSpPr>
            <p:nvPr/>
          </p:nvSpPr>
          <p:spPr bwMode="auto">
            <a:xfrm>
              <a:off x="2331" y="4334"/>
              <a:ext cx="7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736" name="Line 8"/>
            <p:cNvSpPr>
              <a:spLocks noChangeShapeType="1"/>
            </p:cNvSpPr>
            <p:nvPr/>
          </p:nvSpPr>
          <p:spPr bwMode="auto">
            <a:xfrm flipH="1">
              <a:off x="3080" y="3735"/>
              <a:ext cx="236" cy="6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07" name="Text Box 7"/>
            <p:cNvSpPr txBox="1">
              <a:spLocks noChangeArrowheads="1"/>
            </p:cNvSpPr>
            <p:nvPr/>
          </p:nvSpPr>
          <p:spPr bwMode="auto">
            <a:xfrm>
              <a:off x="2635" y="4343"/>
              <a:ext cx="1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ru-RU" sz="2800" b="1" dirty="0">
                  <a:latin typeface="+mn-lt"/>
                  <a:ea typeface="Calibri" pitchFamily="34" charset="0"/>
                  <a:cs typeface="Times New Roman" pitchFamily="18" charset="0"/>
                </a:rPr>
                <a:t>4</a:t>
              </a:r>
              <a:r>
                <a:rPr lang="en-US" sz="2800" b="1" dirty="0">
                  <a:latin typeface="+mn-lt"/>
                  <a:ea typeface="Calibri" pitchFamily="34" charset="0"/>
                  <a:cs typeface="Times New Roman" pitchFamily="18" charset="0"/>
                </a:rPr>
                <a:t>  </a:t>
              </a:r>
              <a:endParaRPr lang="en-US" sz="2800" b="1" dirty="0">
                <a:latin typeface="+mn-lt"/>
              </a:endParaRPr>
            </a:p>
          </p:txBody>
        </p:sp>
        <p:sp>
          <p:nvSpPr>
            <p:cNvPr id="76806" name="Text Box 6"/>
            <p:cNvSpPr txBox="1">
              <a:spLocks noChangeArrowheads="1"/>
            </p:cNvSpPr>
            <p:nvPr/>
          </p:nvSpPr>
          <p:spPr bwMode="auto">
            <a:xfrm>
              <a:off x="3233" y="3888"/>
              <a:ext cx="16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ru-RU" sz="2800" b="1">
                  <a:latin typeface="+mn-lt"/>
                  <a:ea typeface="Calibri" pitchFamily="34" charset="0"/>
                  <a:cs typeface="Times New Roman" pitchFamily="18" charset="0"/>
                </a:rPr>
                <a:t>1</a:t>
              </a:r>
              <a:r>
                <a:rPr lang="en-US" sz="2800" b="1">
                  <a:latin typeface="+mn-lt"/>
                  <a:ea typeface="Calibri" pitchFamily="34" charset="0"/>
                  <a:cs typeface="Times New Roman" pitchFamily="18" charset="0"/>
                </a:rPr>
                <a:t>  </a:t>
              </a:r>
              <a:endParaRPr lang="en-US" sz="2800" b="1">
                <a:latin typeface="+mn-lt"/>
              </a:endParaRPr>
            </a:p>
          </p:txBody>
        </p:sp>
        <p:sp>
          <p:nvSpPr>
            <p:cNvPr id="76805" name="Oval 5"/>
            <p:cNvSpPr>
              <a:spLocks noChangeArrowheads="1"/>
            </p:cNvSpPr>
            <p:nvPr/>
          </p:nvSpPr>
          <p:spPr bwMode="auto">
            <a:xfrm>
              <a:off x="2864" y="4157"/>
              <a:ext cx="359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04" name="Oval 4"/>
            <p:cNvSpPr>
              <a:spLocks noChangeArrowheads="1"/>
            </p:cNvSpPr>
            <p:nvPr/>
          </p:nvSpPr>
          <p:spPr bwMode="auto">
            <a:xfrm>
              <a:off x="1932" y="3529"/>
              <a:ext cx="356" cy="351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03" name="Oval 3"/>
            <p:cNvSpPr>
              <a:spLocks noChangeArrowheads="1"/>
            </p:cNvSpPr>
            <p:nvPr/>
          </p:nvSpPr>
          <p:spPr bwMode="auto">
            <a:xfrm>
              <a:off x="2153" y="4174"/>
              <a:ext cx="356" cy="351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02" name="Oval 2"/>
            <p:cNvSpPr>
              <a:spLocks noChangeArrowheads="1"/>
            </p:cNvSpPr>
            <p:nvPr/>
          </p:nvSpPr>
          <p:spPr bwMode="auto">
            <a:xfrm>
              <a:off x="3129" y="3542"/>
              <a:ext cx="359" cy="351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ru-RU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ru-RU" sz="2800">
                <a:latin typeface="Arial" charset="0"/>
              </a:endParaRPr>
            </a:p>
          </p:txBody>
        </p:sp>
      </p:grpSp>
      <p:sp>
        <p:nvSpPr>
          <p:cNvPr id="69714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3" name="Group 24"/>
          <p:cNvGrpSpPr>
            <a:grpSpLocks noChangeAspect="1"/>
          </p:cNvGrpSpPr>
          <p:nvPr/>
        </p:nvGrpSpPr>
        <p:grpSpPr bwMode="auto">
          <a:xfrm>
            <a:off x="5140325" y="1122363"/>
            <a:ext cx="2947988" cy="2076450"/>
            <a:chOff x="1912" y="3469"/>
            <a:chExt cx="1642" cy="1156"/>
          </a:xfrm>
        </p:grpSpPr>
        <p:sp>
          <p:nvSpPr>
            <p:cNvPr id="76838" name="Text Box 38"/>
            <p:cNvSpPr txBox="1">
              <a:spLocks noChangeArrowheads="1"/>
            </p:cNvSpPr>
            <p:nvPr/>
          </p:nvSpPr>
          <p:spPr bwMode="auto">
            <a:xfrm>
              <a:off x="3023" y="3537"/>
              <a:ext cx="165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en-US" sz="2800" b="1">
                  <a:latin typeface="+mn-lt"/>
                  <a:ea typeface="Calibri" pitchFamily="34" charset="0"/>
                  <a:cs typeface="Times New Roman" pitchFamily="18" charset="0"/>
                </a:rPr>
                <a:t>2  </a:t>
              </a:r>
              <a:endParaRPr lang="en-US" sz="2800" b="1">
                <a:latin typeface="+mn-lt"/>
              </a:endParaRPr>
            </a:p>
          </p:txBody>
        </p:sp>
        <p:sp>
          <p:nvSpPr>
            <p:cNvPr id="76837" name="Text Box 37"/>
            <p:cNvSpPr txBox="1">
              <a:spLocks noChangeArrowheads="1"/>
            </p:cNvSpPr>
            <p:nvPr/>
          </p:nvSpPr>
          <p:spPr bwMode="auto">
            <a:xfrm>
              <a:off x="3058" y="4234"/>
              <a:ext cx="16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en-US" sz="2800" b="1">
                  <a:latin typeface="+mn-lt"/>
                  <a:ea typeface="Calibri" pitchFamily="34" charset="0"/>
                  <a:cs typeface="Times New Roman" pitchFamily="18" charset="0"/>
                </a:rPr>
                <a:t>4  </a:t>
              </a:r>
              <a:endParaRPr lang="en-US" sz="2800" b="1">
                <a:latin typeface="+mn-lt"/>
              </a:endParaRPr>
            </a:p>
          </p:txBody>
        </p:sp>
        <p:sp>
          <p:nvSpPr>
            <p:cNvPr id="76836" name="Text Box 36"/>
            <p:cNvSpPr txBox="1">
              <a:spLocks noChangeArrowheads="1"/>
            </p:cNvSpPr>
            <p:nvPr/>
          </p:nvSpPr>
          <p:spPr bwMode="auto">
            <a:xfrm>
              <a:off x="2743" y="3842"/>
              <a:ext cx="1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ctr" eaLnBrk="0" hangingPunct="0">
                <a:defRPr/>
              </a:pPr>
              <a:r>
                <a:rPr lang="en-US" sz="2800" b="1">
                  <a:latin typeface="+mn-lt"/>
                  <a:ea typeface="Calibri" pitchFamily="34" charset="0"/>
                  <a:cs typeface="Times New Roman" pitchFamily="18" charset="0"/>
                </a:rPr>
                <a:t>1</a:t>
              </a:r>
              <a:endParaRPr lang="en-US" sz="2800" b="1">
                <a:latin typeface="+mn-lt"/>
              </a:endParaRPr>
            </a:p>
          </p:txBody>
        </p:sp>
        <p:sp>
          <p:nvSpPr>
            <p:cNvPr id="76835" name="Text Box 35"/>
            <p:cNvSpPr txBox="1">
              <a:spLocks noChangeArrowheads="1"/>
            </p:cNvSpPr>
            <p:nvPr/>
          </p:nvSpPr>
          <p:spPr bwMode="auto">
            <a:xfrm>
              <a:off x="2238" y="3588"/>
              <a:ext cx="164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en-US" sz="2800" b="1">
                  <a:latin typeface="+mn-lt"/>
                  <a:ea typeface="Calibri" pitchFamily="34" charset="0"/>
                  <a:cs typeface="Times New Roman" pitchFamily="18" charset="0"/>
                </a:rPr>
                <a:t>3  </a:t>
              </a:r>
              <a:endParaRPr lang="en-US" sz="2800" b="1">
                <a:latin typeface="+mn-lt"/>
              </a:endParaRPr>
            </a:p>
          </p:txBody>
        </p:sp>
        <p:sp>
          <p:nvSpPr>
            <p:cNvPr id="69720" name="Line 34"/>
            <p:cNvSpPr>
              <a:spLocks noChangeShapeType="1"/>
            </p:cNvSpPr>
            <p:nvPr/>
          </p:nvSpPr>
          <p:spPr bwMode="auto">
            <a:xfrm flipV="1">
              <a:off x="2098" y="3633"/>
              <a:ext cx="625" cy="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721" name="Line 33"/>
            <p:cNvSpPr>
              <a:spLocks noChangeShapeType="1"/>
            </p:cNvSpPr>
            <p:nvPr/>
          </p:nvSpPr>
          <p:spPr bwMode="auto">
            <a:xfrm>
              <a:off x="2728" y="3638"/>
              <a:ext cx="660" cy="4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722" name="Line 32"/>
            <p:cNvSpPr>
              <a:spLocks noChangeShapeType="1"/>
            </p:cNvSpPr>
            <p:nvPr/>
          </p:nvSpPr>
          <p:spPr bwMode="auto">
            <a:xfrm flipH="1">
              <a:off x="2718" y="4063"/>
              <a:ext cx="67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723" name="Line 31"/>
            <p:cNvSpPr>
              <a:spLocks noChangeShapeType="1"/>
            </p:cNvSpPr>
            <p:nvPr/>
          </p:nvSpPr>
          <p:spPr bwMode="auto">
            <a:xfrm flipH="1" flipV="1">
              <a:off x="2113" y="4073"/>
              <a:ext cx="605" cy="3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724" name="Line 30"/>
            <p:cNvSpPr>
              <a:spLocks noChangeShapeType="1"/>
            </p:cNvSpPr>
            <p:nvPr/>
          </p:nvSpPr>
          <p:spPr bwMode="auto">
            <a:xfrm>
              <a:off x="2723" y="3633"/>
              <a:ext cx="0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29" name="Text Box 29"/>
            <p:cNvSpPr txBox="1">
              <a:spLocks noChangeArrowheads="1"/>
            </p:cNvSpPr>
            <p:nvPr/>
          </p:nvSpPr>
          <p:spPr bwMode="auto">
            <a:xfrm>
              <a:off x="2238" y="4208"/>
              <a:ext cx="164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algn="just" eaLnBrk="0" hangingPunct="0">
                <a:defRPr/>
              </a:pPr>
              <a:r>
                <a:rPr lang="en-US" sz="2800" b="1" dirty="0">
                  <a:latin typeface="+mn-lt"/>
                  <a:ea typeface="Calibri" pitchFamily="34" charset="0"/>
                  <a:cs typeface="Times New Roman" pitchFamily="18" charset="0"/>
                </a:rPr>
                <a:t>1  </a:t>
              </a:r>
              <a:endParaRPr lang="en-US" sz="2800" b="1" dirty="0">
                <a:latin typeface="+mn-lt"/>
              </a:endParaRPr>
            </a:p>
          </p:txBody>
        </p:sp>
        <p:sp>
          <p:nvSpPr>
            <p:cNvPr id="76828" name="Oval 28"/>
            <p:cNvSpPr>
              <a:spLocks noChangeArrowheads="1"/>
            </p:cNvSpPr>
            <p:nvPr/>
          </p:nvSpPr>
          <p:spPr bwMode="auto">
            <a:xfrm>
              <a:off x="2548" y="3469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27" name="Oval 27"/>
            <p:cNvSpPr>
              <a:spLocks noChangeArrowheads="1"/>
            </p:cNvSpPr>
            <p:nvPr/>
          </p:nvSpPr>
          <p:spPr bwMode="auto">
            <a:xfrm>
              <a:off x="1912" y="3897"/>
              <a:ext cx="356" cy="354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26" name="Oval 26"/>
            <p:cNvSpPr>
              <a:spLocks noChangeArrowheads="1"/>
            </p:cNvSpPr>
            <p:nvPr/>
          </p:nvSpPr>
          <p:spPr bwMode="auto">
            <a:xfrm>
              <a:off x="2540" y="4272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2800">
                <a:latin typeface="Arial" charset="0"/>
              </a:endParaRPr>
            </a:p>
          </p:txBody>
        </p:sp>
        <p:sp>
          <p:nvSpPr>
            <p:cNvPr id="76825" name="Oval 25"/>
            <p:cNvSpPr>
              <a:spLocks noChangeArrowheads="1"/>
            </p:cNvSpPr>
            <p:nvPr/>
          </p:nvSpPr>
          <p:spPr bwMode="auto">
            <a:xfrm>
              <a:off x="3198" y="3880"/>
              <a:ext cx="356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8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2800">
                <a:latin typeface="Arial" charset="0"/>
              </a:endParaRPr>
            </a:p>
          </p:txBody>
        </p:sp>
      </p:grp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19</a:t>
            </a:fld>
            <a:endParaRPr lang="ru-RU"/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899592" y="3573016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8" name="Таблица 37"/>
          <p:cNvGraphicFramePr>
            <a:graphicFrameLocks noGrp="1"/>
          </p:cNvGraphicFramePr>
          <p:nvPr/>
        </p:nvGraphicFramePr>
        <p:xfrm>
          <a:off x="5076056" y="3573016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Многообразие графических информационных моделей</a:t>
            </a:r>
          </a:p>
          <a:p>
            <a:r>
              <a:rPr lang="ru-RU" dirty="0" smtClean="0"/>
              <a:t>Графы и деревья</a:t>
            </a:r>
          </a:p>
          <a:p>
            <a:r>
              <a:rPr lang="ru-RU" dirty="0" smtClean="0"/>
              <a:t>Использование графов при решении задач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Нарисуйте граф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102870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1028700"/>
          <a:ext cx="3421760" cy="2541270"/>
        </p:xfrm>
        <a:graphic>
          <a:graphicData uri="http://schemas.openxmlformats.org/drawingml/2006/table">
            <a:tbl>
              <a:tblPr/>
              <a:tblGrid>
                <a:gridCol w="68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483768" y="3861048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483768" y="558924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491880" y="4581128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403648" y="450912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7" idx="3"/>
            <a:endCxn id="10" idx="7"/>
          </p:cNvCxnSpPr>
          <p:nvPr/>
        </p:nvCxnSpPr>
        <p:spPr>
          <a:xfrm flipH="1">
            <a:off x="1895349" y="4352749"/>
            <a:ext cx="672782" cy="24073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5"/>
            <a:endCxn id="9" idx="1"/>
          </p:cNvCxnSpPr>
          <p:nvPr/>
        </p:nvCxnSpPr>
        <p:spPr>
          <a:xfrm>
            <a:off x="2975469" y="4352749"/>
            <a:ext cx="600774" cy="31274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3"/>
            <a:endCxn id="8" idx="7"/>
          </p:cNvCxnSpPr>
          <p:nvPr/>
        </p:nvCxnSpPr>
        <p:spPr>
          <a:xfrm flipH="1">
            <a:off x="2975469" y="5072829"/>
            <a:ext cx="600774" cy="60077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0" idx="4"/>
            <a:endCxn id="8" idx="1"/>
          </p:cNvCxnSpPr>
          <p:nvPr/>
        </p:nvCxnSpPr>
        <p:spPr>
          <a:xfrm>
            <a:off x="1691680" y="5085184"/>
            <a:ext cx="876451" cy="58841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6660232" y="3861048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6660232" y="558924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7668344" y="4581128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5580112" y="450912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>
            <a:stCxn id="21" idx="5"/>
            <a:endCxn id="23" idx="1"/>
          </p:cNvCxnSpPr>
          <p:nvPr/>
        </p:nvCxnSpPr>
        <p:spPr>
          <a:xfrm>
            <a:off x="7151933" y="4352749"/>
            <a:ext cx="600774" cy="31274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23" idx="3"/>
            <a:endCxn id="22" idx="7"/>
          </p:cNvCxnSpPr>
          <p:nvPr/>
        </p:nvCxnSpPr>
        <p:spPr>
          <a:xfrm flipH="1">
            <a:off x="7151933" y="5072829"/>
            <a:ext cx="600774" cy="60077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4" idx="4"/>
            <a:endCxn id="22" idx="1"/>
          </p:cNvCxnSpPr>
          <p:nvPr/>
        </p:nvCxnSpPr>
        <p:spPr>
          <a:xfrm>
            <a:off x="5868144" y="5085184"/>
            <a:ext cx="876451" cy="58841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35696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4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203848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763688" y="53012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275856" y="53012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6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868144" y="53012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4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380312" y="42210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 flipH="1">
            <a:off x="7452320" y="53012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5</a:t>
            </a:r>
            <a:endParaRPr lang="ru-RU" b="1" dirty="0"/>
          </a:p>
        </p:txBody>
      </p:sp>
      <p:cxnSp>
        <p:nvCxnSpPr>
          <p:cNvPr id="37" name="Прямая соединительная линия 36"/>
          <p:cNvCxnSpPr>
            <a:stCxn id="21" idx="4"/>
            <a:endCxn id="22" idx="0"/>
          </p:cNvCxnSpPr>
          <p:nvPr/>
        </p:nvCxnSpPr>
        <p:spPr>
          <a:xfrm>
            <a:off x="6948264" y="4437112"/>
            <a:ext cx="0" cy="115212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 flipH="1">
            <a:off x="6948264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21" grpId="0" animBg="1"/>
      <p:bldP spid="22" grpId="0" animBg="1"/>
      <p:bldP spid="23" grpId="0" animBg="1"/>
      <p:bldP spid="24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Нарисуйте граф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411760" y="429309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331640" y="465313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563888" y="4797152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339752" y="508518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979712" y="602128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>
            <a:stCxn id="8" idx="4"/>
            <a:endCxn id="11" idx="1"/>
          </p:cNvCxnSpPr>
          <p:nvPr/>
        </p:nvCxnSpPr>
        <p:spPr>
          <a:xfrm>
            <a:off x="1583668" y="5157192"/>
            <a:ext cx="469861" cy="9379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6"/>
            <a:endCxn id="9" idx="1"/>
          </p:cNvCxnSpPr>
          <p:nvPr/>
        </p:nvCxnSpPr>
        <p:spPr>
          <a:xfrm>
            <a:off x="2915816" y="4545124"/>
            <a:ext cx="721889" cy="3258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2"/>
            <a:endCxn id="8" idx="7"/>
          </p:cNvCxnSpPr>
          <p:nvPr/>
        </p:nvCxnSpPr>
        <p:spPr>
          <a:xfrm flipH="1">
            <a:off x="1761879" y="4545124"/>
            <a:ext cx="649881" cy="1818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1" idx="0"/>
            <a:endCxn id="10" idx="4"/>
          </p:cNvCxnSpPr>
          <p:nvPr/>
        </p:nvCxnSpPr>
        <p:spPr>
          <a:xfrm flipV="1">
            <a:off x="2231740" y="5589240"/>
            <a:ext cx="360040" cy="4320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1" idx="7"/>
            <a:endCxn id="9" idx="4"/>
          </p:cNvCxnSpPr>
          <p:nvPr/>
        </p:nvCxnSpPr>
        <p:spPr>
          <a:xfrm flipV="1">
            <a:off x="2409951" y="5301208"/>
            <a:ext cx="1405965" cy="7938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7" idx="4"/>
            <a:endCxn id="10" idx="0"/>
          </p:cNvCxnSpPr>
          <p:nvPr/>
        </p:nvCxnSpPr>
        <p:spPr>
          <a:xfrm flipH="1">
            <a:off x="2591780" y="4797152"/>
            <a:ext cx="72008" cy="2880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75656" y="55172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059832" y="56612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907704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7</a:t>
            </a:r>
            <a:endParaRPr lang="ru-RU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131840" y="4365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4</a:t>
            </a:r>
            <a:endParaRPr lang="ru-RU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267744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123728" y="5517232"/>
            <a:ext cx="296416" cy="37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6</a:t>
            </a:r>
            <a:endParaRPr lang="ru-RU" b="1" dirty="0"/>
          </a:p>
        </p:txBody>
      </p:sp>
      <p:sp>
        <p:nvSpPr>
          <p:cNvPr id="48" name="Овал 47"/>
          <p:cNvSpPr/>
          <p:nvPr/>
        </p:nvSpPr>
        <p:spPr>
          <a:xfrm>
            <a:off x="6660232" y="422108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5580112" y="458112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50" name="Овал 49"/>
          <p:cNvSpPr/>
          <p:nvPr/>
        </p:nvSpPr>
        <p:spPr>
          <a:xfrm>
            <a:off x="7812360" y="472514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51" name="Овал 50"/>
          <p:cNvSpPr/>
          <p:nvPr/>
        </p:nvSpPr>
        <p:spPr>
          <a:xfrm>
            <a:off x="6372200" y="530120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6228184" y="5949280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53" name="Прямая соединительная линия 52"/>
          <p:cNvCxnSpPr>
            <a:stCxn id="49" idx="4"/>
            <a:endCxn id="52" idx="1"/>
          </p:cNvCxnSpPr>
          <p:nvPr/>
        </p:nvCxnSpPr>
        <p:spPr>
          <a:xfrm>
            <a:off x="5832140" y="5085184"/>
            <a:ext cx="469861" cy="9379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48" idx="6"/>
            <a:endCxn id="50" idx="1"/>
          </p:cNvCxnSpPr>
          <p:nvPr/>
        </p:nvCxnSpPr>
        <p:spPr>
          <a:xfrm>
            <a:off x="7164288" y="4473116"/>
            <a:ext cx="721889" cy="3258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48" idx="2"/>
            <a:endCxn id="49" idx="7"/>
          </p:cNvCxnSpPr>
          <p:nvPr/>
        </p:nvCxnSpPr>
        <p:spPr>
          <a:xfrm flipH="1">
            <a:off x="6010351" y="4473116"/>
            <a:ext cx="649881" cy="1818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52" idx="7"/>
            <a:endCxn id="50" idx="4"/>
          </p:cNvCxnSpPr>
          <p:nvPr/>
        </p:nvCxnSpPr>
        <p:spPr>
          <a:xfrm flipV="1">
            <a:off x="6658423" y="5229200"/>
            <a:ext cx="1405965" cy="7938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8" idx="4"/>
            <a:endCxn id="51" idx="0"/>
          </p:cNvCxnSpPr>
          <p:nvPr/>
        </p:nvCxnSpPr>
        <p:spPr>
          <a:xfrm flipH="1">
            <a:off x="6624228" y="4725144"/>
            <a:ext cx="288032" cy="5760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724128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308304" y="55892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6156176" y="42210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6</a:t>
            </a:r>
            <a:endParaRPr lang="ru-RU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7380312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6516216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5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9" grpId="0"/>
      <p:bldP spid="60" grpId="0"/>
      <p:bldP spid="61" grpId="0"/>
      <p:bldP spid="62" grpId="0"/>
      <p:bldP spid="6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Нарисуйте граф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411760" y="429309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331640" y="465313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563888" y="4797152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347864" y="602128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547664" y="5589240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7" idx="4"/>
            <a:endCxn id="11" idx="0"/>
          </p:cNvCxnSpPr>
          <p:nvPr/>
        </p:nvCxnSpPr>
        <p:spPr>
          <a:xfrm flipH="1">
            <a:off x="1799692" y="4797152"/>
            <a:ext cx="864096" cy="7920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6"/>
            <a:endCxn id="9" idx="1"/>
          </p:cNvCxnSpPr>
          <p:nvPr/>
        </p:nvCxnSpPr>
        <p:spPr>
          <a:xfrm>
            <a:off x="2915816" y="4545124"/>
            <a:ext cx="721889" cy="3258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2"/>
            <a:endCxn id="8" idx="7"/>
          </p:cNvCxnSpPr>
          <p:nvPr/>
        </p:nvCxnSpPr>
        <p:spPr>
          <a:xfrm flipH="1">
            <a:off x="1761879" y="4545124"/>
            <a:ext cx="649881" cy="1818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11" idx="6"/>
            <a:endCxn id="10" idx="2"/>
          </p:cNvCxnSpPr>
          <p:nvPr/>
        </p:nvCxnSpPr>
        <p:spPr>
          <a:xfrm>
            <a:off x="2051720" y="5841268"/>
            <a:ext cx="1296144" cy="4320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1" idx="7"/>
            <a:endCxn id="9" idx="4"/>
          </p:cNvCxnSpPr>
          <p:nvPr/>
        </p:nvCxnSpPr>
        <p:spPr>
          <a:xfrm flipV="1">
            <a:off x="1977903" y="5301208"/>
            <a:ext cx="1838013" cy="3618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43808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907704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6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131840" y="4365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195736" y="50851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555776" y="6021288"/>
            <a:ext cx="296416" cy="37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24" name="Овал 23"/>
          <p:cNvSpPr/>
          <p:nvPr/>
        </p:nvSpPr>
        <p:spPr>
          <a:xfrm>
            <a:off x="6588224" y="429309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5508104" y="4653136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7740352" y="4797152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6516216" y="5085184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6156176" y="6021288"/>
            <a:ext cx="504056" cy="50405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>
            <a:stCxn id="25" idx="4"/>
            <a:endCxn id="28" idx="1"/>
          </p:cNvCxnSpPr>
          <p:nvPr/>
        </p:nvCxnSpPr>
        <p:spPr>
          <a:xfrm>
            <a:off x="5760132" y="5157192"/>
            <a:ext cx="469861" cy="9379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4" idx="6"/>
            <a:endCxn id="26" idx="1"/>
          </p:cNvCxnSpPr>
          <p:nvPr/>
        </p:nvCxnSpPr>
        <p:spPr>
          <a:xfrm>
            <a:off x="7092280" y="4545124"/>
            <a:ext cx="721889" cy="3258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4" idx="2"/>
            <a:endCxn id="25" idx="7"/>
          </p:cNvCxnSpPr>
          <p:nvPr/>
        </p:nvCxnSpPr>
        <p:spPr>
          <a:xfrm flipH="1">
            <a:off x="5938343" y="4545124"/>
            <a:ext cx="649881" cy="1818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8" idx="0"/>
            <a:endCxn id="27" idx="3"/>
          </p:cNvCxnSpPr>
          <p:nvPr/>
        </p:nvCxnSpPr>
        <p:spPr>
          <a:xfrm flipV="1">
            <a:off x="6408204" y="5515423"/>
            <a:ext cx="181829" cy="5058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8" idx="7"/>
            <a:endCxn id="26" idx="4"/>
          </p:cNvCxnSpPr>
          <p:nvPr/>
        </p:nvCxnSpPr>
        <p:spPr>
          <a:xfrm flipV="1">
            <a:off x="6586415" y="5301208"/>
            <a:ext cx="1405965" cy="7938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24" idx="4"/>
            <a:endCxn id="27" idx="0"/>
          </p:cNvCxnSpPr>
          <p:nvPr/>
        </p:nvCxnSpPr>
        <p:spPr>
          <a:xfrm flipH="1">
            <a:off x="6768244" y="4797152"/>
            <a:ext cx="72008" cy="2880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52120" y="55172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236296" y="56612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84168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6</a:t>
            </a:r>
            <a:endParaRPr lang="ru-RU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7308304" y="4365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444208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5</a:t>
            </a:r>
            <a:endParaRPr lang="ru-RU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300192" y="5517232"/>
            <a:ext cx="296416" cy="37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5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Кратчайший путь (перебор)</a:t>
            </a:r>
          </a:p>
        </p:txBody>
      </p:sp>
      <p:sp>
        <p:nvSpPr>
          <p:cNvPr id="4" name="Полилиния 3"/>
          <p:cNvSpPr>
            <a:spLocks noChangeArrowheads="1"/>
          </p:cNvSpPr>
          <p:nvPr/>
        </p:nvSpPr>
        <p:spPr bwMode="auto">
          <a:xfrm flipH="1">
            <a:off x="5410200" y="5073650"/>
            <a:ext cx="6350" cy="406400"/>
          </a:xfrm>
          <a:custGeom>
            <a:avLst/>
            <a:gdLst>
              <a:gd name="T0" fmla="*/ 0 w 857250"/>
              <a:gd name="T1" fmla="*/ 0 h 584200"/>
              <a:gd name="T2" fmla="*/ 0 w 857250"/>
              <a:gd name="T3" fmla="*/ 11 h 584200"/>
              <a:gd name="T4" fmla="*/ 0 60000 65536"/>
              <a:gd name="T5" fmla="*/ 0 60000 65536"/>
              <a:gd name="T6" fmla="*/ 0 w 857250"/>
              <a:gd name="T7" fmla="*/ 0 h 584200"/>
              <a:gd name="T8" fmla="*/ 857250 w 857250"/>
              <a:gd name="T9" fmla="*/ 584200 h 58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7250" h="584200">
                <a:moveTo>
                  <a:pt x="857250" y="0"/>
                </a:moveTo>
                <a:lnTo>
                  <a:pt x="0" y="584200"/>
                </a:ln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" name="Полилиния 4"/>
          <p:cNvSpPr>
            <a:spLocks noChangeArrowheads="1"/>
          </p:cNvSpPr>
          <p:nvPr/>
        </p:nvSpPr>
        <p:spPr bwMode="auto">
          <a:xfrm flipH="1">
            <a:off x="4876800" y="4064000"/>
            <a:ext cx="400050" cy="501650"/>
          </a:xfrm>
          <a:custGeom>
            <a:avLst/>
            <a:gdLst>
              <a:gd name="T0" fmla="*/ 0 w 857250"/>
              <a:gd name="T1" fmla="*/ 0 h 584200"/>
              <a:gd name="T2" fmla="*/ 0 w 857250"/>
              <a:gd name="T3" fmla="*/ 6050 h 584200"/>
              <a:gd name="T4" fmla="*/ 0 60000 65536"/>
              <a:gd name="T5" fmla="*/ 0 60000 65536"/>
              <a:gd name="T6" fmla="*/ 0 w 857250"/>
              <a:gd name="T7" fmla="*/ 0 h 584200"/>
              <a:gd name="T8" fmla="*/ 857250 w 857250"/>
              <a:gd name="T9" fmla="*/ 584200 h 58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7250" h="584200">
                <a:moveTo>
                  <a:pt x="857250" y="0"/>
                </a:moveTo>
                <a:lnTo>
                  <a:pt x="0" y="584200"/>
                </a:ln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" name="Полилиния 5"/>
          <p:cNvSpPr>
            <a:spLocks noChangeArrowheads="1"/>
          </p:cNvSpPr>
          <p:nvPr/>
        </p:nvSpPr>
        <p:spPr bwMode="auto">
          <a:xfrm>
            <a:off x="4152900" y="4064000"/>
            <a:ext cx="400050" cy="501650"/>
          </a:xfrm>
          <a:custGeom>
            <a:avLst/>
            <a:gdLst>
              <a:gd name="T0" fmla="*/ 0 w 857250"/>
              <a:gd name="T1" fmla="*/ 0 h 584200"/>
              <a:gd name="T2" fmla="*/ 0 w 857250"/>
              <a:gd name="T3" fmla="*/ 6050 h 584200"/>
              <a:gd name="T4" fmla="*/ 0 60000 65536"/>
              <a:gd name="T5" fmla="*/ 0 60000 65536"/>
              <a:gd name="T6" fmla="*/ 0 w 857250"/>
              <a:gd name="T7" fmla="*/ 0 h 584200"/>
              <a:gd name="T8" fmla="*/ 857250 w 857250"/>
              <a:gd name="T9" fmla="*/ 584200 h 58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7250" h="584200">
                <a:moveTo>
                  <a:pt x="857250" y="0"/>
                </a:moveTo>
                <a:lnTo>
                  <a:pt x="0" y="584200"/>
                </a:ln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7" name="Полилиния 6"/>
          <p:cNvSpPr>
            <a:spLocks noChangeArrowheads="1"/>
          </p:cNvSpPr>
          <p:nvPr/>
        </p:nvSpPr>
        <p:spPr bwMode="auto">
          <a:xfrm flipH="1">
            <a:off x="7912100" y="3111500"/>
            <a:ext cx="381000" cy="514350"/>
          </a:xfrm>
          <a:custGeom>
            <a:avLst/>
            <a:gdLst>
              <a:gd name="T0" fmla="*/ 0 w 857250"/>
              <a:gd name="T1" fmla="*/ 0 h 584200"/>
              <a:gd name="T2" fmla="*/ 0 w 857250"/>
              <a:gd name="T3" fmla="*/ 12808 h 584200"/>
              <a:gd name="T4" fmla="*/ 0 60000 65536"/>
              <a:gd name="T5" fmla="*/ 0 60000 65536"/>
              <a:gd name="T6" fmla="*/ 0 w 857250"/>
              <a:gd name="T7" fmla="*/ 0 h 584200"/>
              <a:gd name="T8" fmla="*/ 857250 w 857250"/>
              <a:gd name="T9" fmla="*/ 584200 h 58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7250" h="584200">
                <a:moveTo>
                  <a:pt x="857250" y="0"/>
                </a:moveTo>
                <a:lnTo>
                  <a:pt x="0" y="584200"/>
                </a:ln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8" name="Полилиния 7"/>
          <p:cNvSpPr>
            <a:spLocks noChangeArrowheads="1"/>
          </p:cNvSpPr>
          <p:nvPr/>
        </p:nvSpPr>
        <p:spPr bwMode="auto">
          <a:xfrm>
            <a:off x="7181850" y="3111500"/>
            <a:ext cx="381000" cy="514350"/>
          </a:xfrm>
          <a:custGeom>
            <a:avLst/>
            <a:gdLst>
              <a:gd name="T0" fmla="*/ 0 w 857250"/>
              <a:gd name="T1" fmla="*/ 0 h 584200"/>
              <a:gd name="T2" fmla="*/ 0 w 857250"/>
              <a:gd name="T3" fmla="*/ 12808 h 584200"/>
              <a:gd name="T4" fmla="*/ 0 60000 65536"/>
              <a:gd name="T5" fmla="*/ 0 60000 65536"/>
              <a:gd name="T6" fmla="*/ 0 w 857250"/>
              <a:gd name="T7" fmla="*/ 0 h 584200"/>
              <a:gd name="T8" fmla="*/ 857250 w 857250"/>
              <a:gd name="T9" fmla="*/ 584200 h 58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7250" h="584200">
                <a:moveTo>
                  <a:pt x="857250" y="0"/>
                </a:moveTo>
                <a:lnTo>
                  <a:pt x="0" y="584200"/>
                </a:ln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9" name="Полилиния 8"/>
          <p:cNvSpPr>
            <a:spLocks noChangeArrowheads="1"/>
          </p:cNvSpPr>
          <p:nvPr/>
        </p:nvSpPr>
        <p:spPr bwMode="auto">
          <a:xfrm flipH="1">
            <a:off x="6489700" y="2247900"/>
            <a:ext cx="6350" cy="406400"/>
          </a:xfrm>
          <a:custGeom>
            <a:avLst/>
            <a:gdLst>
              <a:gd name="T0" fmla="*/ 0 w 857250"/>
              <a:gd name="T1" fmla="*/ 0 h 584200"/>
              <a:gd name="T2" fmla="*/ 0 w 857250"/>
              <a:gd name="T3" fmla="*/ 11 h 584200"/>
              <a:gd name="T4" fmla="*/ 0 60000 65536"/>
              <a:gd name="T5" fmla="*/ 0 60000 65536"/>
              <a:gd name="T6" fmla="*/ 0 w 857250"/>
              <a:gd name="T7" fmla="*/ 0 h 584200"/>
              <a:gd name="T8" fmla="*/ 857250 w 857250"/>
              <a:gd name="T9" fmla="*/ 584200 h 58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7250" h="584200">
                <a:moveTo>
                  <a:pt x="857250" y="0"/>
                </a:moveTo>
                <a:lnTo>
                  <a:pt x="0" y="584200"/>
                </a:ln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0" name="Полилиния 9"/>
          <p:cNvSpPr>
            <a:spLocks noChangeArrowheads="1"/>
          </p:cNvSpPr>
          <p:nvPr/>
        </p:nvSpPr>
        <p:spPr bwMode="auto">
          <a:xfrm flipH="1">
            <a:off x="6724650" y="2127250"/>
            <a:ext cx="857250" cy="584200"/>
          </a:xfrm>
          <a:custGeom>
            <a:avLst/>
            <a:gdLst>
              <a:gd name="T0" fmla="*/ 857250 w 857250"/>
              <a:gd name="T1" fmla="*/ 0 h 584200"/>
              <a:gd name="T2" fmla="*/ 0 w 857250"/>
              <a:gd name="T3" fmla="*/ 584200 h 584200"/>
              <a:gd name="T4" fmla="*/ 0 60000 65536"/>
              <a:gd name="T5" fmla="*/ 0 60000 65536"/>
              <a:gd name="T6" fmla="*/ 0 w 857250"/>
              <a:gd name="T7" fmla="*/ 0 h 584200"/>
              <a:gd name="T8" fmla="*/ 857250 w 857250"/>
              <a:gd name="T9" fmla="*/ 584200 h 58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7250" h="584200">
                <a:moveTo>
                  <a:pt x="857250" y="0"/>
                </a:moveTo>
                <a:lnTo>
                  <a:pt x="0" y="584200"/>
                </a:ln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1" name="Полилиния 10"/>
          <p:cNvSpPr>
            <a:spLocks noChangeArrowheads="1"/>
          </p:cNvSpPr>
          <p:nvPr/>
        </p:nvSpPr>
        <p:spPr bwMode="auto">
          <a:xfrm>
            <a:off x="5410200" y="2127250"/>
            <a:ext cx="857250" cy="584200"/>
          </a:xfrm>
          <a:custGeom>
            <a:avLst/>
            <a:gdLst>
              <a:gd name="T0" fmla="*/ 857250 w 857250"/>
              <a:gd name="T1" fmla="*/ 0 h 584200"/>
              <a:gd name="T2" fmla="*/ 0 w 857250"/>
              <a:gd name="T3" fmla="*/ 584200 h 584200"/>
              <a:gd name="T4" fmla="*/ 0 60000 65536"/>
              <a:gd name="T5" fmla="*/ 0 60000 65536"/>
              <a:gd name="T6" fmla="*/ 0 w 857250"/>
              <a:gd name="T7" fmla="*/ 0 h 584200"/>
              <a:gd name="T8" fmla="*/ 857250 w 857250"/>
              <a:gd name="T9" fmla="*/ 584200 h 58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7250" h="584200">
                <a:moveTo>
                  <a:pt x="857250" y="0"/>
                </a:moveTo>
                <a:lnTo>
                  <a:pt x="0" y="584200"/>
                </a:ln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4450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Oval 29"/>
          <p:cNvSpPr>
            <a:spLocks noChangeArrowheads="1"/>
          </p:cNvSpPr>
          <p:nvPr/>
        </p:nvSpPr>
        <p:spPr bwMode="auto">
          <a:xfrm>
            <a:off x="6208713" y="1711325"/>
            <a:ext cx="555625" cy="550863"/>
          </a:xfrm>
          <a:prstGeom prst="ellipse">
            <a:avLst/>
          </a:prstGeom>
          <a:solidFill>
            <a:srgbClr val="E0E0E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14" name="Oval 29"/>
          <p:cNvSpPr>
            <a:spLocks noChangeArrowheads="1"/>
          </p:cNvSpPr>
          <p:nvPr/>
        </p:nvSpPr>
        <p:spPr bwMode="auto">
          <a:xfrm>
            <a:off x="4957763" y="2647950"/>
            <a:ext cx="555625" cy="549275"/>
          </a:xfrm>
          <a:prstGeom prst="ellipse">
            <a:avLst/>
          </a:prstGeom>
          <a:solidFill>
            <a:srgbClr val="E0E0E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15" name="Oval 29"/>
          <p:cNvSpPr>
            <a:spLocks noChangeArrowheads="1"/>
          </p:cNvSpPr>
          <p:nvPr/>
        </p:nvSpPr>
        <p:spPr bwMode="auto">
          <a:xfrm>
            <a:off x="6208713" y="2647950"/>
            <a:ext cx="555625" cy="549275"/>
          </a:xfrm>
          <a:prstGeom prst="ellipse">
            <a:avLst/>
          </a:prstGeom>
          <a:solidFill>
            <a:srgbClr val="E0E0E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С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16" name="Oval 29"/>
          <p:cNvSpPr>
            <a:spLocks noChangeArrowheads="1"/>
          </p:cNvSpPr>
          <p:nvPr/>
        </p:nvSpPr>
        <p:spPr bwMode="auto">
          <a:xfrm>
            <a:off x="7464425" y="2647950"/>
            <a:ext cx="555625" cy="549275"/>
          </a:xfrm>
          <a:prstGeom prst="ellipse">
            <a:avLst/>
          </a:prstGeom>
          <a:solidFill>
            <a:srgbClr val="E0E0E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E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17" name="Oval 29"/>
          <p:cNvSpPr>
            <a:spLocks noChangeArrowheads="1"/>
          </p:cNvSpPr>
          <p:nvPr/>
        </p:nvSpPr>
        <p:spPr bwMode="auto">
          <a:xfrm>
            <a:off x="6770688" y="3584575"/>
            <a:ext cx="555625" cy="549275"/>
          </a:xfrm>
          <a:prstGeom prst="ellipse">
            <a:avLst/>
          </a:prstGeom>
          <a:solidFill>
            <a:srgbClr val="E0E0E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С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18" name="Oval 29"/>
          <p:cNvSpPr>
            <a:spLocks noChangeArrowheads="1"/>
          </p:cNvSpPr>
          <p:nvPr/>
        </p:nvSpPr>
        <p:spPr bwMode="auto">
          <a:xfrm>
            <a:off x="8159750" y="3584575"/>
            <a:ext cx="554038" cy="549275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D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" name="Oval 29"/>
          <p:cNvSpPr>
            <a:spLocks noChangeArrowheads="1"/>
          </p:cNvSpPr>
          <p:nvPr/>
        </p:nvSpPr>
        <p:spPr bwMode="auto">
          <a:xfrm>
            <a:off x="4462463" y="3584575"/>
            <a:ext cx="555625" cy="549275"/>
          </a:xfrm>
          <a:prstGeom prst="ellipse">
            <a:avLst/>
          </a:prstGeom>
          <a:solidFill>
            <a:srgbClr val="E0E0E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ru-RU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С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20" name="Oval 29"/>
          <p:cNvSpPr>
            <a:spLocks noChangeArrowheads="1"/>
          </p:cNvSpPr>
          <p:nvPr/>
        </p:nvSpPr>
        <p:spPr bwMode="auto">
          <a:xfrm>
            <a:off x="3724275" y="4519613"/>
            <a:ext cx="555625" cy="550862"/>
          </a:xfrm>
          <a:prstGeom prst="ellipse">
            <a:avLst/>
          </a:prstGeom>
          <a:solidFill>
            <a:srgbClr val="E0E0E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D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21" name="Oval 29"/>
          <p:cNvSpPr>
            <a:spLocks noChangeArrowheads="1"/>
          </p:cNvSpPr>
          <p:nvPr/>
        </p:nvSpPr>
        <p:spPr bwMode="auto">
          <a:xfrm>
            <a:off x="5145088" y="4519613"/>
            <a:ext cx="555625" cy="550862"/>
          </a:xfrm>
          <a:prstGeom prst="ellipse">
            <a:avLst/>
          </a:prstGeom>
          <a:solidFill>
            <a:srgbClr val="E0E0E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E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22" name="Oval 29"/>
          <p:cNvSpPr>
            <a:spLocks noChangeArrowheads="1"/>
          </p:cNvSpPr>
          <p:nvPr/>
        </p:nvSpPr>
        <p:spPr bwMode="auto">
          <a:xfrm>
            <a:off x="5145088" y="5456238"/>
            <a:ext cx="555625" cy="550862"/>
          </a:xfrm>
          <a:prstGeom prst="ellipse">
            <a:avLst/>
          </a:prstGeom>
          <a:solidFill>
            <a:srgbClr val="E0E0E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3600" tIns="0" rIns="0" bIns="0"/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D</a:t>
            </a:r>
            <a:endParaRPr lang="en-US" sz="4000" b="1" dirty="0">
              <a:latin typeface="Arial" charset="0"/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5537200" y="274320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6788150" y="274320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8039100" y="274320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6</a:t>
            </a: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5702300" y="205105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6546850" y="226060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en-US"/>
              <a:t>4</a:t>
            </a:r>
            <a:endParaRPr lang="ru-RU"/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7035800" y="205105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6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4768850" y="306705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5054600" y="369570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31" name="Полилиния 30"/>
          <p:cNvSpPr>
            <a:spLocks noChangeArrowheads="1"/>
          </p:cNvSpPr>
          <p:nvPr/>
        </p:nvSpPr>
        <p:spPr bwMode="auto">
          <a:xfrm>
            <a:off x="4838700" y="3168650"/>
            <a:ext cx="273050" cy="438150"/>
          </a:xfrm>
          <a:custGeom>
            <a:avLst/>
            <a:gdLst>
              <a:gd name="T0" fmla="*/ 0 w 857250"/>
              <a:gd name="T1" fmla="*/ 0 h 584200"/>
              <a:gd name="T2" fmla="*/ 0 w 857250"/>
              <a:gd name="T3" fmla="*/ 104 h 584200"/>
              <a:gd name="T4" fmla="*/ 0 60000 65536"/>
              <a:gd name="T5" fmla="*/ 0 60000 65536"/>
              <a:gd name="T6" fmla="*/ 0 w 857250"/>
              <a:gd name="T7" fmla="*/ 0 h 584200"/>
              <a:gd name="T8" fmla="*/ 857250 w 857250"/>
              <a:gd name="T9" fmla="*/ 584200 h 584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7250" h="584200">
                <a:moveTo>
                  <a:pt x="857250" y="0"/>
                </a:moveTo>
                <a:lnTo>
                  <a:pt x="0" y="584200"/>
                </a:lnTo>
              </a:path>
            </a:pathLst>
          </a:custGeom>
          <a:noFill/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7194550" y="308610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8140700" y="311785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en-US"/>
              <a:t>3</a:t>
            </a:r>
            <a:endParaRPr lang="ru-RU"/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8737600" y="367665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en-US"/>
              <a:t>9</a:t>
            </a:r>
            <a:endParaRPr lang="ru-RU"/>
          </a:p>
        </p:txBody>
      </p:sp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7353300" y="367665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7</a:t>
            </a:r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4203700" y="400685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en-US"/>
              <a:t>5</a:t>
            </a:r>
            <a:endParaRPr lang="ru-RU"/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4305300" y="462915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en-US"/>
              <a:t>8</a:t>
            </a:r>
            <a:endParaRPr lang="ru-RU"/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5746750" y="462915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4</a:t>
            </a: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5060950" y="405130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5435600" y="509270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5759450" y="5562600"/>
            <a:ext cx="184150" cy="342900"/>
          </a:xfrm>
          <a:prstGeom prst="rect">
            <a:avLst/>
          </a:prstGeom>
          <a:noFill/>
          <a:ln w="25400" algn="ctr">
            <a:noFill/>
            <a:round/>
            <a:headEnd/>
            <a:tailEnd type="none" w="med" len="lg"/>
          </a:ln>
        </p:spPr>
        <p:txBody>
          <a:bodyPr/>
          <a:lstStyle/>
          <a:p>
            <a:pPr algn="ctr"/>
            <a:r>
              <a:rPr lang="ru-RU"/>
              <a:t>7</a:t>
            </a:r>
          </a:p>
        </p:txBody>
      </p:sp>
      <p:sp>
        <p:nvSpPr>
          <p:cNvPr id="45" name="Прямоугольник 10"/>
          <p:cNvSpPr>
            <a:spLocks noChangeArrowheads="1"/>
          </p:cNvSpPr>
          <p:nvPr/>
        </p:nvSpPr>
        <p:spPr bwMode="auto">
          <a:xfrm>
            <a:off x="3994150" y="901700"/>
            <a:ext cx="48847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+mj-lt"/>
              </a:rPr>
              <a:t>Определите кратчайший путь между пунктами A и D</a:t>
            </a:r>
            <a:r>
              <a:rPr lang="en-US" sz="2400" dirty="0">
                <a:latin typeface="+mj-lt"/>
              </a:rPr>
              <a:t>.</a:t>
            </a:r>
            <a:endParaRPr lang="ru-RU" sz="2400" dirty="0">
              <a:latin typeface="+mj-lt"/>
            </a:endParaRPr>
          </a:p>
        </p:txBody>
      </p: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611560" y="5085184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ОТВЕТ:  7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0E0E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0E0E0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19" grpId="0" animBg="1"/>
      <p:bldP spid="20" grpId="0" animBg="1"/>
      <p:bldP spid="20" grpId="1" animBg="1"/>
      <p:bldP spid="20" grpId="2" animBg="1"/>
      <p:bldP spid="21" grpId="0" animBg="1"/>
      <p:bldP spid="22" grpId="0" animBg="1"/>
      <p:bldP spid="22" grpId="1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Кратчайший путь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4450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cap="all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onsolas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cap="all">
                          <a:latin typeface="Consolas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cap="all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cap="all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cap="all">
                          <a:latin typeface="Consolas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cap="all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onsolas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cap="all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cap="all">
                          <a:latin typeface="Consolas"/>
                          <a:ea typeface="Calibri"/>
                          <a:cs typeface="Times New Roman"/>
                        </a:rPr>
                        <a:t>7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cap="all">
                          <a:latin typeface="Consolas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cap="all">
                          <a:latin typeface="Consolas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cap="all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Consolas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Consolas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cap="all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Consolas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cap="all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cap="all">
                          <a:latin typeface="Consolas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cap="all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Consolas"/>
                          <a:ea typeface="Calibri"/>
                          <a:cs typeface="Times New Roman"/>
                        </a:rPr>
                        <a:t>7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latin typeface="Consolas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cap="all">
                          <a:latin typeface="Consolas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cap="all" dirty="0"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10"/>
          <p:cNvSpPr>
            <a:spLocks noChangeArrowheads="1"/>
          </p:cNvSpPr>
          <p:nvPr/>
        </p:nvSpPr>
        <p:spPr bwMode="auto">
          <a:xfrm>
            <a:off x="3995936" y="764704"/>
            <a:ext cx="48847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latin typeface="+mj-lt"/>
              </a:rPr>
              <a:t>Определите кратчайший путь между пунктами A и </a:t>
            </a:r>
            <a:r>
              <a:rPr lang="en-US" sz="2800" dirty="0">
                <a:latin typeface="+mj-lt"/>
              </a:rPr>
              <a:t>E.</a:t>
            </a:r>
            <a:endParaRPr lang="ru-RU" sz="2800" dirty="0">
              <a:latin typeface="+mj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084168" y="1916832"/>
            <a:ext cx="648072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076056" y="2852936"/>
            <a:ext cx="648072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7092280" y="2852936"/>
            <a:ext cx="648072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7" idx="3"/>
            <a:endCxn id="8" idx="7"/>
          </p:cNvCxnSpPr>
          <p:nvPr/>
        </p:nvCxnSpPr>
        <p:spPr>
          <a:xfrm flipH="1">
            <a:off x="5629220" y="2408533"/>
            <a:ext cx="549856" cy="5287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5"/>
            <a:endCxn id="9" idx="1"/>
          </p:cNvCxnSpPr>
          <p:nvPr/>
        </p:nvCxnSpPr>
        <p:spPr>
          <a:xfrm>
            <a:off x="6637332" y="2408533"/>
            <a:ext cx="549856" cy="5287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067944" y="4221088"/>
            <a:ext cx="648072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6444208" y="4221088"/>
            <a:ext cx="648072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7956376" y="4221088"/>
            <a:ext cx="648072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6444208" y="5373216"/>
            <a:ext cx="648072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cxnSp>
        <p:nvCxnSpPr>
          <p:cNvPr id="20" name="Прямая со стрелкой 19"/>
          <p:cNvCxnSpPr>
            <a:stCxn id="8" idx="4"/>
            <a:endCxn id="14" idx="0"/>
          </p:cNvCxnSpPr>
          <p:nvPr/>
        </p:nvCxnSpPr>
        <p:spPr>
          <a:xfrm flipH="1">
            <a:off x="4391980" y="3429000"/>
            <a:ext cx="1008112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4"/>
            <a:endCxn id="15" idx="0"/>
          </p:cNvCxnSpPr>
          <p:nvPr/>
        </p:nvCxnSpPr>
        <p:spPr>
          <a:xfrm flipH="1">
            <a:off x="6768244" y="3429000"/>
            <a:ext cx="648072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9" idx="4"/>
            <a:endCxn id="17" idx="0"/>
          </p:cNvCxnSpPr>
          <p:nvPr/>
        </p:nvCxnSpPr>
        <p:spPr>
          <a:xfrm>
            <a:off x="7416316" y="3429000"/>
            <a:ext cx="864096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5" idx="4"/>
            <a:endCxn id="18" idx="0"/>
          </p:cNvCxnSpPr>
          <p:nvPr/>
        </p:nvCxnSpPr>
        <p:spPr>
          <a:xfrm>
            <a:off x="6768244" y="479715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36096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876256" y="23488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4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0" y="34290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7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732240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812360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5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732240" y="48691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  <p:cxnSp>
        <p:nvCxnSpPr>
          <p:cNvPr id="34" name="Прямая со стрелкой 33"/>
          <p:cNvCxnSpPr>
            <a:stCxn id="8" idx="4"/>
            <a:endCxn id="41" idx="0"/>
          </p:cNvCxnSpPr>
          <p:nvPr/>
        </p:nvCxnSpPr>
        <p:spPr>
          <a:xfrm>
            <a:off x="5400092" y="3429000"/>
            <a:ext cx="144016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36096" y="36450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41" name="Овал 40"/>
          <p:cNvSpPr/>
          <p:nvPr/>
        </p:nvSpPr>
        <p:spPr>
          <a:xfrm>
            <a:off x="5220072" y="4149080"/>
            <a:ext cx="648072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2" name="Овал 41"/>
          <p:cNvSpPr/>
          <p:nvPr/>
        </p:nvSpPr>
        <p:spPr>
          <a:xfrm>
            <a:off x="5220072" y="5445224"/>
            <a:ext cx="648072" cy="57606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cxnSp>
        <p:nvCxnSpPr>
          <p:cNvPr id="46" name="Прямая со стрелкой 45"/>
          <p:cNvCxnSpPr>
            <a:stCxn id="41" idx="4"/>
            <a:endCxn id="42" idx="0"/>
          </p:cNvCxnSpPr>
          <p:nvPr/>
        </p:nvCxnSpPr>
        <p:spPr>
          <a:xfrm>
            <a:off x="5544108" y="4725144"/>
            <a:ext cx="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08104" y="49411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5</a:t>
            </a:r>
            <a:endParaRPr lang="ru-RU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067944" y="486916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9</a:t>
            </a:r>
            <a:endParaRPr lang="ru-RU" sz="28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8172400" y="486916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9</a:t>
            </a:r>
            <a:endParaRPr lang="ru-RU" sz="28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6516216" y="602128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10</a:t>
            </a:r>
            <a:endParaRPr lang="ru-RU" sz="28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5220072" y="602128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472514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Ответ: 8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4" grpId="0" animBg="1"/>
      <p:bldP spid="15" grpId="0" animBg="1"/>
      <p:bldP spid="17" grpId="0" animBg="1"/>
      <p:bldP spid="18" grpId="0" animBg="1"/>
      <p:bldP spid="28" grpId="0"/>
      <p:bldP spid="29" grpId="0"/>
      <p:bldP spid="30" grpId="0"/>
      <p:bldP spid="31" grpId="0"/>
      <p:bldP spid="32" grpId="0"/>
      <p:bldP spid="33" grpId="0"/>
      <p:bldP spid="37" grpId="0"/>
      <p:bldP spid="41" grpId="0" animBg="1"/>
      <p:bldP spid="42" grpId="0" animBg="1"/>
      <p:bldP spid="50" grpId="0"/>
      <p:bldP spid="51" grpId="0"/>
      <p:bldP spid="52" grpId="0"/>
      <p:bldP spid="53" grpId="0"/>
      <p:bldP spid="5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Кратчайший путь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4450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10"/>
          <p:cNvSpPr>
            <a:spLocks noChangeArrowheads="1"/>
          </p:cNvSpPr>
          <p:nvPr/>
        </p:nvSpPr>
        <p:spPr bwMode="auto">
          <a:xfrm>
            <a:off x="3994150" y="901700"/>
            <a:ext cx="48847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latin typeface="+mj-lt"/>
              </a:rPr>
              <a:t>Определите кратчайший путь между пунктами A и </a:t>
            </a:r>
            <a:r>
              <a:rPr lang="en-US" sz="2800" dirty="0">
                <a:latin typeface="+mj-lt"/>
              </a:rPr>
              <a:t>B.</a:t>
            </a:r>
            <a:endParaRPr lang="ru-RU" sz="2800" dirty="0">
              <a:latin typeface="+mj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084168" y="1916832"/>
            <a:ext cx="648072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076056" y="2852936"/>
            <a:ext cx="648072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7092280" y="2852936"/>
            <a:ext cx="648072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7" idx="3"/>
            <a:endCxn id="8" idx="7"/>
          </p:cNvCxnSpPr>
          <p:nvPr/>
        </p:nvCxnSpPr>
        <p:spPr>
          <a:xfrm flipH="1">
            <a:off x="5629220" y="2408533"/>
            <a:ext cx="549856" cy="5287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5"/>
            <a:endCxn id="9" idx="1"/>
          </p:cNvCxnSpPr>
          <p:nvPr/>
        </p:nvCxnSpPr>
        <p:spPr>
          <a:xfrm>
            <a:off x="6637332" y="2408533"/>
            <a:ext cx="549856" cy="5287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6444208" y="4221088"/>
            <a:ext cx="648072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7956376" y="4221088"/>
            <a:ext cx="648072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444208" y="5373216"/>
            <a:ext cx="648072" cy="57606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9" idx="4"/>
            <a:endCxn id="12" idx="0"/>
          </p:cNvCxnSpPr>
          <p:nvPr/>
        </p:nvCxnSpPr>
        <p:spPr>
          <a:xfrm flipH="1">
            <a:off x="6768244" y="3429000"/>
            <a:ext cx="648072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9" idx="4"/>
            <a:endCxn id="13" idx="0"/>
          </p:cNvCxnSpPr>
          <p:nvPr/>
        </p:nvCxnSpPr>
        <p:spPr>
          <a:xfrm>
            <a:off x="7416316" y="3429000"/>
            <a:ext cx="864096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2" idx="4"/>
            <a:endCxn id="14" idx="0"/>
          </p:cNvCxnSpPr>
          <p:nvPr/>
        </p:nvCxnSpPr>
        <p:spPr>
          <a:xfrm>
            <a:off x="6768244" y="4797152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36096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76256" y="23488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732240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812360" y="35010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4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732240" y="48691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172400" y="486916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7</a:t>
            </a:r>
            <a:endParaRPr lang="ru-RU" sz="28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3501008"/>
            <a:ext cx="566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4688" y="5967853"/>
            <a:ext cx="881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6</a:t>
            </a:r>
            <a:endParaRPr lang="ru-RU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4797152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Ответ: 6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Кратчайший путь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4450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10"/>
          <p:cNvSpPr>
            <a:spLocks noChangeArrowheads="1"/>
          </p:cNvSpPr>
          <p:nvPr/>
        </p:nvSpPr>
        <p:spPr bwMode="auto">
          <a:xfrm>
            <a:off x="4167819" y="783447"/>
            <a:ext cx="48847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latin typeface="+mj-lt"/>
              </a:rPr>
              <a:t>Определите кратчайший путь между пунктами A и </a:t>
            </a:r>
            <a:r>
              <a:rPr lang="en-US" sz="2800" dirty="0">
                <a:latin typeface="+mj-lt"/>
              </a:rPr>
              <a:t>B.</a:t>
            </a:r>
            <a:endParaRPr lang="ru-RU" sz="2800" dirty="0">
              <a:latin typeface="+mj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868144" y="2060848"/>
            <a:ext cx="685056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8" name="Прямая со стрелкой 7"/>
          <p:cNvCxnSpPr>
            <a:stCxn id="7" idx="3"/>
          </p:cNvCxnSpPr>
          <p:nvPr/>
        </p:nvCxnSpPr>
        <p:spPr>
          <a:xfrm flipH="1">
            <a:off x="5220072" y="2614012"/>
            <a:ext cx="748396" cy="5269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7" idx="5"/>
          </p:cNvCxnSpPr>
          <p:nvPr/>
        </p:nvCxnSpPr>
        <p:spPr>
          <a:xfrm>
            <a:off x="6452876" y="2614012"/>
            <a:ext cx="927436" cy="67097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7" idx="4"/>
          </p:cNvCxnSpPr>
          <p:nvPr/>
        </p:nvCxnSpPr>
        <p:spPr>
          <a:xfrm>
            <a:off x="6210672" y="2708920"/>
            <a:ext cx="17512" cy="7920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4735664" y="3104964"/>
            <a:ext cx="648072" cy="72008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910614" y="3501008"/>
            <a:ext cx="685056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179664" y="3284984"/>
            <a:ext cx="685056" cy="64807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" name="Прямая со стрелкой 13"/>
          <p:cNvCxnSpPr>
            <a:stCxn id="11" idx="4"/>
          </p:cNvCxnSpPr>
          <p:nvPr/>
        </p:nvCxnSpPr>
        <p:spPr>
          <a:xfrm>
            <a:off x="5059700" y="3825044"/>
            <a:ext cx="0" cy="900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3" idx="4"/>
          </p:cNvCxnSpPr>
          <p:nvPr/>
        </p:nvCxnSpPr>
        <p:spPr>
          <a:xfrm>
            <a:off x="7522192" y="3933056"/>
            <a:ext cx="0" cy="3420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Умножение 1"/>
          <p:cNvSpPr/>
          <p:nvPr/>
        </p:nvSpPr>
        <p:spPr>
          <a:xfrm>
            <a:off x="5965117" y="4233693"/>
            <a:ext cx="630553" cy="747826"/>
          </a:xfrm>
          <a:prstGeom prst="mathMultiply">
            <a:avLst>
              <a:gd name="adj1" fmla="val 970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717172" y="4725144"/>
            <a:ext cx="685056" cy="6480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173082" y="4279992"/>
            <a:ext cx="685056" cy="6480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20072" y="2553462"/>
            <a:ext cx="37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769564" y="4057740"/>
            <a:ext cx="37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59071" y="2964473"/>
            <a:ext cx="37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919438" y="2648446"/>
            <a:ext cx="37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ru-RU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634305" y="3903065"/>
            <a:ext cx="374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769564" y="5486622"/>
            <a:ext cx="61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7</a:t>
            </a:r>
            <a:endParaRPr lang="ru-RU" sz="3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250548" y="4877580"/>
            <a:ext cx="61417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FF0000"/>
                </a:solidFill>
              </a:rPr>
              <a:t>6</a:t>
            </a:r>
            <a:endParaRPr lang="ru-RU" sz="3600" b="1" dirty="0">
              <a:ln/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472514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Ответ: 6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2" grpId="0" animBg="1"/>
      <p:bldP spid="16" grpId="0" animBg="1"/>
      <p:bldP spid="18" grpId="0" animBg="1"/>
      <p:bldP spid="21" grpId="0"/>
      <p:bldP spid="23" grpId="0"/>
      <p:bldP spid="24" grpId="0"/>
      <p:bldP spid="25" grpId="0"/>
      <p:bldP spid="26" grpId="0"/>
      <p:bldP spid="22" grpId="0"/>
      <p:bldP spid="29" grpId="0"/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Ориентированные графы (орграфы)</a:t>
            </a:r>
          </a:p>
        </p:txBody>
      </p:sp>
      <p:sp>
        <p:nvSpPr>
          <p:cNvPr id="7987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467544" y="1124744"/>
            <a:ext cx="8266113" cy="2654300"/>
            <a:chOff x="3014" y="6827"/>
            <a:chExt cx="6213" cy="1994"/>
          </a:xfrm>
        </p:grpSpPr>
        <p:sp>
          <p:nvSpPr>
            <p:cNvPr id="79920" name="AutoShape 38"/>
            <p:cNvSpPr>
              <a:spLocks noChangeAspect="1" noChangeArrowheads="1" noTextEdit="1"/>
            </p:cNvSpPr>
            <p:nvPr/>
          </p:nvSpPr>
          <p:spPr bwMode="auto">
            <a:xfrm>
              <a:off x="3222" y="6827"/>
              <a:ext cx="6005" cy="1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921" name="Oval 37"/>
            <p:cNvSpPr>
              <a:spLocks noChangeArrowheads="1"/>
            </p:cNvSpPr>
            <p:nvPr/>
          </p:nvSpPr>
          <p:spPr bwMode="auto">
            <a:xfrm>
              <a:off x="4395" y="8086"/>
              <a:ext cx="162" cy="16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79922" name="Oval 36"/>
            <p:cNvSpPr>
              <a:spLocks noChangeArrowheads="1"/>
            </p:cNvSpPr>
            <p:nvPr/>
          </p:nvSpPr>
          <p:spPr bwMode="auto">
            <a:xfrm>
              <a:off x="4304" y="7072"/>
              <a:ext cx="162" cy="16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79923" name="Oval 35"/>
            <p:cNvSpPr>
              <a:spLocks noChangeArrowheads="1"/>
            </p:cNvSpPr>
            <p:nvPr/>
          </p:nvSpPr>
          <p:spPr bwMode="auto">
            <a:xfrm>
              <a:off x="5673" y="7194"/>
              <a:ext cx="163" cy="1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79924" name="Oval 34"/>
            <p:cNvSpPr>
              <a:spLocks noChangeArrowheads="1"/>
            </p:cNvSpPr>
            <p:nvPr/>
          </p:nvSpPr>
          <p:spPr bwMode="auto">
            <a:xfrm>
              <a:off x="5754" y="8178"/>
              <a:ext cx="163" cy="16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79925" name="AutoShape 33"/>
            <p:cNvSpPr>
              <a:spLocks noChangeArrowheads="1"/>
            </p:cNvSpPr>
            <p:nvPr/>
          </p:nvSpPr>
          <p:spPr bwMode="auto">
            <a:xfrm>
              <a:off x="3389" y="8116"/>
              <a:ext cx="1149" cy="443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36000" rIns="0"/>
            <a:lstStyle/>
            <a:p>
              <a:pPr algn="ctr" eaLnBrk="0" hangingPunct="0"/>
              <a:r>
                <a:rPr lang="ru-RU" sz="2400">
                  <a:ea typeface="Calibri" pitchFamily="34" charset="0"/>
                  <a:cs typeface="Times New Roman" pitchFamily="18" charset="0"/>
                </a:rPr>
                <a:t>Васюки</a:t>
              </a:r>
              <a:endParaRPr lang="ru-RU" sz="40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9926" name="AutoShape 32"/>
            <p:cNvSpPr>
              <a:spLocks noChangeArrowheads="1"/>
            </p:cNvSpPr>
            <p:nvPr/>
          </p:nvSpPr>
          <p:spPr bwMode="auto">
            <a:xfrm>
              <a:off x="3014" y="6867"/>
              <a:ext cx="1311" cy="444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36000" rIns="0"/>
            <a:lstStyle/>
            <a:p>
              <a:pPr algn="ctr" eaLnBrk="0" hangingPunct="0"/>
              <a:r>
                <a:rPr lang="ru-RU" sz="2400">
                  <a:ea typeface="Calibri" pitchFamily="34" charset="0"/>
                  <a:cs typeface="Times New Roman" pitchFamily="18" charset="0"/>
                </a:rPr>
                <a:t>Солнцево</a:t>
              </a:r>
              <a:endParaRPr lang="ru-RU" sz="40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9927" name="AutoShape 31"/>
            <p:cNvSpPr>
              <a:spLocks noChangeArrowheads="1"/>
            </p:cNvSpPr>
            <p:nvPr/>
          </p:nvSpPr>
          <p:spPr bwMode="auto">
            <a:xfrm>
              <a:off x="5823" y="7029"/>
              <a:ext cx="1149" cy="445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36000" rIns="0"/>
            <a:lstStyle/>
            <a:p>
              <a:pPr algn="ctr" eaLnBrk="0" hangingPunct="0"/>
              <a:r>
                <a:rPr lang="ru-RU" sz="2400">
                  <a:ea typeface="Calibri" pitchFamily="34" charset="0"/>
                  <a:cs typeface="Times New Roman" pitchFamily="18" charset="0"/>
                </a:rPr>
                <a:t>Грибное</a:t>
              </a:r>
              <a:endParaRPr lang="ru-RU" sz="40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9928" name="AutoShape 30"/>
            <p:cNvSpPr>
              <a:spLocks noChangeArrowheads="1"/>
            </p:cNvSpPr>
            <p:nvPr/>
          </p:nvSpPr>
          <p:spPr bwMode="auto">
            <a:xfrm>
              <a:off x="5930" y="8073"/>
              <a:ext cx="1149" cy="446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36000" rIns="0"/>
            <a:lstStyle/>
            <a:p>
              <a:pPr algn="ctr" eaLnBrk="0" hangingPunct="0"/>
              <a:r>
                <a:rPr lang="ru-RU" sz="2400">
                  <a:ea typeface="Calibri" pitchFamily="34" charset="0"/>
                  <a:cs typeface="Times New Roman" pitchFamily="18" charset="0"/>
                </a:rPr>
                <a:t>Ягодное</a:t>
              </a:r>
              <a:endParaRPr lang="ru-RU" sz="40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9929" name="Freeform 29"/>
            <p:cNvSpPr>
              <a:spLocks/>
            </p:cNvSpPr>
            <p:nvPr/>
          </p:nvSpPr>
          <p:spPr bwMode="auto">
            <a:xfrm>
              <a:off x="4395" y="7143"/>
              <a:ext cx="1297" cy="113"/>
            </a:xfrm>
            <a:custGeom>
              <a:avLst/>
              <a:gdLst>
                <a:gd name="T0" fmla="*/ 0 w 1369"/>
                <a:gd name="T1" fmla="*/ 0 h 152"/>
                <a:gd name="T2" fmla="*/ 128 w 1369"/>
                <a:gd name="T3" fmla="*/ 1 h 152"/>
                <a:gd name="T4" fmla="*/ 275 w 1369"/>
                <a:gd name="T5" fmla="*/ 0 h 152"/>
                <a:gd name="T6" fmla="*/ 374 w 1369"/>
                <a:gd name="T7" fmla="*/ 1 h 1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69"/>
                <a:gd name="T13" fmla="*/ 0 h 152"/>
                <a:gd name="T14" fmla="*/ 1369 w 1369"/>
                <a:gd name="T15" fmla="*/ 152 h 1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69" h="152">
                  <a:moveTo>
                    <a:pt x="0" y="0"/>
                  </a:moveTo>
                  <a:cubicBezTo>
                    <a:pt x="149" y="76"/>
                    <a:pt x="299" y="152"/>
                    <a:pt x="466" y="152"/>
                  </a:cubicBezTo>
                  <a:cubicBezTo>
                    <a:pt x="633" y="152"/>
                    <a:pt x="853" y="0"/>
                    <a:pt x="1003" y="0"/>
                  </a:cubicBezTo>
                  <a:cubicBezTo>
                    <a:pt x="1153" y="0"/>
                    <a:pt x="1261" y="76"/>
                    <a:pt x="1369" y="152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930" name="Freeform 28"/>
            <p:cNvSpPr>
              <a:spLocks/>
            </p:cNvSpPr>
            <p:nvPr/>
          </p:nvSpPr>
          <p:spPr bwMode="auto">
            <a:xfrm>
              <a:off x="4324" y="7122"/>
              <a:ext cx="154" cy="981"/>
            </a:xfrm>
            <a:custGeom>
              <a:avLst/>
              <a:gdLst>
                <a:gd name="T0" fmla="*/ 0 w 164"/>
                <a:gd name="T1" fmla="*/ 0 h 1015"/>
                <a:gd name="T2" fmla="*/ 36 w 164"/>
                <a:gd name="T3" fmla="*/ 188 h 1015"/>
                <a:gd name="T4" fmla="*/ 8 w 164"/>
                <a:gd name="T5" fmla="*/ 296 h 1015"/>
                <a:gd name="T6" fmla="*/ 29 w 164"/>
                <a:gd name="T7" fmla="*/ 447 h 10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4"/>
                <a:gd name="T13" fmla="*/ 0 h 1015"/>
                <a:gd name="T14" fmla="*/ 164 w 164"/>
                <a:gd name="T15" fmla="*/ 1015 h 10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4" h="1015">
                  <a:moveTo>
                    <a:pt x="0" y="0"/>
                  </a:moveTo>
                  <a:cubicBezTo>
                    <a:pt x="80" y="157"/>
                    <a:pt x="160" y="314"/>
                    <a:pt x="162" y="426"/>
                  </a:cubicBezTo>
                  <a:cubicBezTo>
                    <a:pt x="164" y="538"/>
                    <a:pt x="15" y="572"/>
                    <a:pt x="10" y="670"/>
                  </a:cubicBezTo>
                  <a:cubicBezTo>
                    <a:pt x="5" y="768"/>
                    <a:pt x="68" y="891"/>
                    <a:pt x="132" y="101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931" name="Freeform 27"/>
            <p:cNvSpPr>
              <a:spLocks/>
            </p:cNvSpPr>
            <p:nvPr/>
          </p:nvSpPr>
          <p:spPr bwMode="auto">
            <a:xfrm>
              <a:off x="4445" y="8252"/>
              <a:ext cx="1350" cy="241"/>
            </a:xfrm>
            <a:custGeom>
              <a:avLst/>
              <a:gdLst>
                <a:gd name="T0" fmla="*/ 0 w 1400"/>
                <a:gd name="T1" fmla="*/ 0 h 286"/>
                <a:gd name="T2" fmla="*/ 369 w 1400"/>
                <a:gd name="T3" fmla="*/ 4 h 286"/>
                <a:gd name="T4" fmla="*/ 586 w 1400"/>
                <a:gd name="T5" fmla="*/ 3 h 286"/>
                <a:gd name="T6" fmla="*/ 0 60000 65536"/>
                <a:gd name="T7" fmla="*/ 0 60000 65536"/>
                <a:gd name="T8" fmla="*/ 0 60000 65536"/>
                <a:gd name="T9" fmla="*/ 0 w 1400"/>
                <a:gd name="T10" fmla="*/ 0 h 286"/>
                <a:gd name="T11" fmla="*/ 1400 w 1400"/>
                <a:gd name="T12" fmla="*/ 286 h 28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00" h="286">
                  <a:moveTo>
                    <a:pt x="0" y="0"/>
                  </a:moveTo>
                  <a:cubicBezTo>
                    <a:pt x="324" y="131"/>
                    <a:pt x="649" y="262"/>
                    <a:pt x="882" y="274"/>
                  </a:cubicBezTo>
                  <a:cubicBezTo>
                    <a:pt x="1115" y="286"/>
                    <a:pt x="1257" y="178"/>
                    <a:pt x="1400" y="71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932" name="Freeform 26"/>
            <p:cNvSpPr>
              <a:spLocks/>
            </p:cNvSpPr>
            <p:nvPr/>
          </p:nvSpPr>
          <p:spPr bwMode="auto">
            <a:xfrm>
              <a:off x="5676" y="7274"/>
              <a:ext cx="109" cy="943"/>
            </a:xfrm>
            <a:custGeom>
              <a:avLst/>
              <a:gdLst>
                <a:gd name="T0" fmla="*/ 68 w 109"/>
                <a:gd name="T1" fmla="*/ 0 h 943"/>
                <a:gd name="T2" fmla="*/ 7 w 109"/>
                <a:gd name="T3" fmla="*/ 567 h 943"/>
                <a:gd name="T4" fmla="*/ 109 w 109"/>
                <a:gd name="T5" fmla="*/ 943 h 943"/>
                <a:gd name="T6" fmla="*/ 0 60000 65536"/>
                <a:gd name="T7" fmla="*/ 0 60000 65536"/>
                <a:gd name="T8" fmla="*/ 0 60000 65536"/>
                <a:gd name="T9" fmla="*/ 0 w 109"/>
                <a:gd name="T10" fmla="*/ 0 h 943"/>
                <a:gd name="T11" fmla="*/ 109 w 109"/>
                <a:gd name="T12" fmla="*/ 943 h 9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" h="943">
                  <a:moveTo>
                    <a:pt x="68" y="0"/>
                  </a:moveTo>
                  <a:cubicBezTo>
                    <a:pt x="34" y="205"/>
                    <a:pt x="0" y="410"/>
                    <a:pt x="7" y="567"/>
                  </a:cubicBezTo>
                  <a:cubicBezTo>
                    <a:pt x="14" y="724"/>
                    <a:pt x="61" y="833"/>
                    <a:pt x="109" y="943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933" name="Freeform 25"/>
            <p:cNvSpPr>
              <a:spLocks/>
            </p:cNvSpPr>
            <p:nvPr/>
          </p:nvSpPr>
          <p:spPr bwMode="auto">
            <a:xfrm>
              <a:off x="4477" y="7308"/>
              <a:ext cx="1209" cy="917"/>
            </a:xfrm>
            <a:custGeom>
              <a:avLst/>
              <a:gdLst>
                <a:gd name="T0" fmla="*/ 0 w 1247"/>
                <a:gd name="T1" fmla="*/ 600 h 931"/>
                <a:gd name="T2" fmla="*/ 246 w 1247"/>
                <a:gd name="T3" fmla="*/ 571 h 931"/>
                <a:gd name="T4" fmla="*/ 357 w 1247"/>
                <a:gd name="T5" fmla="*/ 142 h 931"/>
                <a:gd name="T6" fmla="*/ 591 w 1247"/>
                <a:gd name="T7" fmla="*/ 0 h 9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7"/>
                <a:gd name="T13" fmla="*/ 0 h 931"/>
                <a:gd name="T14" fmla="*/ 1247 w 1247"/>
                <a:gd name="T15" fmla="*/ 931 h 9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7" h="931">
                  <a:moveTo>
                    <a:pt x="0" y="862"/>
                  </a:moveTo>
                  <a:cubicBezTo>
                    <a:pt x="196" y="896"/>
                    <a:pt x="392" y="931"/>
                    <a:pt x="517" y="821"/>
                  </a:cubicBezTo>
                  <a:cubicBezTo>
                    <a:pt x="642" y="711"/>
                    <a:pt x="628" y="340"/>
                    <a:pt x="750" y="203"/>
                  </a:cubicBezTo>
                  <a:cubicBezTo>
                    <a:pt x="872" y="66"/>
                    <a:pt x="1059" y="33"/>
                    <a:pt x="1247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872" name="Oval 24"/>
            <p:cNvSpPr>
              <a:spLocks noChangeArrowheads="1"/>
            </p:cNvSpPr>
            <p:nvPr/>
          </p:nvSpPr>
          <p:spPr bwMode="auto">
            <a:xfrm>
              <a:off x="7415" y="7079"/>
              <a:ext cx="358" cy="355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>
                <a:latin typeface="Arial" charset="0"/>
              </a:endParaRPr>
            </a:p>
          </p:txBody>
        </p:sp>
        <p:sp>
          <p:nvSpPr>
            <p:cNvPr id="206871" name="Oval 23"/>
            <p:cNvSpPr>
              <a:spLocks noChangeArrowheads="1"/>
            </p:cNvSpPr>
            <p:nvPr/>
          </p:nvSpPr>
          <p:spPr bwMode="auto">
            <a:xfrm>
              <a:off x="7415" y="8092"/>
              <a:ext cx="358" cy="354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>
                <a:latin typeface="Arial" charset="0"/>
              </a:endParaRPr>
            </a:p>
          </p:txBody>
        </p:sp>
        <p:sp>
          <p:nvSpPr>
            <p:cNvPr id="206870" name="Oval 22"/>
            <p:cNvSpPr>
              <a:spLocks noChangeArrowheads="1"/>
            </p:cNvSpPr>
            <p:nvPr/>
          </p:nvSpPr>
          <p:spPr bwMode="auto">
            <a:xfrm>
              <a:off x="8601" y="7079"/>
              <a:ext cx="358" cy="353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>
                <a:latin typeface="Arial" charset="0"/>
              </a:endParaRPr>
            </a:p>
          </p:txBody>
        </p:sp>
        <p:sp>
          <p:nvSpPr>
            <p:cNvPr id="206869" name="Oval 21"/>
            <p:cNvSpPr>
              <a:spLocks noChangeArrowheads="1"/>
            </p:cNvSpPr>
            <p:nvPr/>
          </p:nvSpPr>
          <p:spPr bwMode="auto">
            <a:xfrm>
              <a:off x="8601" y="8092"/>
              <a:ext cx="358" cy="354"/>
            </a:xfrm>
            <a:prstGeom prst="ellipse">
              <a:avLst/>
            </a:prstGeom>
            <a:solidFill>
              <a:srgbClr val="E0E0E0"/>
            </a:solidFill>
            <a:ln w="9525">
              <a:noFill/>
              <a:round/>
              <a:headEnd/>
              <a:tailEnd/>
            </a:ln>
            <a:effectLst>
              <a:outerShdw dist="17961" dir="2700000" algn="ctr" rotWithShape="0">
                <a:srgbClr val="808080"/>
              </a:outerShdw>
            </a:effectLst>
          </p:spPr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>
                <a:latin typeface="Arial" charset="0"/>
              </a:endParaRPr>
            </a:p>
          </p:txBody>
        </p:sp>
        <p:cxnSp>
          <p:nvCxnSpPr>
            <p:cNvPr id="79938" name="AutoShape 20"/>
            <p:cNvCxnSpPr>
              <a:cxnSpLocks noChangeShapeType="1"/>
            </p:cNvCxnSpPr>
            <p:nvPr/>
          </p:nvCxnSpPr>
          <p:spPr bwMode="auto">
            <a:xfrm flipV="1">
              <a:off x="7770" y="8269"/>
              <a:ext cx="83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79939" name="AutoShape 19"/>
            <p:cNvCxnSpPr>
              <a:cxnSpLocks noChangeShapeType="1"/>
            </p:cNvCxnSpPr>
            <p:nvPr/>
          </p:nvCxnSpPr>
          <p:spPr bwMode="auto">
            <a:xfrm flipV="1">
              <a:off x="7642" y="7434"/>
              <a:ext cx="1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79940" name="AutoShape 18"/>
            <p:cNvCxnSpPr>
              <a:cxnSpLocks noChangeShapeType="1"/>
            </p:cNvCxnSpPr>
            <p:nvPr/>
          </p:nvCxnSpPr>
          <p:spPr bwMode="auto">
            <a:xfrm flipV="1">
              <a:off x="7770" y="7256"/>
              <a:ext cx="83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79941" name="AutoShape 17"/>
            <p:cNvCxnSpPr>
              <a:cxnSpLocks noChangeShapeType="1"/>
            </p:cNvCxnSpPr>
            <p:nvPr/>
          </p:nvCxnSpPr>
          <p:spPr bwMode="auto">
            <a:xfrm>
              <a:off x="8730" y="7432"/>
              <a:ext cx="1" cy="6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79942" name="AutoShape 16"/>
            <p:cNvCxnSpPr>
              <a:cxnSpLocks noChangeShapeType="1"/>
            </p:cNvCxnSpPr>
            <p:nvPr/>
          </p:nvCxnSpPr>
          <p:spPr bwMode="auto">
            <a:xfrm flipV="1">
              <a:off x="7718" y="7380"/>
              <a:ext cx="934" cy="76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sp>
          <p:nvSpPr>
            <p:cNvPr id="79943" name="Oval 15"/>
            <p:cNvSpPr>
              <a:spLocks noChangeArrowheads="1"/>
            </p:cNvSpPr>
            <p:nvPr/>
          </p:nvSpPr>
          <p:spPr bwMode="auto">
            <a:xfrm>
              <a:off x="3724" y="7474"/>
              <a:ext cx="742" cy="35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12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44" name="Oval 14"/>
            <p:cNvSpPr>
              <a:spLocks noChangeArrowheads="1"/>
            </p:cNvSpPr>
            <p:nvPr/>
          </p:nvSpPr>
          <p:spPr bwMode="auto">
            <a:xfrm>
              <a:off x="4557" y="6867"/>
              <a:ext cx="742" cy="35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8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45" name="Oval 13"/>
            <p:cNvSpPr>
              <a:spLocks noChangeArrowheads="1"/>
            </p:cNvSpPr>
            <p:nvPr/>
          </p:nvSpPr>
          <p:spPr bwMode="auto">
            <a:xfrm>
              <a:off x="4538" y="7627"/>
              <a:ext cx="741" cy="35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5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46" name="Oval 12"/>
            <p:cNvSpPr>
              <a:spLocks noChangeArrowheads="1"/>
            </p:cNvSpPr>
            <p:nvPr/>
          </p:nvSpPr>
          <p:spPr bwMode="auto">
            <a:xfrm>
              <a:off x="5618" y="7627"/>
              <a:ext cx="741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4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47" name="Oval 11"/>
            <p:cNvSpPr>
              <a:spLocks noChangeArrowheads="1"/>
            </p:cNvSpPr>
            <p:nvPr/>
          </p:nvSpPr>
          <p:spPr bwMode="auto">
            <a:xfrm>
              <a:off x="4804" y="8446"/>
              <a:ext cx="741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6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48" name="Oval 10"/>
            <p:cNvSpPr>
              <a:spLocks noChangeArrowheads="1"/>
            </p:cNvSpPr>
            <p:nvPr/>
          </p:nvSpPr>
          <p:spPr bwMode="auto">
            <a:xfrm>
              <a:off x="7112" y="7559"/>
              <a:ext cx="438" cy="35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12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49" name="Oval 9"/>
            <p:cNvSpPr>
              <a:spLocks noChangeArrowheads="1"/>
            </p:cNvSpPr>
            <p:nvPr/>
          </p:nvSpPr>
          <p:spPr bwMode="auto">
            <a:xfrm>
              <a:off x="7770" y="6956"/>
              <a:ext cx="742" cy="35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8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50" name="Oval 8"/>
            <p:cNvSpPr>
              <a:spLocks noChangeArrowheads="1"/>
            </p:cNvSpPr>
            <p:nvPr/>
          </p:nvSpPr>
          <p:spPr bwMode="auto">
            <a:xfrm>
              <a:off x="7729" y="7504"/>
              <a:ext cx="741" cy="35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5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51" name="Oval 7"/>
            <p:cNvSpPr>
              <a:spLocks noChangeArrowheads="1"/>
            </p:cNvSpPr>
            <p:nvPr/>
          </p:nvSpPr>
          <p:spPr bwMode="auto">
            <a:xfrm>
              <a:off x="8808" y="7627"/>
              <a:ext cx="373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4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52" name="Oval 6"/>
            <p:cNvSpPr>
              <a:spLocks noChangeArrowheads="1"/>
            </p:cNvSpPr>
            <p:nvPr/>
          </p:nvSpPr>
          <p:spPr bwMode="auto">
            <a:xfrm>
              <a:off x="7782" y="8270"/>
              <a:ext cx="741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6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79953" name="Freeform 5"/>
            <p:cNvSpPr>
              <a:spLocks/>
            </p:cNvSpPr>
            <p:nvPr/>
          </p:nvSpPr>
          <p:spPr bwMode="auto">
            <a:xfrm>
              <a:off x="4423" y="7210"/>
              <a:ext cx="152" cy="944"/>
            </a:xfrm>
            <a:custGeom>
              <a:avLst/>
              <a:gdLst>
                <a:gd name="T0" fmla="*/ 0 w 164"/>
                <a:gd name="T1" fmla="*/ 0 h 1015"/>
                <a:gd name="T2" fmla="*/ 26 w 164"/>
                <a:gd name="T3" fmla="*/ 74 h 1015"/>
                <a:gd name="T4" fmla="*/ 6 w 164"/>
                <a:gd name="T5" fmla="*/ 116 h 1015"/>
                <a:gd name="T6" fmla="*/ 21 w 164"/>
                <a:gd name="T7" fmla="*/ 179 h 10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4"/>
                <a:gd name="T13" fmla="*/ 0 h 1015"/>
                <a:gd name="T14" fmla="*/ 164 w 164"/>
                <a:gd name="T15" fmla="*/ 1015 h 10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4" h="1015">
                  <a:moveTo>
                    <a:pt x="0" y="0"/>
                  </a:moveTo>
                  <a:cubicBezTo>
                    <a:pt x="80" y="157"/>
                    <a:pt x="160" y="314"/>
                    <a:pt x="162" y="426"/>
                  </a:cubicBezTo>
                  <a:cubicBezTo>
                    <a:pt x="164" y="538"/>
                    <a:pt x="15" y="572"/>
                    <a:pt x="10" y="670"/>
                  </a:cubicBezTo>
                  <a:cubicBezTo>
                    <a:pt x="5" y="768"/>
                    <a:pt x="68" y="891"/>
                    <a:pt x="132" y="101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triangle" w="med" len="lg"/>
              <a:tailEnd type="non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954" name="Freeform 4"/>
            <p:cNvSpPr>
              <a:spLocks/>
            </p:cNvSpPr>
            <p:nvPr/>
          </p:nvSpPr>
          <p:spPr bwMode="auto">
            <a:xfrm>
              <a:off x="5747" y="7342"/>
              <a:ext cx="77" cy="875"/>
            </a:xfrm>
            <a:custGeom>
              <a:avLst/>
              <a:gdLst>
                <a:gd name="T0" fmla="*/ 1 w 109"/>
                <a:gd name="T1" fmla="*/ 0 h 943"/>
                <a:gd name="T2" fmla="*/ 1 w 109"/>
                <a:gd name="T3" fmla="*/ 94 h 943"/>
                <a:gd name="T4" fmla="*/ 1 w 109"/>
                <a:gd name="T5" fmla="*/ 157 h 943"/>
                <a:gd name="T6" fmla="*/ 0 60000 65536"/>
                <a:gd name="T7" fmla="*/ 0 60000 65536"/>
                <a:gd name="T8" fmla="*/ 0 60000 65536"/>
                <a:gd name="T9" fmla="*/ 0 w 109"/>
                <a:gd name="T10" fmla="*/ 0 h 943"/>
                <a:gd name="T11" fmla="*/ 109 w 109"/>
                <a:gd name="T12" fmla="*/ 943 h 9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" h="943">
                  <a:moveTo>
                    <a:pt x="68" y="0"/>
                  </a:moveTo>
                  <a:cubicBezTo>
                    <a:pt x="34" y="205"/>
                    <a:pt x="0" y="410"/>
                    <a:pt x="7" y="567"/>
                  </a:cubicBezTo>
                  <a:cubicBezTo>
                    <a:pt x="14" y="724"/>
                    <a:pt x="61" y="833"/>
                    <a:pt x="109" y="943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triangle" w="med" len="lg"/>
              <a:tailEnd type="none" w="med" len="lg"/>
            </a:ln>
          </p:spPr>
          <p:txBody>
            <a:bodyPr/>
            <a:lstStyle/>
            <a:p>
              <a:endParaRPr lang="ru-RU"/>
            </a:p>
          </p:txBody>
        </p:sp>
        <p:cxnSp>
          <p:nvCxnSpPr>
            <p:cNvPr id="79955" name="AutoShape 3"/>
            <p:cNvCxnSpPr>
              <a:cxnSpLocks noChangeShapeType="1"/>
            </p:cNvCxnSpPr>
            <p:nvPr/>
          </p:nvCxnSpPr>
          <p:spPr bwMode="auto">
            <a:xfrm>
              <a:off x="7537" y="7430"/>
              <a:ext cx="1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79956" name="AutoShape 2"/>
            <p:cNvCxnSpPr>
              <a:cxnSpLocks noChangeShapeType="1"/>
            </p:cNvCxnSpPr>
            <p:nvPr/>
          </p:nvCxnSpPr>
          <p:spPr bwMode="auto">
            <a:xfrm flipV="1">
              <a:off x="8818" y="7428"/>
              <a:ext cx="1" cy="6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</p:grp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4886325" y="4211638"/>
          <a:ext cx="3635359" cy="2146714"/>
        </p:xfrm>
        <a:graphic>
          <a:graphicData uri="http://schemas.openxmlformats.org/drawingml/2006/table">
            <a:tbl>
              <a:tblPr/>
              <a:tblGrid>
                <a:gridCol w="696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8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2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6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6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2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999479" y="4733925"/>
            <a:ext cx="3397896" cy="13843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>
              <a:defRPr/>
            </a:pPr>
            <a:r>
              <a:rPr lang="ru-RU" sz="2800" dirty="0">
                <a:latin typeface="+mj-lt"/>
              </a:rPr>
              <a:t>   </a:t>
            </a:r>
            <a:r>
              <a:rPr lang="ru-RU" sz="2800" dirty="0">
                <a:solidFill>
                  <a:srgbClr val="FF0000"/>
                </a:solidFill>
                <a:latin typeface="+mj-lt"/>
              </a:rPr>
              <a:t>Весовая матрица </a:t>
            </a:r>
            <a:br>
              <a:rPr lang="ru-RU" sz="2800" dirty="0">
                <a:solidFill>
                  <a:srgbClr val="FF0000"/>
                </a:solidFill>
                <a:latin typeface="+mj-lt"/>
              </a:rPr>
            </a:br>
            <a:r>
              <a:rPr lang="ru-RU" sz="2800" dirty="0">
                <a:solidFill>
                  <a:srgbClr val="FF0000"/>
                </a:solidFill>
                <a:latin typeface="+mj-lt"/>
              </a:rPr>
              <a:t>   может быть  </a:t>
            </a:r>
            <a:br>
              <a:rPr lang="ru-RU" sz="2800" dirty="0">
                <a:solidFill>
                  <a:srgbClr val="FF0000"/>
                </a:solidFill>
                <a:latin typeface="+mj-lt"/>
              </a:rPr>
            </a:br>
            <a:r>
              <a:rPr lang="ru-RU" sz="2800" dirty="0">
                <a:solidFill>
                  <a:srgbClr val="FF0000"/>
                </a:solidFill>
                <a:latin typeface="+mj-lt"/>
              </a:rPr>
              <a:t>   несимметрична!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23528" y="4797152"/>
            <a:ext cx="576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0000"/>
                </a:solidFill>
              </a:rPr>
              <a:t>!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47" name="Номер слайда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Нарисуйте орграф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899793" y="4954153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23582" y="450912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15616" y="551608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623582" y="5484994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027757" y="4421532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315898" y="450912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343419" y="5591246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715137" y="450912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771829" y="5530217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826344" y="4797152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6" name="Прямая со стрелкой 15"/>
          <p:cNvCxnSpPr>
            <a:stCxn id="10" idx="4"/>
          </p:cNvCxnSpPr>
          <p:nvPr/>
        </p:nvCxnSpPr>
        <p:spPr>
          <a:xfrm>
            <a:off x="1315789" y="4997596"/>
            <a:ext cx="0" cy="4873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1431786" y="4997596"/>
            <a:ext cx="13950" cy="4873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691680" y="4709564"/>
            <a:ext cx="8640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00" name="Прямая со стрелкой 80899"/>
          <p:cNvCxnSpPr/>
          <p:nvPr/>
        </p:nvCxnSpPr>
        <p:spPr>
          <a:xfrm flipH="1">
            <a:off x="1691680" y="4797152"/>
            <a:ext cx="8640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02" name="Прямая со стрелкой 80901"/>
          <p:cNvCxnSpPr>
            <a:stCxn id="9" idx="1"/>
          </p:cNvCxnSpPr>
          <p:nvPr/>
        </p:nvCxnSpPr>
        <p:spPr>
          <a:xfrm flipH="1" flipV="1">
            <a:off x="1603821" y="4997596"/>
            <a:ext cx="1104124" cy="5717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04" name="Прямая со стрелкой 80903"/>
          <p:cNvCxnSpPr>
            <a:stCxn id="9" idx="0"/>
            <a:endCxn id="7" idx="4"/>
          </p:cNvCxnSpPr>
          <p:nvPr/>
        </p:nvCxnSpPr>
        <p:spPr>
          <a:xfrm flipV="1">
            <a:off x="2911614" y="5085184"/>
            <a:ext cx="0" cy="399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06" name="Прямая со стрелкой 80905"/>
          <p:cNvCxnSpPr/>
          <p:nvPr/>
        </p:nvCxnSpPr>
        <p:spPr>
          <a:xfrm flipV="1">
            <a:off x="3199646" y="5283476"/>
            <a:ext cx="700147" cy="3077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08" name="Прямая со стрелкой 80907"/>
          <p:cNvCxnSpPr>
            <a:stCxn id="2" idx="1"/>
          </p:cNvCxnSpPr>
          <p:nvPr/>
        </p:nvCxnSpPr>
        <p:spPr>
          <a:xfrm flipH="1" flipV="1">
            <a:off x="3250172" y="4797152"/>
            <a:ext cx="733984" cy="2413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10" name="Прямая со стрелкой 80909"/>
          <p:cNvCxnSpPr>
            <a:stCxn id="11" idx="4"/>
            <a:endCxn id="12" idx="0"/>
          </p:cNvCxnSpPr>
          <p:nvPr/>
        </p:nvCxnSpPr>
        <p:spPr>
          <a:xfrm>
            <a:off x="5603930" y="5085184"/>
            <a:ext cx="27521" cy="506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13" name="Прямая со стрелкой 80912"/>
          <p:cNvCxnSpPr/>
          <p:nvPr/>
        </p:nvCxnSpPr>
        <p:spPr>
          <a:xfrm>
            <a:off x="5919483" y="5661248"/>
            <a:ext cx="85234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16" name="Прямая со стрелкой 80915"/>
          <p:cNvCxnSpPr>
            <a:endCxn id="12" idx="6"/>
          </p:cNvCxnSpPr>
          <p:nvPr/>
        </p:nvCxnSpPr>
        <p:spPr>
          <a:xfrm flipH="1">
            <a:off x="5919483" y="5867745"/>
            <a:ext cx="795654" cy="115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20" name="Прямая со стрелкой 80919"/>
          <p:cNvCxnSpPr/>
          <p:nvPr/>
        </p:nvCxnSpPr>
        <p:spPr>
          <a:xfrm>
            <a:off x="5947829" y="4654288"/>
            <a:ext cx="7673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22" name="Прямая со стрелкой 80921"/>
          <p:cNvCxnSpPr>
            <a:stCxn id="13" idx="2"/>
          </p:cNvCxnSpPr>
          <p:nvPr/>
        </p:nvCxnSpPr>
        <p:spPr>
          <a:xfrm flipH="1">
            <a:off x="5919483" y="4797152"/>
            <a:ext cx="79565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24" name="Прямая со стрелкой 80923"/>
          <p:cNvCxnSpPr>
            <a:stCxn id="13" idx="4"/>
          </p:cNvCxnSpPr>
          <p:nvPr/>
        </p:nvCxnSpPr>
        <p:spPr>
          <a:xfrm>
            <a:off x="7003169" y="5085184"/>
            <a:ext cx="0" cy="399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26" name="Прямая со стрелкой 80925"/>
          <p:cNvCxnSpPr/>
          <p:nvPr/>
        </p:nvCxnSpPr>
        <p:spPr>
          <a:xfrm flipH="1" flipV="1">
            <a:off x="7142867" y="5104752"/>
            <a:ext cx="21421" cy="3326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31" name="Прямая со стрелкой 80930"/>
          <p:cNvCxnSpPr/>
          <p:nvPr/>
        </p:nvCxnSpPr>
        <p:spPr>
          <a:xfrm>
            <a:off x="7404046" y="4709564"/>
            <a:ext cx="422298" cy="1627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933" name="Прямая со стрелкой 80932"/>
          <p:cNvCxnSpPr/>
          <p:nvPr/>
        </p:nvCxnSpPr>
        <p:spPr>
          <a:xfrm flipH="1" flipV="1">
            <a:off x="7347624" y="4917834"/>
            <a:ext cx="478720" cy="1869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0935" name="TextBox 80934"/>
          <p:cNvSpPr txBox="1"/>
          <p:nvPr/>
        </p:nvSpPr>
        <p:spPr>
          <a:xfrm>
            <a:off x="1084101" y="5104752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1</a:t>
            </a:r>
            <a:endParaRPr lang="ru-RU" sz="11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1903502" y="4483725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3</a:t>
            </a:r>
            <a:endParaRPr lang="ru-RU" sz="11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2138965" y="5059789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2</a:t>
            </a:r>
            <a:endParaRPr lang="ru-RU" sz="11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2939135" y="5199339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4</a:t>
            </a:r>
            <a:endParaRPr lang="ru-RU" sz="11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3509927" y="5458142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2</a:t>
            </a:r>
            <a:endParaRPr lang="ru-RU" sz="11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3509927" y="4633195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2</a:t>
            </a:r>
            <a:endParaRPr lang="ru-RU" sz="11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5343419" y="5172409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3</a:t>
            </a:r>
            <a:endParaRPr lang="ru-RU" sz="11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7586984" y="4483725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3</a:t>
            </a:r>
            <a:endParaRPr lang="ru-RU" sz="11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6173294" y="5399412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4</a:t>
            </a:r>
            <a:endParaRPr lang="ru-RU" sz="11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6771560" y="5104752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4</a:t>
            </a:r>
            <a:endParaRPr lang="ru-RU" sz="1100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6137098" y="4368007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281114" y="5930253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2</a:t>
            </a:r>
            <a:endParaRPr lang="ru-RU" sz="11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6215956" y="4764000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/>
              <a:t>3</a:t>
            </a:r>
            <a:endParaRPr lang="ru-RU" sz="11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7457419" y="5021866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/>
              <a:t>6</a:t>
            </a:r>
            <a:endParaRPr lang="ru-RU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0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0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0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0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0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0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0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0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0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0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80935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/>
      <p:bldP spid="83" grpId="0"/>
      <p:bldP spid="8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Нарисуйте орграф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19163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60950" y="1028700"/>
          <a:ext cx="3421758" cy="3049524"/>
        </p:xfrm>
        <a:graphic>
          <a:graphicData uri="http://schemas.openxmlformats.org/drawingml/2006/table">
            <a:tbl>
              <a:tblPr/>
              <a:tblGrid>
                <a:gridCol w="57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0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ru-RU" sz="2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900" b="1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ru-RU" sz="2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666" marR="1806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83568" y="450912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02260" y="551608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907704" y="450912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131840" y="450912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630042" y="5445224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524328" y="558924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524328" y="4333811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28084" y="4353191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349788" y="5589240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483797" y="4919504"/>
            <a:ext cx="576064" cy="5760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ru-RU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6" name="Прямая со стрелкой 15"/>
          <p:cNvCxnSpPr>
            <a:stCxn id="2" idx="4"/>
            <a:endCxn id="7" idx="0"/>
          </p:cNvCxnSpPr>
          <p:nvPr/>
        </p:nvCxnSpPr>
        <p:spPr>
          <a:xfrm>
            <a:off x="971600" y="5085184"/>
            <a:ext cx="18692" cy="4308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6"/>
            <a:endCxn id="8" idx="2"/>
          </p:cNvCxnSpPr>
          <p:nvPr/>
        </p:nvCxnSpPr>
        <p:spPr>
          <a:xfrm>
            <a:off x="1259632" y="4797152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8" idx="6"/>
            <a:endCxn id="9" idx="2"/>
          </p:cNvCxnSpPr>
          <p:nvPr/>
        </p:nvCxnSpPr>
        <p:spPr>
          <a:xfrm>
            <a:off x="2483768" y="4797152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4"/>
            <a:endCxn id="10" idx="7"/>
          </p:cNvCxnSpPr>
          <p:nvPr/>
        </p:nvCxnSpPr>
        <p:spPr>
          <a:xfrm flipH="1">
            <a:off x="3121743" y="5085184"/>
            <a:ext cx="298129" cy="4444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1"/>
            <a:endCxn id="8" idx="5"/>
          </p:cNvCxnSpPr>
          <p:nvPr/>
        </p:nvCxnSpPr>
        <p:spPr>
          <a:xfrm flipH="1" flipV="1">
            <a:off x="2399405" y="5000821"/>
            <a:ext cx="315000" cy="5287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0" idx="2"/>
            <a:endCxn id="2" idx="5"/>
          </p:cNvCxnSpPr>
          <p:nvPr/>
        </p:nvCxnSpPr>
        <p:spPr>
          <a:xfrm flipH="1" flipV="1">
            <a:off x="1175269" y="5000821"/>
            <a:ext cx="1454773" cy="7324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092786" y="5085184"/>
            <a:ext cx="1464119" cy="7189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342010" y="5134581"/>
            <a:ext cx="276053" cy="4658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23" name="Прямая со стрелкой 81922"/>
          <p:cNvCxnSpPr/>
          <p:nvPr/>
        </p:nvCxnSpPr>
        <p:spPr>
          <a:xfrm flipH="1">
            <a:off x="2450935" y="4621843"/>
            <a:ext cx="6708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29" name="Прямая со стрелкой 81928"/>
          <p:cNvCxnSpPr>
            <a:stCxn id="13" idx="6"/>
            <a:endCxn id="12" idx="2"/>
          </p:cNvCxnSpPr>
          <p:nvPr/>
        </p:nvCxnSpPr>
        <p:spPr>
          <a:xfrm flipV="1">
            <a:off x="5904148" y="4621843"/>
            <a:ext cx="1620180" cy="193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31" name="Прямая со стрелкой 81930"/>
          <p:cNvCxnSpPr>
            <a:stCxn id="13" idx="5"/>
            <a:endCxn id="15" idx="2"/>
          </p:cNvCxnSpPr>
          <p:nvPr/>
        </p:nvCxnSpPr>
        <p:spPr>
          <a:xfrm>
            <a:off x="5819785" y="4844892"/>
            <a:ext cx="664012" cy="3626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33" name="Прямая со стрелкой 81932"/>
          <p:cNvCxnSpPr>
            <a:stCxn id="15" idx="6"/>
            <a:endCxn id="12" idx="3"/>
          </p:cNvCxnSpPr>
          <p:nvPr/>
        </p:nvCxnSpPr>
        <p:spPr>
          <a:xfrm flipV="1">
            <a:off x="7059861" y="4825512"/>
            <a:ext cx="548830" cy="3820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35" name="Прямая со стрелкой 81934"/>
          <p:cNvCxnSpPr>
            <a:stCxn id="15" idx="5"/>
            <a:endCxn id="11" idx="2"/>
          </p:cNvCxnSpPr>
          <p:nvPr/>
        </p:nvCxnSpPr>
        <p:spPr>
          <a:xfrm>
            <a:off x="6975498" y="5411205"/>
            <a:ext cx="548830" cy="4660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37" name="Прямая со стрелкой 81936"/>
          <p:cNvCxnSpPr>
            <a:stCxn id="12" idx="4"/>
            <a:endCxn id="11" idx="0"/>
          </p:cNvCxnSpPr>
          <p:nvPr/>
        </p:nvCxnSpPr>
        <p:spPr>
          <a:xfrm>
            <a:off x="7812360" y="4909875"/>
            <a:ext cx="0" cy="6793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39" name="Прямая со стрелкой 81938"/>
          <p:cNvCxnSpPr>
            <a:stCxn id="11" idx="2"/>
            <a:endCxn id="14" idx="6"/>
          </p:cNvCxnSpPr>
          <p:nvPr/>
        </p:nvCxnSpPr>
        <p:spPr>
          <a:xfrm flipH="1">
            <a:off x="5925852" y="5877272"/>
            <a:ext cx="159847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41" name="Прямая со стрелкой 81940"/>
          <p:cNvCxnSpPr>
            <a:stCxn id="14" idx="0"/>
            <a:endCxn id="13" idx="4"/>
          </p:cNvCxnSpPr>
          <p:nvPr/>
        </p:nvCxnSpPr>
        <p:spPr>
          <a:xfrm flipH="1" flipV="1">
            <a:off x="5616116" y="4929255"/>
            <a:ext cx="21704" cy="6599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45" name="Прямая со стрелкой 81944"/>
          <p:cNvCxnSpPr>
            <a:stCxn id="15" idx="3"/>
            <a:endCxn id="14" idx="6"/>
          </p:cNvCxnSpPr>
          <p:nvPr/>
        </p:nvCxnSpPr>
        <p:spPr>
          <a:xfrm flipH="1">
            <a:off x="5925852" y="5411205"/>
            <a:ext cx="642308" cy="4660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47" name="Прямая со стрелкой 81946"/>
          <p:cNvCxnSpPr/>
          <p:nvPr/>
        </p:nvCxnSpPr>
        <p:spPr>
          <a:xfrm flipH="1">
            <a:off x="5925852" y="4509120"/>
            <a:ext cx="15095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49" name="Прямая со стрелкой 81948"/>
          <p:cNvCxnSpPr/>
          <p:nvPr/>
        </p:nvCxnSpPr>
        <p:spPr>
          <a:xfrm flipH="1" flipV="1">
            <a:off x="5967700" y="4796885"/>
            <a:ext cx="471637" cy="229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51" name="Прямая со стрелкой 81950"/>
          <p:cNvCxnSpPr/>
          <p:nvPr/>
        </p:nvCxnSpPr>
        <p:spPr>
          <a:xfrm flipH="1">
            <a:off x="7069893" y="4766230"/>
            <a:ext cx="404814" cy="297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953" name="Прямая со стрелкой 81952"/>
          <p:cNvCxnSpPr/>
          <p:nvPr/>
        </p:nvCxnSpPr>
        <p:spPr>
          <a:xfrm flipV="1">
            <a:off x="5974976" y="5391825"/>
            <a:ext cx="450430" cy="3074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955" name="TextBox 81954"/>
          <p:cNvSpPr txBox="1"/>
          <p:nvPr/>
        </p:nvSpPr>
        <p:spPr>
          <a:xfrm>
            <a:off x="1405228" y="4515788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</a:t>
            </a:r>
            <a:endParaRPr lang="ru-RU" sz="12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783403" y="5151328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</a:t>
            </a:r>
            <a:endParaRPr lang="ru-RU" sz="12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1651819" y="5016524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4</a:t>
            </a:r>
            <a:endParaRPr lang="ru-RU" sz="12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2600751" y="5066391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</a:t>
            </a:r>
            <a:endParaRPr lang="ru-RU" sz="12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3303894" y="5207609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</a:t>
            </a:r>
            <a:endParaRPr lang="ru-RU" sz="12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2682381" y="4385534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4</a:t>
            </a:r>
            <a:endParaRPr lang="ru-RU" sz="12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7778994" y="5170367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</a:t>
            </a:r>
            <a:endParaRPr lang="ru-RU" sz="1200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7093227" y="4680758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</a:t>
            </a:r>
            <a:endParaRPr lang="ru-RU" sz="12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6105672" y="4691815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4</a:t>
            </a:r>
            <a:endParaRPr lang="ru-RU" sz="12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5974784" y="5300632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4</a:t>
            </a:r>
            <a:endParaRPr lang="ru-RU" sz="12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5399124" y="5066933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</a:t>
            </a:r>
            <a:endParaRPr lang="ru-RU" sz="12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6550848" y="5848769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</a:t>
            </a:r>
            <a:endParaRPr lang="ru-RU" sz="12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6550848" y="4269088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1</a:t>
            </a:r>
            <a:endParaRPr lang="ru-RU" sz="12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7138291" y="5396604"/>
            <a:ext cx="30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</a:t>
            </a:r>
            <a:endParaRPr lang="ru-RU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1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1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1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1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1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81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1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81955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4400" dirty="0" smtClean="0"/>
              <a:t>В графических моделях  используются условные графические изображения (образные элементы), которые дополняются числами, символами и текстами.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Количество путей из А в Ж</a:t>
            </a:r>
          </a:p>
        </p:txBody>
      </p:sp>
      <p:grpSp>
        <p:nvGrpSpPr>
          <p:cNvPr id="2" name="Группа 38"/>
          <p:cNvGrpSpPr>
            <a:grpSpLocks/>
          </p:cNvGrpSpPr>
          <p:nvPr/>
        </p:nvGrpSpPr>
        <p:grpSpPr bwMode="auto">
          <a:xfrm>
            <a:off x="989013" y="1247775"/>
            <a:ext cx="5627687" cy="3727450"/>
            <a:chOff x="403646" y="1850692"/>
            <a:chExt cx="3333179" cy="2206804"/>
          </a:xfrm>
        </p:grpSpPr>
        <p:sp>
          <p:nvSpPr>
            <p:cNvPr id="82959" name="Овал 12"/>
            <p:cNvSpPr>
              <a:spLocks noChangeArrowheads="1"/>
            </p:cNvSpPr>
            <p:nvPr/>
          </p:nvSpPr>
          <p:spPr bwMode="auto">
            <a:xfrm>
              <a:off x="627961" y="2781759"/>
              <a:ext cx="132202" cy="132202"/>
            </a:xfrm>
            <a:prstGeom prst="ellipse">
              <a:avLst/>
            </a:prstGeom>
            <a:solidFill>
              <a:schemeClr val="tx1"/>
            </a:solidFill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2960" name="Овал 13"/>
            <p:cNvSpPr>
              <a:spLocks noChangeArrowheads="1"/>
            </p:cNvSpPr>
            <p:nvPr/>
          </p:nvSpPr>
          <p:spPr bwMode="auto">
            <a:xfrm>
              <a:off x="1330286" y="1961002"/>
              <a:ext cx="132202" cy="132202"/>
            </a:xfrm>
            <a:prstGeom prst="ellipse">
              <a:avLst/>
            </a:prstGeom>
            <a:solidFill>
              <a:schemeClr val="tx1"/>
            </a:solidFill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2961" name="Овал 14"/>
            <p:cNvSpPr>
              <a:spLocks noChangeArrowheads="1"/>
            </p:cNvSpPr>
            <p:nvPr/>
          </p:nvSpPr>
          <p:spPr bwMode="auto">
            <a:xfrm>
              <a:off x="2032611" y="2781759"/>
              <a:ext cx="132202" cy="132202"/>
            </a:xfrm>
            <a:prstGeom prst="ellipse">
              <a:avLst/>
            </a:prstGeom>
            <a:solidFill>
              <a:schemeClr val="tx1"/>
            </a:solidFill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2962" name="Овал 15"/>
            <p:cNvSpPr>
              <a:spLocks noChangeArrowheads="1"/>
            </p:cNvSpPr>
            <p:nvPr/>
          </p:nvSpPr>
          <p:spPr bwMode="auto">
            <a:xfrm>
              <a:off x="2734936" y="1961002"/>
              <a:ext cx="132202" cy="132202"/>
            </a:xfrm>
            <a:prstGeom prst="ellipse">
              <a:avLst/>
            </a:prstGeom>
            <a:solidFill>
              <a:schemeClr val="tx1"/>
            </a:solidFill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2963" name="Овал 16"/>
            <p:cNvSpPr>
              <a:spLocks noChangeArrowheads="1"/>
            </p:cNvSpPr>
            <p:nvPr/>
          </p:nvSpPr>
          <p:spPr bwMode="auto">
            <a:xfrm>
              <a:off x="3437262" y="2781759"/>
              <a:ext cx="132202" cy="132202"/>
            </a:xfrm>
            <a:prstGeom prst="ellipse">
              <a:avLst/>
            </a:prstGeom>
            <a:solidFill>
              <a:schemeClr val="tx1"/>
            </a:solidFill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2964" name="Овал 17"/>
            <p:cNvSpPr>
              <a:spLocks noChangeArrowheads="1"/>
            </p:cNvSpPr>
            <p:nvPr/>
          </p:nvSpPr>
          <p:spPr bwMode="auto">
            <a:xfrm>
              <a:off x="1330286" y="3602515"/>
              <a:ext cx="132202" cy="132202"/>
            </a:xfrm>
            <a:prstGeom prst="ellipse">
              <a:avLst/>
            </a:prstGeom>
            <a:solidFill>
              <a:schemeClr val="tx1"/>
            </a:solidFill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2965" name="Овал 18"/>
            <p:cNvSpPr>
              <a:spLocks noChangeArrowheads="1"/>
            </p:cNvSpPr>
            <p:nvPr/>
          </p:nvSpPr>
          <p:spPr bwMode="auto">
            <a:xfrm>
              <a:off x="2734936" y="3602515"/>
              <a:ext cx="132202" cy="132202"/>
            </a:xfrm>
            <a:prstGeom prst="ellipse">
              <a:avLst/>
            </a:prstGeom>
            <a:solidFill>
              <a:schemeClr val="tx1"/>
            </a:solidFill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2966" name="Прямоугольник 19"/>
            <p:cNvSpPr>
              <a:spLocks noChangeArrowheads="1"/>
            </p:cNvSpPr>
            <p:nvPr/>
          </p:nvSpPr>
          <p:spPr bwMode="auto">
            <a:xfrm>
              <a:off x="3552675" y="2857276"/>
              <a:ext cx="184150" cy="342900"/>
            </a:xfrm>
            <a:prstGeom prst="rect">
              <a:avLst/>
            </a:prstGeom>
            <a:noFill/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pPr algn="ctr"/>
              <a:r>
                <a:rPr lang="ru-RU" sz="2800"/>
                <a:t>Ж</a:t>
              </a:r>
            </a:p>
          </p:txBody>
        </p:sp>
        <p:sp>
          <p:nvSpPr>
            <p:cNvPr id="82967" name="Прямоугольник 20"/>
            <p:cNvSpPr>
              <a:spLocks noChangeArrowheads="1"/>
            </p:cNvSpPr>
            <p:nvPr/>
          </p:nvSpPr>
          <p:spPr bwMode="auto">
            <a:xfrm>
              <a:off x="403646" y="2690028"/>
              <a:ext cx="184150" cy="342900"/>
            </a:xfrm>
            <a:prstGeom prst="rect">
              <a:avLst/>
            </a:prstGeom>
            <a:noFill/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pPr algn="ctr"/>
              <a:r>
                <a:rPr lang="ru-RU" sz="2800"/>
                <a:t>А</a:t>
              </a:r>
            </a:p>
          </p:txBody>
        </p:sp>
        <p:sp>
          <p:nvSpPr>
            <p:cNvPr id="82968" name="Прямоугольник 21"/>
            <p:cNvSpPr>
              <a:spLocks noChangeArrowheads="1"/>
            </p:cNvSpPr>
            <p:nvPr/>
          </p:nvSpPr>
          <p:spPr bwMode="auto">
            <a:xfrm>
              <a:off x="1097041" y="1850692"/>
              <a:ext cx="184150" cy="342900"/>
            </a:xfrm>
            <a:prstGeom prst="rect">
              <a:avLst/>
            </a:prstGeom>
            <a:noFill/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pPr algn="ctr"/>
              <a:r>
                <a:rPr lang="ru-RU" sz="2800"/>
                <a:t>Б</a:t>
              </a:r>
            </a:p>
          </p:txBody>
        </p:sp>
        <p:sp>
          <p:nvSpPr>
            <p:cNvPr id="82969" name="Прямоугольник 22"/>
            <p:cNvSpPr>
              <a:spLocks noChangeArrowheads="1"/>
            </p:cNvSpPr>
            <p:nvPr/>
          </p:nvSpPr>
          <p:spPr bwMode="auto">
            <a:xfrm>
              <a:off x="1174827" y="3714596"/>
              <a:ext cx="184150" cy="342900"/>
            </a:xfrm>
            <a:prstGeom prst="rect">
              <a:avLst/>
            </a:prstGeom>
            <a:noFill/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pPr algn="ctr"/>
              <a:r>
                <a:rPr lang="ru-RU" sz="2800"/>
                <a:t>В</a:t>
              </a:r>
            </a:p>
          </p:txBody>
        </p:sp>
        <p:sp>
          <p:nvSpPr>
            <p:cNvPr id="82970" name="Прямоугольник 23"/>
            <p:cNvSpPr>
              <a:spLocks noChangeArrowheads="1"/>
            </p:cNvSpPr>
            <p:nvPr/>
          </p:nvSpPr>
          <p:spPr bwMode="auto">
            <a:xfrm>
              <a:off x="2056845" y="2883963"/>
              <a:ext cx="184150" cy="342900"/>
            </a:xfrm>
            <a:prstGeom prst="rect">
              <a:avLst/>
            </a:prstGeom>
            <a:noFill/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pPr algn="ctr"/>
              <a:r>
                <a:rPr lang="ru-RU" sz="2800"/>
                <a:t>Г</a:t>
              </a:r>
            </a:p>
          </p:txBody>
        </p:sp>
        <p:sp>
          <p:nvSpPr>
            <p:cNvPr id="82971" name="Прямоугольник 24"/>
            <p:cNvSpPr>
              <a:spLocks noChangeArrowheads="1"/>
            </p:cNvSpPr>
            <p:nvPr/>
          </p:nvSpPr>
          <p:spPr bwMode="auto">
            <a:xfrm>
              <a:off x="2604556" y="2050527"/>
              <a:ext cx="184150" cy="342900"/>
            </a:xfrm>
            <a:prstGeom prst="rect">
              <a:avLst/>
            </a:prstGeom>
            <a:noFill/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pPr algn="ctr"/>
              <a:r>
                <a:rPr lang="ru-RU" sz="2800"/>
                <a:t>Д</a:t>
              </a:r>
            </a:p>
          </p:txBody>
        </p:sp>
        <p:sp>
          <p:nvSpPr>
            <p:cNvPr id="82972" name="Прямоугольник 25"/>
            <p:cNvSpPr>
              <a:spLocks noChangeArrowheads="1"/>
            </p:cNvSpPr>
            <p:nvPr/>
          </p:nvSpPr>
          <p:spPr bwMode="auto">
            <a:xfrm>
              <a:off x="2695154" y="3692562"/>
              <a:ext cx="184150" cy="342900"/>
            </a:xfrm>
            <a:prstGeom prst="rect">
              <a:avLst/>
            </a:prstGeom>
            <a:noFill/>
            <a:ln w="25400" algn="ctr">
              <a:noFill/>
              <a:round/>
              <a:headEnd/>
              <a:tailEnd type="none" w="med" len="lg"/>
            </a:ln>
          </p:spPr>
          <p:txBody>
            <a:bodyPr/>
            <a:lstStyle/>
            <a:p>
              <a:pPr algn="ctr"/>
              <a:r>
                <a:rPr lang="ru-RU" sz="2800"/>
                <a:t>Е</a:t>
              </a:r>
            </a:p>
          </p:txBody>
        </p:sp>
        <p:sp>
          <p:nvSpPr>
            <p:cNvPr id="82973" name="Полилиния 26"/>
            <p:cNvSpPr>
              <a:spLocks noChangeArrowheads="1"/>
            </p:cNvSpPr>
            <p:nvPr/>
          </p:nvSpPr>
          <p:spPr bwMode="auto">
            <a:xfrm flipH="1">
              <a:off x="730250" y="2838450"/>
              <a:ext cx="1314450" cy="5080"/>
            </a:xfrm>
            <a:custGeom>
              <a:avLst/>
              <a:gdLst>
                <a:gd name="T0" fmla="*/ 2147483647 w 857250"/>
                <a:gd name="T1" fmla="*/ 0 h 584200"/>
                <a:gd name="T2" fmla="*/ 0 w 857250"/>
                <a:gd name="T3" fmla="*/ 0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74" name="Полилиния 27"/>
            <p:cNvSpPr>
              <a:spLocks noChangeArrowheads="1"/>
            </p:cNvSpPr>
            <p:nvPr/>
          </p:nvSpPr>
          <p:spPr bwMode="auto">
            <a:xfrm flipH="1">
              <a:off x="2120900" y="2838450"/>
              <a:ext cx="1314450" cy="5080"/>
            </a:xfrm>
            <a:custGeom>
              <a:avLst/>
              <a:gdLst>
                <a:gd name="T0" fmla="*/ 2147483647 w 857250"/>
                <a:gd name="T1" fmla="*/ 0 h 584200"/>
                <a:gd name="T2" fmla="*/ 0 w 857250"/>
                <a:gd name="T3" fmla="*/ 0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75" name="Полилиния 28"/>
            <p:cNvSpPr>
              <a:spLocks noChangeArrowheads="1"/>
            </p:cNvSpPr>
            <p:nvPr/>
          </p:nvSpPr>
          <p:spPr bwMode="auto">
            <a:xfrm flipH="1" flipV="1">
              <a:off x="723900" y="2070100"/>
              <a:ext cx="628650" cy="730250"/>
            </a:xfrm>
            <a:custGeom>
              <a:avLst/>
              <a:gdLst>
                <a:gd name="T0" fmla="*/ 78 w 857250"/>
                <a:gd name="T1" fmla="*/ 0 h 584200"/>
                <a:gd name="T2" fmla="*/ 0 w 857250"/>
                <a:gd name="T3" fmla="*/ 471908118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76" name="Полилиния 29"/>
            <p:cNvSpPr>
              <a:spLocks noChangeArrowheads="1"/>
            </p:cNvSpPr>
            <p:nvPr/>
          </p:nvSpPr>
          <p:spPr bwMode="auto">
            <a:xfrm flipH="1" flipV="1">
              <a:off x="2832100" y="2908300"/>
              <a:ext cx="628650" cy="730250"/>
            </a:xfrm>
            <a:custGeom>
              <a:avLst/>
              <a:gdLst>
                <a:gd name="T0" fmla="*/ 78 w 857250"/>
                <a:gd name="T1" fmla="*/ 0 h 584200"/>
                <a:gd name="T2" fmla="*/ 0 w 857250"/>
                <a:gd name="T3" fmla="*/ 471908118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77" name="Полилиния 30"/>
            <p:cNvSpPr>
              <a:spLocks noChangeArrowheads="1"/>
            </p:cNvSpPr>
            <p:nvPr/>
          </p:nvSpPr>
          <p:spPr bwMode="auto">
            <a:xfrm flipH="1">
              <a:off x="711200" y="2889250"/>
              <a:ext cx="628650" cy="730250"/>
            </a:xfrm>
            <a:custGeom>
              <a:avLst/>
              <a:gdLst>
                <a:gd name="T0" fmla="*/ 78 w 857250"/>
                <a:gd name="T1" fmla="*/ 0 h 584200"/>
                <a:gd name="T2" fmla="*/ 0 w 857250"/>
                <a:gd name="T3" fmla="*/ 471908118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78" name="Полилиния 31"/>
            <p:cNvSpPr>
              <a:spLocks noChangeArrowheads="1"/>
            </p:cNvSpPr>
            <p:nvPr/>
          </p:nvSpPr>
          <p:spPr bwMode="auto">
            <a:xfrm flipH="1">
              <a:off x="1428750" y="2070100"/>
              <a:ext cx="628650" cy="730250"/>
            </a:xfrm>
            <a:custGeom>
              <a:avLst/>
              <a:gdLst>
                <a:gd name="T0" fmla="*/ 78 w 857250"/>
                <a:gd name="T1" fmla="*/ 0 h 584200"/>
                <a:gd name="T2" fmla="*/ 0 w 857250"/>
                <a:gd name="T3" fmla="*/ 471908118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79" name="Полилиния 32"/>
            <p:cNvSpPr>
              <a:spLocks noChangeArrowheads="1"/>
            </p:cNvSpPr>
            <p:nvPr/>
          </p:nvSpPr>
          <p:spPr bwMode="auto">
            <a:xfrm flipH="1">
              <a:off x="2832100" y="2070100"/>
              <a:ext cx="628650" cy="730250"/>
            </a:xfrm>
            <a:custGeom>
              <a:avLst/>
              <a:gdLst>
                <a:gd name="T0" fmla="*/ 78 w 857250"/>
                <a:gd name="T1" fmla="*/ 0 h 584200"/>
                <a:gd name="T2" fmla="*/ 0 w 857250"/>
                <a:gd name="T3" fmla="*/ 471908118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80" name="Полилиния 33"/>
            <p:cNvSpPr>
              <a:spLocks noChangeArrowheads="1"/>
            </p:cNvSpPr>
            <p:nvPr/>
          </p:nvSpPr>
          <p:spPr bwMode="auto">
            <a:xfrm flipH="1" flipV="1">
              <a:off x="1435100" y="2895600"/>
              <a:ext cx="628650" cy="730250"/>
            </a:xfrm>
            <a:custGeom>
              <a:avLst/>
              <a:gdLst>
                <a:gd name="T0" fmla="*/ 78 w 857250"/>
                <a:gd name="T1" fmla="*/ 0 h 584200"/>
                <a:gd name="T2" fmla="*/ 0 w 857250"/>
                <a:gd name="T3" fmla="*/ 471908118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81" name="Полилиния 34"/>
            <p:cNvSpPr>
              <a:spLocks noChangeArrowheads="1"/>
            </p:cNvSpPr>
            <p:nvPr/>
          </p:nvSpPr>
          <p:spPr bwMode="auto">
            <a:xfrm flipH="1">
              <a:off x="1422400" y="2025650"/>
              <a:ext cx="1314450" cy="5080"/>
            </a:xfrm>
            <a:custGeom>
              <a:avLst/>
              <a:gdLst>
                <a:gd name="T0" fmla="*/ 2147483647 w 857250"/>
                <a:gd name="T1" fmla="*/ 0 h 584200"/>
                <a:gd name="T2" fmla="*/ 0 w 857250"/>
                <a:gd name="T3" fmla="*/ 0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82" name="Полилиния 35"/>
            <p:cNvSpPr>
              <a:spLocks noChangeArrowheads="1"/>
            </p:cNvSpPr>
            <p:nvPr/>
          </p:nvSpPr>
          <p:spPr bwMode="auto">
            <a:xfrm flipH="1">
              <a:off x="1422400" y="3663950"/>
              <a:ext cx="1314450" cy="5080"/>
            </a:xfrm>
            <a:custGeom>
              <a:avLst/>
              <a:gdLst>
                <a:gd name="T0" fmla="*/ 2147483647 w 857250"/>
                <a:gd name="T1" fmla="*/ 0 h 584200"/>
                <a:gd name="T2" fmla="*/ 0 w 857250"/>
                <a:gd name="T3" fmla="*/ 0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83" name="Полилиния 36"/>
            <p:cNvSpPr>
              <a:spLocks noChangeArrowheads="1"/>
            </p:cNvSpPr>
            <p:nvPr/>
          </p:nvSpPr>
          <p:spPr bwMode="auto">
            <a:xfrm flipH="1">
              <a:off x="1403350" y="2038350"/>
              <a:ext cx="2019300" cy="768350"/>
            </a:xfrm>
            <a:custGeom>
              <a:avLst/>
              <a:gdLst>
                <a:gd name="T0" fmla="*/ 2147483647 w 857250"/>
                <a:gd name="T1" fmla="*/ 0 h 584200"/>
                <a:gd name="T2" fmla="*/ 0 w 857250"/>
                <a:gd name="T3" fmla="*/ 2147483647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84" name="Полилиния 37"/>
            <p:cNvSpPr>
              <a:spLocks noChangeArrowheads="1"/>
            </p:cNvSpPr>
            <p:nvPr/>
          </p:nvSpPr>
          <p:spPr bwMode="auto">
            <a:xfrm flipH="1" flipV="1">
              <a:off x="1403350" y="2889250"/>
              <a:ext cx="2019300" cy="768350"/>
            </a:xfrm>
            <a:custGeom>
              <a:avLst/>
              <a:gdLst>
                <a:gd name="T0" fmla="*/ 2147483647 w 857250"/>
                <a:gd name="T1" fmla="*/ 0 h 584200"/>
                <a:gd name="T2" fmla="*/ 0 w 857250"/>
                <a:gd name="T3" fmla="*/ 2147483647 h 584200"/>
                <a:gd name="T4" fmla="*/ 0 60000 65536"/>
                <a:gd name="T5" fmla="*/ 0 60000 65536"/>
                <a:gd name="T6" fmla="*/ 0 w 857250"/>
                <a:gd name="T7" fmla="*/ 0 h 584200"/>
                <a:gd name="T8" fmla="*/ 857250 w 857250"/>
                <a:gd name="T9" fmla="*/ 584200 h 584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57250" h="584200">
                  <a:moveTo>
                    <a:pt x="857250" y="0"/>
                  </a:moveTo>
                  <a:lnTo>
                    <a:pt x="0" y="584200"/>
                  </a:lnTo>
                </a:path>
              </a:pathLst>
            </a:custGeom>
            <a:noFill/>
            <a:ln w="12700" algn="ctr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" name="Номер слайда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41622" y="1752775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65552" y="3730376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962209" y="2763301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434964" y="3116512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516427" y="2996550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452808" y="4133713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594029" y="3346913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330365" y="2319127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389493" y="2482800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485958" y="1368469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668367" y="2259981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293168" y="2738951"/>
            <a:ext cx="46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616700" y="2482800"/>
            <a:ext cx="1915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1+1+1+1+3=7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452808" y="5301208"/>
            <a:ext cx="2999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Ответ: 7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r>
              <a:rPr lang="ru-RU" smtClean="0"/>
              <a:t>Количество путей из А в К</a:t>
            </a:r>
          </a:p>
        </p:txBody>
      </p:sp>
      <p:sp>
        <p:nvSpPr>
          <p:cNvPr id="83972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477838" y="942975"/>
            <a:ext cx="8367712" cy="3600450"/>
            <a:chOff x="2308" y="3824"/>
            <a:chExt cx="5033" cy="2165"/>
          </a:xfrm>
        </p:grpSpPr>
        <p:sp>
          <p:nvSpPr>
            <p:cNvPr id="83974" name="Line 40"/>
            <p:cNvSpPr>
              <a:spLocks noChangeShapeType="1"/>
            </p:cNvSpPr>
            <p:nvPr/>
          </p:nvSpPr>
          <p:spPr bwMode="auto">
            <a:xfrm flipV="1">
              <a:off x="2652" y="4210"/>
              <a:ext cx="900" cy="7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5" name="Text Box 39"/>
            <p:cNvSpPr txBox="1">
              <a:spLocks noChangeArrowheads="1"/>
            </p:cNvSpPr>
            <p:nvPr/>
          </p:nvSpPr>
          <p:spPr bwMode="auto">
            <a:xfrm>
              <a:off x="2308" y="4793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83976" name="Oval 38"/>
            <p:cNvSpPr>
              <a:spLocks noChangeArrowheads="1"/>
            </p:cNvSpPr>
            <p:nvPr/>
          </p:nvSpPr>
          <p:spPr bwMode="auto">
            <a:xfrm>
              <a:off x="2593" y="4878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77" name="Line 37"/>
            <p:cNvSpPr>
              <a:spLocks noChangeShapeType="1"/>
            </p:cNvSpPr>
            <p:nvPr/>
          </p:nvSpPr>
          <p:spPr bwMode="auto">
            <a:xfrm>
              <a:off x="2652" y="4950"/>
              <a:ext cx="900" cy="7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8" name="Line 36"/>
            <p:cNvSpPr>
              <a:spLocks noChangeShapeType="1"/>
            </p:cNvSpPr>
            <p:nvPr/>
          </p:nvSpPr>
          <p:spPr bwMode="auto">
            <a:xfrm flipV="1">
              <a:off x="2685" y="4937"/>
              <a:ext cx="1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79" name="Oval 35"/>
            <p:cNvSpPr>
              <a:spLocks noChangeArrowheads="1"/>
            </p:cNvSpPr>
            <p:nvPr/>
          </p:nvSpPr>
          <p:spPr bwMode="auto">
            <a:xfrm>
              <a:off x="3537" y="4124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80" name="Oval 34"/>
            <p:cNvSpPr>
              <a:spLocks noChangeArrowheads="1"/>
            </p:cNvSpPr>
            <p:nvPr/>
          </p:nvSpPr>
          <p:spPr bwMode="auto">
            <a:xfrm>
              <a:off x="3537" y="5636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81" name="Oval 33"/>
            <p:cNvSpPr>
              <a:spLocks noChangeArrowheads="1"/>
            </p:cNvSpPr>
            <p:nvPr/>
          </p:nvSpPr>
          <p:spPr bwMode="auto">
            <a:xfrm>
              <a:off x="3828" y="4879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82" name="Line 32"/>
            <p:cNvSpPr>
              <a:spLocks noChangeShapeType="1"/>
            </p:cNvSpPr>
            <p:nvPr/>
          </p:nvSpPr>
          <p:spPr bwMode="auto">
            <a:xfrm flipV="1">
              <a:off x="3889" y="4937"/>
              <a:ext cx="1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3" name="Oval 31"/>
            <p:cNvSpPr>
              <a:spLocks noChangeArrowheads="1"/>
            </p:cNvSpPr>
            <p:nvPr/>
          </p:nvSpPr>
          <p:spPr bwMode="auto">
            <a:xfrm>
              <a:off x="5588" y="4124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84" name="Oval 30"/>
            <p:cNvSpPr>
              <a:spLocks noChangeArrowheads="1"/>
            </p:cNvSpPr>
            <p:nvPr/>
          </p:nvSpPr>
          <p:spPr bwMode="auto">
            <a:xfrm>
              <a:off x="4753" y="5636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85" name="Oval 29"/>
            <p:cNvSpPr>
              <a:spLocks noChangeArrowheads="1"/>
            </p:cNvSpPr>
            <p:nvPr/>
          </p:nvSpPr>
          <p:spPr bwMode="auto">
            <a:xfrm>
              <a:off x="5044" y="4879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86" name="Line 28"/>
            <p:cNvSpPr>
              <a:spLocks noChangeShapeType="1"/>
            </p:cNvSpPr>
            <p:nvPr/>
          </p:nvSpPr>
          <p:spPr bwMode="auto">
            <a:xfrm flipV="1">
              <a:off x="3591" y="4174"/>
              <a:ext cx="2015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7" name="Line 27"/>
            <p:cNvSpPr>
              <a:spLocks noChangeShapeType="1"/>
            </p:cNvSpPr>
            <p:nvPr/>
          </p:nvSpPr>
          <p:spPr bwMode="auto">
            <a:xfrm flipV="1">
              <a:off x="3592" y="5693"/>
              <a:ext cx="1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8" name="Line 26"/>
            <p:cNvSpPr>
              <a:spLocks noChangeShapeType="1"/>
            </p:cNvSpPr>
            <p:nvPr/>
          </p:nvSpPr>
          <p:spPr bwMode="auto">
            <a:xfrm flipV="1">
              <a:off x="3587" y="4987"/>
              <a:ext cx="283" cy="7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89" name="Line 25"/>
            <p:cNvSpPr>
              <a:spLocks noChangeShapeType="1"/>
            </p:cNvSpPr>
            <p:nvPr/>
          </p:nvSpPr>
          <p:spPr bwMode="auto">
            <a:xfrm>
              <a:off x="3593" y="4161"/>
              <a:ext cx="266" cy="7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90" name="Line 24"/>
            <p:cNvSpPr>
              <a:spLocks noChangeShapeType="1"/>
            </p:cNvSpPr>
            <p:nvPr/>
          </p:nvSpPr>
          <p:spPr bwMode="auto">
            <a:xfrm flipV="1">
              <a:off x="3913" y="4208"/>
              <a:ext cx="1695" cy="6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91" name="Oval 23"/>
            <p:cNvSpPr>
              <a:spLocks noChangeArrowheads="1"/>
            </p:cNvSpPr>
            <p:nvPr/>
          </p:nvSpPr>
          <p:spPr bwMode="auto">
            <a:xfrm>
              <a:off x="6619" y="4124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92" name="Line 22"/>
            <p:cNvSpPr>
              <a:spLocks noChangeShapeType="1"/>
            </p:cNvSpPr>
            <p:nvPr/>
          </p:nvSpPr>
          <p:spPr bwMode="auto">
            <a:xfrm flipV="1">
              <a:off x="5658" y="4175"/>
              <a:ext cx="967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93" name="Oval 21"/>
            <p:cNvSpPr>
              <a:spLocks noChangeArrowheads="1"/>
            </p:cNvSpPr>
            <p:nvPr/>
          </p:nvSpPr>
          <p:spPr bwMode="auto">
            <a:xfrm>
              <a:off x="5986" y="5636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94" name="Line 20"/>
            <p:cNvSpPr>
              <a:spLocks noChangeShapeType="1"/>
            </p:cNvSpPr>
            <p:nvPr/>
          </p:nvSpPr>
          <p:spPr bwMode="auto">
            <a:xfrm flipV="1">
              <a:off x="4825" y="5693"/>
              <a:ext cx="1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95" name="Line 19"/>
            <p:cNvSpPr>
              <a:spLocks noChangeShapeType="1"/>
            </p:cNvSpPr>
            <p:nvPr/>
          </p:nvSpPr>
          <p:spPr bwMode="auto">
            <a:xfrm flipV="1">
              <a:off x="5122" y="4936"/>
              <a:ext cx="1824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96" name="Oval 18"/>
            <p:cNvSpPr>
              <a:spLocks noChangeArrowheads="1"/>
            </p:cNvSpPr>
            <p:nvPr/>
          </p:nvSpPr>
          <p:spPr bwMode="auto">
            <a:xfrm>
              <a:off x="6938" y="4879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3997" name="Line 17"/>
            <p:cNvSpPr>
              <a:spLocks noChangeShapeType="1"/>
            </p:cNvSpPr>
            <p:nvPr/>
          </p:nvSpPr>
          <p:spPr bwMode="auto">
            <a:xfrm flipV="1">
              <a:off x="4802" y="4987"/>
              <a:ext cx="283" cy="7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98" name="Line 16"/>
            <p:cNvSpPr>
              <a:spLocks noChangeShapeType="1"/>
            </p:cNvSpPr>
            <p:nvPr/>
          </p:nvSpPr>
          <p:spPr bwMode="auto">
            <a:xfrm>
              <a:off x="5639" y="4165"/>
              <a:ext cx="1313" cy="7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999" name="Line 15"/>
            <p:cNvSpPr>
              <a:spLocks noChangeShapeType="1"/>
            </p:cNvSpPr>
            <p:nvPr/>
          </p:nvSpPr>
          <p:spPr bwMode="auto">
            <a:xfrm>
              <a:off x="6669" y="4171"/>
              <a:ext cx="307" cy="7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000" name="Line 14"/>
            <p:cNvSpPr>
              <a:spLocks noChangeShapeType="1"/>
            </p:cNvSpPr>
            <p:nvPr/>
          </p:nvSpPr>
          <p:spPr bwMode="auto">
            <a:xfrm flipV="1">
              <a:off x="6064" y="4973"/>
              <a:ext cx="900" cy="7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001" name="Text Box 13"/>
            <p:cNvSpPr txBox="1">
              <a:spLocks noChangeArrowheads="1"/>
            </p:cNvSpPr>
            <p:nvPr/>
          </p:nvSpPr>
          <p:spPr bwMode="auto">
            <a:xfrm>
              <a:off x="3299" y="3896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Б</a:t>
              </a:r>
            </a:p>
          </p:txBody>
        </p:sp>
        <p:sp>
          <p:nvSpPr>
            <p:cNvPr id="84002" name="Text Box 12"/>
            <p:cNvSpPr txBox="1">
              <a:spLocks noChangeArrowheads="1"/>
            </p:cNvSpPr>
            <p:nvPr/>
          </p:nvSpPr>
          <p:spPr bwMode="auto">
            <a:xfrm>
              <a:off x="3858" y="4524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800">
                  <a:ea typeface="Calibri" pitchFamily="34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4003" name="Text Box 11"/>
            <p:cNvSpPr txBox="1">
              <a:spLocks noChangeArrowheads="1"/>
            </p:cNvSpPr>
            <p:nvPr/>
          </p:nvSpPr>
          <p:spPr bwMode="auto">
            <a:xfrm>
              <a:off x="3355" y="5690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Г</a:t>
              </a:r>
            </a:p>
          </p:txBody>
        </p:sp>
        <p:sp>
          <p:nvSpPr>
            <p:cNvPr id="84004" name="Text Box 10"/>
            <p:cNvSpPr txBox="1">
              <a:spLocks noChangeArrowheads="1"/>
            </p:cNvSpPr>
            <p:nvPr/>
          </p:nvSpPr>
          <p:spPr bwMode="auto">
            <a:xfrm>
              <a:off x="5501" y="3824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Д</a:t>
              </a:r>
            </a:p>
          </p:txBody>
        </p:sp>
        <p:sp>
          <p:nvSpPr>
            <p:cNvPr id="84005" name="Text Box 9"/>
            <p:cNvSpPr txBox="1">
              <a:spLocks noChangeArrowheads="1"/>
            </p:cNvSpPr>
            <p:nvPr/>
          </p:nvSpPr>
          <p:spPr bwMode="auto">
            <a:xfrm>
              <a:off x="4974" y="4591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84006" name="Text Box 8"/>
            <p:cNvSpPr txBox="1">
              <a:spLocks noChangeArrowheads="1"/>
            </p:cNvSpPr>
            <p:nvPr/>
          </p:nvSpPr>
          <p:spPr bwMode="auto">
            <a:xfrm>
              <a:off x="4660" y="5728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Ж</a:t>
              </a:r>
            </a:p>
          </p:txBody>
        </p:sp>
        <p:sp>
          <p:nvSpPr>
            <p:cNvPr id="84007" name="Text Box 7"/>
            <p:cNvSpPr txBox="1">
              <a:spLocks noChangeArrowheads="1"/>
            </p:cNvSpPr>
            <p:nvPr/>
          </p:nvSpPr>
          <p:spPr bwMode="auto">
            <a:xfrm>
              <a:off x="6638" y="3884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З</a:t>
              </a:r>
            </a:p>
          </p:txBody>
        </p:sp>
        <p:sp>
          <p:nvSpPr>
            <p:cNvPr id="84008" name="Text Box 6"/>
            <p:cNvSpPr txBox="1">
              <a:spLocks noChangeArrowheads="1"/>
            </p:cNvSpPr>
            <p:nvPr/>
          </p:nvSpPr>
          <p:spPr bwMode="auto">
            <a:xfrm>
              <a:off x="5921" y="5734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И</a:t>
              </a:r>
            </a:p>
          </p:txBody>
        </p:sp>
        <p:sp>
          <p:nvSpPr>
            <p:cNvPr id="84009" name="Text Box 5"/>
            <p:cNvSpPr txBox="1">
              <a:spLocks noChangeArrowheads="1"/>
            </p:cNvSpPr>
            <p:nvPr/>
          </p:nvSpPr>
          <p:spPr bwMode="auto">
            <a:xfrm>
              <a:off x="7058" y="4837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К</a:t>
              </a:r>
            </a:p>
          </p:txBody>
        </p:sp>
        <p:sp>
          <p:nvSpPr>
            <p:cNvPr id="84010" name="Line 3"/>
            <p:cNvSpPr>
              <a:spLocks noChangeShapeType="1"/>
            </p:cNvSpPr>
            <p:nvPr/>
          </p:nvSpPr>
          <p:spPr bwMode="auto">
            <a:xfrm flipV="1">
              <a:off x="5096" y="4225"/>
              <a:ext cx="523" cy="7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011" name="Line 2"/>
            <p:cNvSpPr>
              <a:spLocks noChangeShapeType="1"/>
            </p:cNvSpPr>
            <p:nvPr/>
          </p:nvSpPr>
          <p:spPr bwMode="auto">
            <a:xfrm>
              <a:off x="3893" y="4947"/>
              <a:ext cx="866" cy="70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" name="Номер слайда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097892" y="1620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567976" y="264258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113399" y="363194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790133" y="301731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941173" y="388888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790133" y="217396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265428" y="13431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337493" y="165689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</a:t>
            </a:r>
            <a:endParaRPr lang="ru-RU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504581" y="25949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</a:t>
            </a:r>
            <a:endParaRPr lang="ru-RU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4100169" y="354539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</a:t>
            </a:r>
            <a:endParaRPr lang="ru-RU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792613" y="296392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063120" y="389817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5672960" y="178421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7</a:t>
            </a:r>
            <a:endParaRPr lang="ru-RU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7716527" y="29727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7516122" y="261994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7</a:t>
            </a:r>
            <a:endParaRPr lang="ru-RU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079698" y="1341730"/>
            <a:ext cx="525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11</a:t>
            </a:r>
            <a:endParaRPr lang="ru-RU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423851" y="2221631"/>
            <a:ext cx="525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11</a:t>
            </a:r>
            <a:endParaRPr lang="ru-RU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882441" y="2151306"/>
            <a:ext cx="525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11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09006" y="4869160"/>
            <a:ext cx="3107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11+11+7+4=33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573325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Ответ:  33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4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r>
              <a:rPr lang="ru-RU" smtClean="0"/>
              <a:t>Количество путей из А в К</a:t>
            </a:r>
          </a:p>
        </p:txBody>
      </p:sp>
      <p:sp>
        <p:nvSpPr>
          <p:cNvPr id="84996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84997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482600" y="900113"/>
            <a:ext cx="8334375" cy="3584575"/>
            <a:chOff x="2308" y="3824"/>
            <a:chExt cx="5033" cy="2165"/>
          </a:xfrm>
        </p:grpSpPr>
        <p:sp>
          <p:nvSpPr>
            <p:cNvPr id="84999" name="Line 41"/>
            <p:cNvSpPr>
              <a:spLocks noChangeShapeType="1"/>
            </p:cNvSpPr>
            <p:nvPr/>
          </p:nvSpPr>
          <p:spPr bwMode="auto">
            <a:xfrm flipV="1">
              <a:off x="2652" y="4210"/>
              <a:ext cx="900" cy="7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00" name="Text Box 40"/>
            <p:cNvSpPr txBox="1">
              <a:spLocks noChangeArrowheads="1"/>
            </p:cNvSpPr>
            <p:nvPr/>
          </p:nvSpPr>
          <p:spPr bwMode="auto">
            <a:xfrm>
              <a:off x="2308" y="4793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85001" name="Oval 39"/>
            <p:cNvSpPr>
              <a:spLocks noChangeArrowheads="1"/>
            </p:cNvSpPr>
            <p:nvPr/>
          </p:nvSpPr>
          <p:spPr bwMode="auto">
            <a:xfrm>
              <a:off x="2593" y="4878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02" name="Line 38"/>
            <p:cNvSpPr>
              <a:spLocks noChangeShapeType="1"/>
            </p:cNvSpPr>
            <p:nvPr/>
          </p:nvSpPr>
          <p:spPr bwMode="auto">
            <a:xfrm>
              <a:off x="2652" y="4950"/>
              <a:ext cx="900" cy="7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03" name="Line 37"/>
            <p:cNvSpPr>
              <a:spLocks noChangeShapeType="1"/>
            </p:cNvSpPr>
            <p:nvPr/>
          </p:nvSpPr>
          <p:spPr bwMode="auto">
            <a:xfrm flipV="1">
              <a:off x="2685" y="4937"/>
              <a:ext cx="1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04" name="Oval 36"/>
            <p:cNvSpPr>
              <a:spLocks noChangeArrowheads="1"/>
            </p:cNvSpPr>
            <p:nvPr/>
          </p:nvSpPr>
          <p:spPr bwMode="auto">
            <a:xfrm>
              <a:off x="3537" y="4124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05" name="Oval 35"/>
            <p:cNvSpPr>
              <a:spLocks noChangeArrowheads="1"/>
            </p:cNvSpPr>
            <p:nvPr/>
          </p:nvSpPr>
          <p:spPr bwMode="auto">
            <a:xfrm>
              <a:off x="3537" y="5636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06" name="Oval 34"/>
            <p:cNvSpPr>
              <a:spLocks noChangeArrowheads="1"/>
            </p:cNvSpPr>
            <p:nvPr/>
          </p:nvSpPr>
          <p:spPr bwMode="auto">
            <a:xfrm>
              <a:off x="3828" y="4879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07" name="Line 33"/>
            <p:cNvSpPr>
              <a:spLocks noChangeShapeType="1"/>
            </p:cNvSpPr>
            <p:nvPr/>
          </p:nvSpPr>
          <p:spPr bwMode="auto">
            <a:xfrm flipV="1">
              <a:off x="3889" y="4937"/>
              <a:ext cx="1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08" name="Oval 32"/>
            <p:cNvSpPr>
              <a:spLocks noChangeArrowheads="1"/>
            </p:cNvSpPr>
            <p:nvPr/>
          </p:nvSpPr>
          <p:spPr bwMode="auto">
            <a:xfrm>
              <a:off x="5588" y="4124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09" name="Oval 31"/>
            <p:cNvSpPr>
              <a:spLocks noChangeArrowheads="1"/>
            </p:cNvSpPr>
            <p:nvPr/>
          </p:nvSpPr>
          <p:spPr bwMode="auto">
            <a:xfrm>
              <a:off x="4753" y="5636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10" name="Oval 30"/>
            <p:cNvSpPr>
              <a:spLocks noChangeArrowheads="1"/>
            </p:cNvSpPr>
            <p:nvPr/>
          </p:nvSpPr>
          <p:spPr bwMode="auto">
            <a:xfrm>
              <a:off x="5044" y="4879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11" name="Line 29"/>
            <p:cNvSpPr>
              <a:spLocks noChangeShapeType="1"/>
            </p:cNvSpPr>
            <p:nvPr/>
          </p:nvSpPr>
          <p:spPr bwMode="auto">
            <a:xfrm flipV="1">
              <a:off x="3591" y="4174"/>
              <a:ext cx="2015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2" name="Line 28"/>
            <p:cNvSpPr>
              <a:spLocks noChangeShapeType="1"/>
            </p:cNvSpPr>
            <p:nvPr/>
          </p:nvSpPr>
          <p:spPr bwMode="auto">
            <a:xfrm flipV="1">
              <a:off x="3592" y="5693"/>
              <a:ext cx="1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3" name="Line 27"/>
            <p:cNvSpPr>
              <a:spLocks noChangeShapeType="1"/>
            </p:cNvSpPr>
            <p:nvPr/>
          </p:nvSpPr>
          <p:spPr bwMode="auto">
            <a:xfrm flipV="1">
              <a:off x="3587" y="4987"/>
              <a:ext cx="283" cy="7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4" name="Line 26"/>
            <p:cNvSpPr>
              <a:spLocks noChangeShapeType="1"/>
            </p:cNvSpPr>
            <p:nvPr/>
          </p:nvSpPr>
          <p:spPr bwMode="auto">
            <a:xfrm>
              <a:off x="3593" y="4161"/>
              <a:ext cx="266" cy="7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5" name="Line 25"/>
            <p:cNvSpPr>
              <a:spLocks noChangeShapeType="1"/>
            </p:cNvSpPr>
            <p:nvPr/>
          </p:nvSpPr>
          <p:spPr bwMode="auto">
            <a:xfrm flipV="1">
              <a:off x="3913" y="4208"/>
              <a:ext cx="1695" cy="6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6" name="Oval 24"/>
            <p:cNvSpPr>
              <a:spLocks noChangeArrowheads="1"/>
            </p:cNvSpPr>
            <p:nvPr/>
          </p:nvSpPr>
          <p:spPr bwMode="auto">
            <a:xfrm>
              <a:off x="6619" y="4124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17" name="Line 23"/>
            <p:cNvSpPr>
              <a:spLocks noChangeShapeType="1"/>
            </p:cNvSpPr>
            <p:nvPr/>
          </p:nvSpPr>
          <p:spPr bwMode="auto">
            <a:xfrm flipV="1">
              <a:off x="5658" y="4175"/>
              <a:ext cx="967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18" name="Oval 22"/>
            <p:cNvSpPr>
              <a:spLocks noChangeArrowheads="1"/>
            </p:cNvSpPr>
            <p:nvPr/>
          </p:nvSpPr>
          <p:spPr bwMode="auto">
            <a:xfrm>
              <a:off x="5986" y="5636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19" name="Line 21"/>
            <p:cNvSpPr>
              <a:spLocks noChangeShapeType="1"/>
            </p:cNvSpPr>
            <p:nvPr/>
          </p:nvSpPr>
          <p:spPr bwMode="auto">
            <a:xfrm flipV="1">
              <a:off x="4825" y="5693"/>
              <a:ext cx="1163" cy="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0" name="Line 20"/>
            <p:cNvSpPr>
              <a:spLocks noChangeShapeType="1"/>
            </p:cNvSpPr>
            <p:nvPr/>
          </p:nvSpPr>
          <p:spPr bwMode="auto">
            <a:xfrm flipV="1">
              <a:off x="5122" y="4936"/>
              <a:ext cx="1824" cy="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1" name="Oval 19"/>
            <p:cNvSpPr>
              <a:spLocks noChangeArrowheads="1"/>
            </p:cNvSpPr>
            <p:nvPr/>
          </p:nvSpPr>
          <p:spPr bwMode="auto">
            <a:xfrm>
              <a:off x="6938" y="4879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5022" name="Line 18"/>
            <p:cNvSpPr>
              <a:spLocks noChangeShapeType="1"/>
            </p:cNvSpPr>
            <p:nvPr/>
          </p:nvSpPr>
          <p:spPr bwMode="auto">
            <a:xfrm flipV="1">
              <a:off x="4802" y="4987"/>
              <a:ext cx="283" cy="70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3" name="Line 17"/>
            <p:cNvSpPr>
              <a:spLocks noChangeShapeType="1"/>
            </p:cNvSpPr>
            <p:nvPr/>
          </p:nvSpPr>
          <p:spPr bwMode="auto">
            <a:xfrm>
              <a:off x="5639" y="4165"/>
              <a:ext cx="1313" cy="73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4" name="Line 16"/>
            <p:cNvSpPr>
              <a:spLocks noChangeShapeType="1"/>
            </p:cNvSpPr>
            <p:nvPr/>
          </p:nvSpPr>
          <p:spPr bwMode="auto">
            <a:xfrm>
              <a:off x="6669" y="4171"/>
              <a:ext cx="307" cy="7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5" name="Line 15"/>
            <p:cNvSpPr>
              <a:spLocks noChangeShapeType="1"/>
            </p:cNvSpPr>
            <p:nvPr/>
          </p:nvSpPr>
          <p:spPr bwMode="auto">
            <a:xfrm flipV="1">
              <a:off x="6064" y="4973"/>
              <a:ext cx="900" cy="7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26" name="Text Box 14"/>
            <p:cNvSpPr txBox="1">
              <a:spLocks noChangeArrowheads="1"/>
            </p:cNvSpPr>
            <p:nvPr/>
          </p:nvSpPr>
          <p:spPr bwMode="auto">
            <a:xfrm>
              <a:off x="3299" y="3896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Б</a:t>
              </a:r>
            </a:p>
          </p:txBody>
        </p:sp>
        <p:sp>
          <p:nvSpPr>
            <p:cNvPr id="85027" name="Text Box 13"/>
            <p:cNvSpPr txBox="1">
              <a:spLocks noChangeArrowheads="1"/>
            </p:cNvSpPr>
            <p:nvPr/>
          </p:nvSpPr>
          <p:spPr bwMode="auto">
            <a:xfrm>
              <a:off x="3858" y="4524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800">
                  <a:ea typeface="Calibri" pitchFamily="34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5028" name="Text Box 12"/>
            <p:cNvSpPr txBox="1">
              <a:spLocks noChangeArrowheads="1"/>
            </p:cNvSpPr>
            <p:nvPr/>
          </p:nvSpPr>
          <p:spPr bwMode="auto">
            <a:xfrm>
              <a:off x="3355" y="5690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Г</a:t>
              </a:r>
            </a:p>
          </p:txBody>
        </p:sp>
        <p:sp>
          <p:nvSpPr>
            <p:cNvPr id="85029" name="Text Box 11"/>
            <p:cNvSpPr txBox="1">
              <a:spLocks noChangeArrowheads="1"/>
            </p:cNvSpPr>
            <p:nvPr/>
          </p:nvSpPr>
          <p:spPr bwMode="auto">
            <a:xfrm>
              <a:off x="5501" y="3824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Д</a:t>
              </a:r>
            </a:p>
          </p:txBody>
        </p:sp>
        <p:sp>
          <p:nvSpPr>
            <p:cNvPr id="85030" name="Text Box 10"/>
            <p:cNvSpPr txBox="1">
              <a:spLocks noChangeArrowheads="1"/>
            </p:cNvSpPr>
            <p:nvPr/>
          </p:nvSpPr>
          <p:spPr bwMode="auto">
            <a:xfrm>
              <a:off x="4974" y="4591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85031" name="Text Box 9"/>
            <p:cNvSpPr txBox="1">
              <a:spLocks noChangeArrowheads="1"/>
            </p:cNvSpPr>
            <p:nvPr/>
          </p:nvSpPr>
          <p:spPr bwMode="auto">
            <a:xfrm>
              <a:off x="4660" y="5728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Ж</a:t>
              </a:r>
            </a:p>
          </p:txBody>
        </p:sp>
        <p:sp>
          <p:nvSpPr>
            <p:cNvPr id="85032" name="Text Box 8"/>
            <p:cNvSpPr txBox="1">
              <a:spLocks noChangeArrowheads="1"/>
            </p:cNvSpPr>
            <p:nvPr/>
          </p:nvSpPr>
          <p:spPr bwMode="auto">
            <a:xfrm>
              <a:off x="6638" y="3884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З</a:t>
              </a:r>
            </a:p>
          </p:txBody>
        </p:sp>
        <p:sp>
          <p:nvSpPr>
            <p:cNvPr id="85033" name="Text Box 7"/>
            <p:cNvSpPr txBox="1">
              <a:spLocks noChangeArrowheads="1"/>
            </p:cNvSpPr>
            <p:nvPr/>
          </p:nvSpPr>
          <p:spPr bwMode="auto">
            <a:xfrm>
              <a:off x="5921" y="5734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И</a:t>
              </a:r>
            </a:p>
          </p:txBody>
        </p:sp>
        <p:sp>
          <p:nvSpPr>
            <p:cNvPr id="85034" name="Text Box 6"/>
            <p:cNvSpPr txBox="1">
              <a:spLocks noChangeArrowheads="1"/>
            </p:cNvSpPr>
            <p:nvPr/>
          </p:nvSpPr>
          <p:spPr bwMode="auto">
            <a:xfrm>
              <a:off x="7058" y="4837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К</a:t>
              </a:r>
            </a:p>
          </p:txBody>
        </p:sp>
        <p:sp>
          <p:nvSpPr>
            <p:cNvPr id="85035" name="Line 4"/>
            <p:cNvSpPr>
              <a:spLocks noChangeShapeType="1"/>
            </p:cNvSpPr>
            <p:nvPr/>
          </p:nvSpPr>
          <p:spPr bwMode="auto">
            <a:xfrm>
              <a:off x="5108" y="4940"/>
              <a:ext cx="895" cy="7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36" name="Line 3"/>
            <p:cNvSpPr>
              <a:spLocks noChangeShapeType="1"/>
            </p:cNvSpPr>
            <p:nvPr/>
          </p:nvSpPr>
          <p:spPr bwMode="auto">
            <a:xfrm>
              <a:off x="3617" y="4203"/>
              <a:ext cx="1442" cy="6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037" name="Line 2"/>
            <p:cNvSpPr>
              <a:spLocks noChangeShapeType="1"/>
            </p:cNvSpPr>
            <p:nvPr/>
          </p:nvSpPr>
          <p:spPr bwMode="auto">
            <a:xfrm flipV="1">
              <a:off x="3605" y="4963"/>
              <a:ext cx="1459" cy="72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63688" y="1844824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396781" y="2570651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080495" y="3530896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780439" y="2139287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774234" y="2901554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178862" y="1316463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492687" y="2325261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4492687" y="2805356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095509" y="3804546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4799038" y="3028332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4202069" y="2584265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</a:t>
            </a:r>
            <a:endParaRPr lang="ru-RU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5268283" y="1584610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3</a:t>
            </a:r>
            <a:endParaRPr lang="ru-RU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5957356" y="3832549"/>
            <a:ext cx="341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051215" y="1296595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864192" y="1985363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504238" y="2207998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6058691" y="3439757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</a:t>
            </a:r>
            <a:endParaRPr lang="ru-RU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7321374" y="2570651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</a:t>
            </a:r>
            <a:endParaRPr lang="ru-RU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7614059" y="2948538"/>
            <a:ext cx="35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7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96781" y="4725144"/>
            <a:ext cx="4255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4+4+6+7=21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476120" y="5289369"/>
            <a:ext cx="4020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Ответ: 21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5"/>
            <a:ext cx="8375650" cy="471488"/>
          </a:xfrm>
        </p:spPr>
        <p:txBody>
          <a:bodyPr>
            <a:normAutofit fontScale="90000"/>
          </a:bodyPr>
          <a:lstStyle/>
          <a:p>
            <a:r>
              <a:rPr lang="ru-RU" smtClean="0"/>
              <a:t>Количество путей из А в К</a:t>
            </a:r>
          </a:p>
        </p:txBody>
      </p:sp>
      <p:sp>
        <p:nvSpPr>
          <p:cNvPr id="86020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86021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sp>
        <p:nvSpPr>
          <p:cNvPr id="8602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560388" y="928688"/>
            <a:ext cx="8121650" cy="3846512"/>
            <a:chOff x="2308" y="3824"/>
            <a:chExt cx="4634" cy="2194"/>
          </a:xfrm>
        </p:grpSpPr>
        <p:sp>
          <p:nvSpPr>
            <p:cNvPr id="86024" name="Line 42"/>
            <p:cNvSpPr>
              <a:spLocks noChangeShapeType="1"/>
            </p:cNvSpPr>
            <p:nvPr/>
          </p:nvSpPr>
          <p:spPr bwMode="auto">
            <a:xfrm flipV="1">
              <a:off x="2652" y="4184"/>
              <a:ext cx="900" cy="74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25" name="Text Box 41"/>
            <p:cNvSpPr txBox="1">
              <a:spLocks noChangeArrowheads="1"/>
            </p:cNvSpPr>
            <p:nvPr/>
          </p:nvSpPr>
          <p:spPr bwMode="auto">
            <a:xfrm>
              <a:off x="2308" y="4793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86026" name="Oval 40"/>
            <p:cNvSpPr>
              <a:spLocks noChangeArrowheads="1"/>
            </p:cNvSpPr>
            <p:nvPr/>
          </p:nvSpPr>
          <p:spPr bwMode="auto">
            <a:xfrm>
              <a:off x="2593" y="4884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6027" name="Line 39"/>
            <p:cNvSpPr>
              <a:spLocks noChangeShapeType="1"/>
            </p:cNvSpPr>
            <p:nvPr/>
          </p:nvSpPr>
          <p:spPr bwMode="auto">
            <a:xfrm>
              <a:off x="2652" y="4950"/>
              <a:ext cx="900" cy="7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28" name="Line 38"/>
            <p:cNvSpPr>
              <a:spLocks noChangeShapeType="1"/>
            </p:cNvSpPr>
            <p:nvPr/>
          </p:nvSpPr>
          <p:spPr bwMode="auto">
            <a:xfrm flipV="1">
              <a:off x="4091" y="5239"/>
              <a:ext cx="101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29" name="Line 37"/>
            <p:cNvSpPr>
              <a:spLocks noChangeShapeType="1"/>
            </p:cNvSpPr>
            <p:nvPr/>
          </p:nvSpPr>
          <p:spPr bwMode="auto">
            <a:xfrm flipV="1">
              <a:off x="3606" y="5738"/>
              <a:ext cx="201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30" name="Line 36"/>
            <p:cNvSpPr>
              <a:spLocks noChangeShapeType="1"/>
            </p:cNvSpPr>
            <p:nvPr/>
          </p:nvSpPr>
          <p:spPr bwMode="auto">
            <a:xfrm>
              <a:off x="3591" y="4168"/>
              <a:ext cx="456" cy="4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31" name="Line 35"/>
            <p:cNvSpPr>
              <a:spLocks noChangeShapeType="1"/>
            </p:cNvSpPr>
            <p:nvPr/>
          </p:nvSpPr>
          <p:spPr bwMode="auto">
            <a:xfrm flipV="1">
              <a:off x="2689" y="4651"/>
              <a:ext cx="1350" cy="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3537" y="4096"/>
              <a:ext cx="2190" cy="1690"/>
              <a:chOff x="3537" y="4124"/>
              <a:chExt cx="2190" cy="1690"/>
            </a:xfrm>
          </p:grpSpPr>
          <p:sp>
            <p:nvSpPr>
              <p:cNvPr id="86060" name="Oval 34"/>
              <p:cNvSpPr>
                <a:spLocks noChangeArrowheads="1"/>
              </p:cNvSpPr>
              <p:nvPr/>
            </p:nvSpPr>
            <p:spPr bwMode="auto">
              <a:xfrm>
                <a:off x="3537" y="4124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800"/>
              </a:p>
            </p:txBody>
          </p:sp>
          <p:sp>
            <p:nvSpPr>
              <p:cNvPr id="86061" name="Oval 33"/>
              <p:cNvSpPr>
                <a:spLocks noChangeArrowheads="1"/>
              </p:cNvSpPr>
              <p:nvPr/>
            </p:nvSpPr>
            <p:spPr bwMode="auto">
              <a:xfrm>
                <a:off x="3537" y="5701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800"/>
              </a:p>
            </p:txBody>
          </p:sp>
          <p:sp>
            <p:nvSpPr>
              <p:cNvPr id="86062" name="Oval 32"/>
              <p:cNvSpPr>
                <a:spLocks noChangeArrowheads="1"/>
              </p:cNvSpPr>
              <p:nvPr/>
            </p:nvSpPr>
            <p:spPr bwMode="auto">
              <a:xfrm>
                <a:off x="5613" y="4124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800"/>
              </a:p>
            </p:txBody>
          </p:sp>
          <p:sp>
            <p:nvSpPr>
              <p:cNvPr id="86063" name="Oval 31"/>
              <p:cNvSpPr>
                <a:spLocks noChangeArrowheads="1"/>
              </p:cNvSpPr>
              <p:nvPr/>
            </p:nvSpPr>
            <p:spPr bwMode="auto">
              <a:xfrm>
                <a:off x="5614" y="5701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800"/>
              </a:p>
            </p:txBody>
          </p:sp>
        </p:grpSp>
        <p:sp>
          <p:nvSpPr>
            <p:cNvPr id="86033" name="Line 29"/>
            <p:cNvSpPr>
              <a:spLocks noChangeShapeType="1"/>
            </p:cNvSpPr>
            <p:nvPr/>
          </p:nvSpPr>
          <p:spPr bwMode="auto">
            <a:xfrm rot="16200000" flipV="1">
              <a:off x="3839" y="4947"/>
              <a:ext cx="49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34" name="Oval 28"/>
            <p:cNvSpPr>
              <a:spLocks noChangeArrowheads="1"/>
            </p:cNvSpPr>
            <p:nvPr/>
          </p:nvSpPr>
          <p:spPr bwMode="auto">
            <a:xfrm>
              <a:off x="6546" y="4884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2800"/>
            </a:p>
          </p:txBody>
        </p:sp>
        <p:sp>
          <p:nvSpPr>
            <p:cNvPr id="86035" name="Line 27"/>
            <p:cNvSpPr>
              <a:spLocks noChangeShapeType="1"/>
            </p:cNvSpPr>
            <p:nvPr/>
          </p:nvSpPr>
          <p:spPr bwMode="auto">
            <a:xfrm>
              <a:off x="5163" y="4654"/>
              <a:ext cx="1391" cy="2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36" name="Text Box 26"/>
            <p:cNvSpPr txBox="1">
              <a:spLocks noChangeArrowheads="1"/>
            </p:cNvSpPr>
            <p:nvPr/>
          </p:nvSpPr>
          <p:spPr bwMode="auto">
            <a:xfrm>
              <a:off x="3299" y="3896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Б</a:t>
              </a:r>
            </a:p>
          </p:txBody>
        </p:sp>
        <p:sp>
          <p:nvSpPr>
            <p:cNvPr id="86037" name="Text Box 25"/>
            <p:cNvSpPr txBox="1">
              <a:spLocks noChangeArrowheads="1"/>
            </p:cNvSpPr>
            <p:nvPr/>
          </p:nvSpPr>
          <p:spPr bwMode="auto">
            <a:xfrm>
              <a:off x="4060" y="4316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800">
                  <a:ea typeface="Calibri" pitchFamily="34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6038" name="Text Box 24"/>
            <p:cNvSpPr txBox="1">
              <a:spLocks noChangeArrowheads="1"/>
            </p:cNvSpPr>
            <p:nvPr/>
          </p:nvSpPr>
          <p:spPr bwMode="auto">
            <a:xfrm>
              <a:off x="5501" y="3824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Е</a:t>
              </a:r>
            </a:p>
          </p:txBody>
        </p:sp>
        <p:sp>
          <p:nvSpPr>
            <p:cNvPr id="86039" name="Text Box 23"/>
            <p:cNvSpPr txBox="1">
              <a:spLocks noChangeArrowheads="1"/>
            </p:cNvSpPr>
            <p:nvPr/>
          </p:nvSpPr>
          <p:spPr bwMode="auto">
            <a:xfrm>
              <a:off x="5645" y="5763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И</a:t>
              </a:r>
            </a:p>
          </p:txBody>
        </p:sp>
        <p:sp>
          <p:nvSpPr>
            <p:cNvPr id="86040" name="Text Box 22"/>
            <p:cNvSpPr txBox="1">
              <a:spLocks noChangeArrowheads="1"/>
            </p:cNvSpPr>
            <p:nvPr/>
          </p:nvSpPr>
          <p:spPr bwMode="auto">
            <a:xfrm>
              <a:off x="6659" y="4811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К</a:t>
              </a:r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4030" y="4588"/>
              <a:ext cx="1185" cy="706"/>
              <a:chOff x="4030" y="4540"/>
              <a:chExt cx="1185" cy="706"/>
            </a:xfrm>
          </p:grpSpPr>
          <p:sp>
            <p:nvSpPr>
              <p:cNvPr id="86056" name="Oval 20"/>
              <p:cNvSpPr>
                <a:spLocks noChangeArrowheads="1"/>
              </p:cNvSpPr>
              <p:nvPr/>
            </p:nvSpPr>
            <p:spPr bwMode="auto">
              <a:xfrm>
                <a:off x="4030" y="454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800"/>
              </a:p>
            </p:txBody>
          </p:sp>
          <p:sp>
            <p:nvSpPr>
              <p:cNvPr id="86057" name="Oval 19"/>
              <p:cNvSpPr>
                <a:spLocks noChangeArrowheads="1"/>
              </p:cNvSpPr>
              <p:nvPr/>
            </p:nvSpPr>
            <p:spPr bwMode="auto">
              <a:xfrm>
                <a:off x="5102" y="4540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800"/>
              </a:p>
            </p:txBody>
          </p:sp>
          <p:sp>
            <p:nvSpPr>
              <p:cNvPr id="86058" name="Oval 18"/>
              <p:cNvSpPr>
                <a:spLocks noChangeArrowheads="1"/>
              </p:cNvSpPr>
              <p:nvPr/>
            </p:nvSpPr>
            <p:spPr bwMode="auto">
              <a:xfrm>
                <a:off x="4030" y="5133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800"/>
              </a:p>
            </p:txBody>
          </p:sp>
          <p:sp>
            <p:nvSpPr>
              <p:cNvPr id="86059" name="Oval 17"/>
              <p:cNvSpPr>
                <a:spLocks noChangeArrowheads="1"/>
              </p:cNvSpPr>
              <p:nvPr/>
            </p:nvSpPr>
            <p:spPr bwMode="auto">
              <a:xfrm>
                <a:off x="5102" y="5133"/>
                <a:ext cx="113" cy="113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sz="2800"/>
              </a:p>
            </p:txBody>
          </p:sp>
        </p:grpSp>
        <p:sp>
          <p:nvSpPr>
            <p:cNvPr id="86042" name="Line 15"/>
            <p:cNvSpPr>
              <a:spLocks noChangeShapeType="1"/>
            </p:cNvSpPr>
            <p:nvPr/>
          </p:nvSpPr>
          <p:spPr bwMode="auto">
            <a:xfrm flipV="1">
              <a:off x="3606" y="4142"/>
              <a:ext cx="201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43" name="Line 14"/>
            <p:cNvSpPr>
              <a:spLocks noChangeShapeType="1"/>
            </p:cNvSpPr>
            <p:nvPr/>
          </p:nvSpPr>
          <p:spPr bwMode="auto">
            <a:xfrm>
              <a:off x="5666" y="4143"/>
              <a:ext cx="900" cy="7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44" name="Line 13"/>
            <p:cNvSpPr>
              <a:spLocks noChangeShapeType="1"/>
            </p:cNvSpPr>
            <p:nvPr/>
          </p:nvSpPr>
          <p:spPr bwMode="auto">
            <a:xfrm flipV="1">
              <a:off x="5675" y="4973"/>
              <a:ext cx="900" cy="74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45" name="Line 12"/>
            <p:cNvSpPr>
              <a:spLocks noChangeShapeType="1"/>
            </p:cNvSpPr>
            <p:nvPr/>
          </p:nvSpPr>
          <p:spPr bwMode="auto">
            <a:xfrm>
              <a:off x="5178" y="5254"/>
              <a:ext cx="456" cy="4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46" name="Line 11"/>
            <p:cNvSpPr>
              <a:spLocks noChangeShapeType="1"/>
            </p:cNvSpPr>
            <p:nvPr/>
          </p:nvSpPr>
          <p:spPr bwMode="auto">
            <a:xfrm flipV="1">
              <a:off x="5184" y="4180"/>
              <a:ext cx="456" cy="4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47" name="Line 10"/>
            <p:cNvSpPr>
              <a:spLocks noChangeShapeType="1"/>
            </p:cNvSpPr>
            <p:nvPr/>
          </p:nvSpPr>
          <p:spPr bwMode="auto">
            <a:xfrm flipV="1">
              <a:off x="3600" y="5274"/>
              <a:ext cx="456" cy="4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48" name="Line 9"/>
            <p:cNvSpPr>
              <a:spLocks noChangeShapeType="1"/>
            </p:cNvSpPr>
            <p:nvPr/>
          </p:nvSpPr>
          <p:spPr bwMode="auto">
            <a:xfrm>
              <a:off x="2696" y="4943"/>
              <a:ext cx="1350" cy="2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49" name="Line 8"/>
            <p:cNvSpPr>
              <a:spLocks noChangeShapeType="1"/>
            </p:cNvSpPr>
            <p:nvPr/>
          </p:nvSpPr>
          <p:spPr bwMode="auto">
            <a:xfrm rot="5400000">
              <a:off x="4914" y="4940"/>
              <a:ext cx="49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50" name="Line 7"/>
            <p:cNvSpPr>
              <a:spLocks noChangeShapeType="1"/>
            </p:cNvSpPr>
            <p:nvPr/>
          </p:nvSpPr>
          <p:spPr bwMode="auto">
            <a:xfrm flipV="1">
              <a:off x="4091" y="4635"/>
              <a:ext cx="101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51" name="Line 6"/>
            <p:cNvSpPr>
              <a:spLocks noChangeShapeType="1"/>
            </p:cNvSpPr>
            <p:nvPr/>
          </p:nvSpPr>
          <p:spPr bwMode="auto">
            <a:xfrm flipV="1">
              <a:off x="5163" y="4949"/>
              <a:ext cx="1391" cy="29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052" name="Text Box 5"/>
            <p:cNvSpPr txBox="1">
              <a:spLocks noChangeArrowheads="1"/>
            </p:cNvSpPr>
            <p:nvPr/>
          </p:nvSpPr>
          <p:spPr bwMode="auto">
            <a:xfrm>
              <a:off x="4047" y="5267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Г</a:t>
              </a:r>
            </a:p>
          </p:txBody>
        </p:sp>
        <p:sp>
          <p:nvSpPr>
            <p:cNvPr id="86053" name="Text Box 4"/>
            <p:cNvSpPr txBox="1">
              <a:spLocks noChangeArrowheads="1"/>
            </p:cNvSpPr>
            <p:nvPr/>
          </p:nvSpPr>
          <p:spPr bwMode="auto">
            <a:xfrm>
              <a:off x="3305" y="5739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Д</a:t>
              </a:r>
            </a:p>
          </p:txBody>
        </p:sp>
        <p:sp>
          <p:nvSpPr>
            <p:cNvPr id="86054" name="Text Box 3"/>
            <p:cNvSpPr txBox="1">
              <a:spLocks noChangeArrowheads="1"/>
            </p:cNvSpPr>
            <p:nvPr/>
          </p:nvSpPr>
          <p:spPr bwMode="auto">
            <a:xfrm>
              <a:off x="4914" y="4316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Ж</a:t>
              </a:r>
            </a:p>
          </p:txBody>
        </p:sp>
        <p:sp>
          <p:nvSpPr>
            <p:cNvPr id="86055" name="Text Box 2"/>
            <p:cNvSpPr txBox="1">
              <a:spLocks noChangeArrowheads="1"/>
            </p:cNvSpPr>
            <p:nvPr/>
          </p:nvSpPr>
          <p:spPr bwMode="auto">
            <a:xfrm>
              <a:off x="4914" y="5267"/>
              <a:ext cx="283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800">
                  <a:ea typeface="Calibri" pitchFamily="34" charset="0"/>
                  <a:cs typeface="Times New Roman" pitchFamily="18" charset="0"/>
                </a:rPr>
                <a:t>З</a:t>
              </a:r>
            </a:p>
          </p:txBody>
        </p:sp>
      </p:grpSp>
      <p:sp>
        <p:nvSpPr>
          <p:cNvPr id="47" name="Номер слайда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95708" y="16747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924675" y="230895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040960" y="312769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2350426" y="380101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3202266" y="18420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5795970" y="132608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3238838" y="34915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841662" y="40847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636793" y="25554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2</a:t>
            </a:r>
            <a:endParaRPr lang="ru-RU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939492" y="21920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5055612" y="323242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2</a:t>
            </a:r>
            <a:endParaRPr lang="ru-RU" b="1" dirty="0"/>
          </a:p>
        </p:txBody>
      </p:sp>
      <p:sp>
        <p:nvSpPr>
          <p:cNvPr id="59" name="TextBox 58"/>
          <p:cNvSpPr txBox="1"/>
          <p:nvPr/>
        </p:nvSpPr>
        <p:spPr>
          <a:xfrm flipH="1">
            <a:off x="6047716" y="1556517"/>
            <a:ext cx="331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5465706" y="284528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101746" y="252907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4</a:t>
            </a:r>
            <a:endParaRPr lang="ru-RU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7064941" y="28808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</a:t>
            </a:r>
            <a:endParaRPr lang="ru-RU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5960808" y="372969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6</a:t>
            </a:r>
            <a:endParaRPr lang="ru-RU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7424981" y="223260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5</a:t>
            </a:r>
            <a:endParaRPr lang="ru-RU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7564489" y="305678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7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35696" y="4733123"/>
            <a:ext cx="4005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5+4+6+7=22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16813" y="5661248"/>
            <a:ext cx="3088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Ответ: 22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Рисунки для презентации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https://infourok.ru/prezentaciya-po-fizike-kipenie-kondensaciya-klass-3087175.html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https://yar.aif.ru/infographic/v_yaroslavskoy_oblasti_smertnost_prevyshaet_rozhdaemost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https://ppt-online.org/48361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http://lmatrix.ru/news/theory/teoriya-grafov-obshhie-svedeniya_35.html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Учебник по информатике для 9 класса </a:t>
            </a:r>
            <a:r>
              <a:rPr lang="ru-RU" dirty="0" err="1" smtClean="0"/>
              <a:t>Л.Л.Босова</a:t>
            </a:r>
            <a:r>
              <a:rPr lang="ru-RU" dirty="0" smtClean="0"/>
              <a:t> и </a:t>
            </a:r>
            <a:r>
              <a:rPr lang="ru-RU" dirty="0" err="1" smtClean="0"/>
              <a:t>А.Ю.Босова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Сайт Константина Полякова </a:t>
            </a:r>
            <a:r>
              <a:rPr lang="en-US" dirty="0" smtClean="0">
                <a:hlinkClick r:id="rId2"/>
              </a:rPr>
              <a:t>https://www.kpolyakov.spb.ru/school/osnbook.htm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Многообразие графических информационных моделей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5969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Схема – это представление некоторого объекта в общих, главных чертах с помощью условных обозначений.</a:t>
            </a:r>
            <a:endParaRPr lang="ru-RU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92896"/>
            <a:ext cx="3923195" cy="2420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204864"/>
            <a:ext cx="4392488" cy="297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Управляющая кнопка: возврат 2">
            <a:hlinkClick r:id="rId4" action="ppaction://hlinksldjump" highlightClick="1"/>
          </p:cNvPr>
          <p:cNvSpPr/>
          <p:nvPr/>
        </p:nvSpPr>
        <p:spPr>
          <a:xfrm>
            <a:off x="323528" y="6093296"/>
            <a:ext cx="504056" cy="432048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426170"/>
          </a:xfrm>
        </p:spPr>
        <p:txBody>
          <a:bodyPr>
            <a:noAutofit/>
          </a:bodyPr>
          <a:lstStyle/>
          <a:p>
            <a:r>
              <a:rPr lang="ru-RU" sz="2800" dirty="0" smtClean="0"/>
              <a:t>Чертёж – условное графическое изображение предмета с точным соотношением его размеров, получаемое методом проецирования.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 descr="чертёж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64988" y="1600200"/>
            <a:ext cx="6414024" cy="4525963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Управляющая кнопка: возврат 2">
            <a:hlinkClick r:id="rId3" action="ppaction://hlinksldjump" highlightClick="1"/>
          </p:cNvPr>
          <p:cNvSpPr/>
          <p:nvPr/>
        </p:nvSpPr>
        <p:spPr>
          <a:xfrm>
            <a:off x="323528" y="6237312"/>
            <a:ext cx="504056" cy="484163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График – графическое изображение, дающее наглядное представление о характере зависимости одной величины от другой величины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графи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Управляющая кнопка: возврат 2">
            <a:hlinkClick r:id="rId3" action="ppaction://hlinksldjump" highlightClick="1"/>
          </p:cNvPr>
          <p:cNvSpPr/>
          <p:nvPr/>
        </p:nvSpPr>
        <p:spPr>
          <a:xfrm>
            <a:off x="395536" y="6126164"/>
            <a:ext cx="576064" cy="595312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642194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Диаграмма – графическое изображение, дающее наглядное представление о соотношении каких-либо величин или значений одной величины, об изменении их значений. </a:t>
            </a:r>
            <a:endParaRPr lang="ru-RU" sz="2800" dirty="0"/>
          </a:p>
        </p:txBody>
      </p:sp>
      <p:pic>
        <p:nvPicPr>
          <p:cNvPr id="4" name="Содержимое 3" descr="диаграмм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060575"/>
            <a:ext cx="5487971" cy="4115978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Управляющая кнопка: возврат 2">
            <a:hlinkClick r:id="rId3" action="ppaction://hlinksldjump" highlightClick="1"/>
          </p:cNvPr>
          <p:cNvSpPr/>
          <p:nvPr/>
        </p:nvSpPr>
        <p:spPr>
          <a:xfrm>
            <a:off x="323528" y="6176553"/>
            <a:ext cx="504056" cy="544922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8621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Граф – это графическое изображение объектов с помощью вершин и связей между ними.</a:t>
            </a:r>
            <a:br>
              <a:rPr lang="ru-RU" sz="2800" dirty="0" smtClean="0"/>
            </a:br>
            <a:r>
              <a:rPr lang="ru-RU" sz="2800" dirty="0" smtClean="0"/>
              <a:t>Если линия, соединяющая вершины графа без стрелки, то она называется ребром, а со стрелкой  - дугой.</a:t>
            </a:r>
            <a:endParaRPr lang="ru-RU" sz="2800" dirty="0"/>
          </a:p>
        </p:txBody>
      </p:sp>
      <p:pic>
        <p:nvPicPr>
          <p:cNvPr id="4" name="Содержимое 3" descr="граф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1" y="2204864"/>
            <a:ext cx="4618925" cy="3816424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0997-EE54-42DC-B641-4929BA1E741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1615</Words>
  <Application>Microsoft Office PowerPoint</Application>
  <PresentationFormat>Экран (4:3)</PresentationFormat>
  <Paragraphs>1236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3" baseType="lpstr">
      <vt:lpstr>Arial</vt:lpstr>
      <vt:lpstr>Bahnschrift SemiLight</vt:lpstr>
      <vt:lpstr>Calibri</vt:lpstr>
      <vt:lpstr>Consolas</vt:lpstr>
      <vt:lpstr>Courier New</vt:lpstr>
      <vt:lpstr>Symbol</vt:lpstr>
      <vt:lpstr>Times New Roman</vt:lpstr>
      <vt:lpstr>Тема Office</vt:lpstr>
      <vt:lpstr>Графические информационные модели</vt:lpstr>
      <vt:lpstr>План урока</vt:lpstr>
      <vt:lpstr>Презентация PowerPoint</vt:lpstr>
      <vt:lpstr>Многообразие графических информационных моделей</vt:lpstr>
      <vt:lpstr>Схема – это представление некоторого объекта в общих, главных чертах с помощью условных обозначений.</vt:lpstr>
      <vt:lpstr>Чертёж – условное графическое изображение предмета с точным соотношением его размеров, получаемое методом проецирования. </vt:lpstr>
      <vt:lpstr>График – графическое изображение, дающее наглядное представление о характере зависимости одной величины от другой величины.</vt:lpstr>
      <vt:lpstr>Диаграмма – графическое изображение, дающее наглядное представление о соотношении каких-либо величин или значений одной величины, об изменении их значений. </vt:lpstr>
      <vt:lpstr>Граф – это графическое изображение объектов с помощью вершин и связей между ними. Если линия, соединяющая вершины графа без стрелки, то она называется ребром, а со стрелкой  - дугой.</vt:lpstr>
      <vt:lpstr>Презентация PowerPoint</vt:lpstr>
      <vt:lpstr>Матрица и список смежности</vt:lpstr>
      <vt:lpstr>Постройте матрицу смежности </vt:lpstr>
      <vt:lpstr>Постройте матрицу смежности  </vt:lpstr>
      <vt:lpstr>Нарисуйте граф</vt:lpstr>
      <vt:lpstr>Нарисуйте граф</vt:lpstr>
      <vt:lpstr>Нарисуйте граф</vt:lpstr>
      <vt:lpstr>Взвешенные графы</vt:lpstr>
      <vt:lpstr>Постройте весовую матрицу</vt:lpstr>
      <vt:lpstr>Постройте весовую матрицу</vt:lpstr>
      <vt:lpstr>Нарисуйте граф</vt:lpstr>
      <vt:lpstr>Нарисуйте граф</vt:lpstr>
      <vt:lpstr>Нарисуйте граф</vt:lpstr>
      <vt:lpstr>Кратчайший путь (перебор)</vt:lpstr>
      <vt:lpstr>Кратчайший путь</vt:lpstr>
      <vt:lpstr>Кратчайший путь</vt:lpstr>
      <vt:lpstr>Кратчайший путь</vt:lpstr>
      <vt:lpstr>Ориентированные графы (орграфы)</vt:lpstr>
      <vt:lpstr>Нарисуйте орграф</vt:lpstr>
      <vt:lpstr>Нарисуйте орграф</vt:lpstr>
      <vt:lpstr>Количество путей из А в Ж</vt:lpstr>
      <vt:lpstr>Количество путей из А в К</vt:lpstr>
      <vt:lpstr>Количество путей из А в К</vt:lpstr>
      <vt:lpstr>Количество путей из А в К</vt:lpstr>
      <vt:lpstr>Рисунки для презентации</vt:lpstr>
      <vt:lpstr>Список литературы</vt:lpstr>
    </vt:vector>
  </TitlesOfParts>
  <Company>School 9 Tver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Графические информационные модели</dc:title>
  <dc:creator>Сташкус</dc:creator>
  <cp:lastModifiedBy>Учитель</cp:lastModifiedBy>
  <cp:revision>45</cp:revision>
  <dcterms:created xsi:type="dcterms:W3CDTF">2019-10-30T18:13:31Z</dcterms:created>
  <dcterms:modified xsi:type="dcterms:W3CDTF">2024-11-12T15:08:57Z</dcterms:modified>
</cp:coreProperties>
</file>