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9"/>
  </p:notesMasterIdLst>
  <p:sldIdLst>
    <p:sldId id="256" r:id="rId2"/>
    <p:sldId id="257" r:id="rId3"/>
    <p:sldId id="279" r:id="rId4"/>
    <p:sldId id="275" r:id="rId5"/>
    <p:sldId id="270" r:id="rId6"/>
    <p:sldId id="274" r:id="rId7"/>
    <p:sldId id="28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124C"/>
    <a:srgbClr val="A5215D"/>
    <a:srgbClr val="7F0F3F"/>
    <a:srgbClr val="D5196A"/>
    <a:srgbClr val="191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58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529E1-94D8-4550-B134-D754AFA0E675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16A9B-456F-459E-B17B-B11EA50AE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7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AF061-7AC2-45DF-9FCD-68E7CDAB0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2C0DE7-F23D-4EE6-80FA-C71786F7F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5DC418-D2A9-4923-9CA6-272F13D7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DF4-A5FD-4E1A-A83D-4A39727142A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7467F-4373-4D46-B492-261DE0E0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00087A-411D-419C-9512-1EAB2674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5E64-D2CE-4B4C-97E3-9D410AF0C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5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E8287-5BD1-4303-AD86-B47BC414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435434-593A-4337-B4FB-7F1F5E8F4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2AD56-AEB1-4C0C-94C2-751B54CF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DF4-A5FD-4E1A-A83D-4A39727142A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04C698-E2BE-49CF-A3AF-EA70E5E0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898744-18FF-4BD6-8A1C-4CF3F06F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5E64-D2CE-4B4C-97E3-9D410AF0C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F0C4D1-814C-45F3-A86D-1E5B9DC1E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A3BE65-5DCE-4BC6-BB6C-3D6415EAC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6CF39-5328-48A4-903A-82183E43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DF4-A5FD-4E1A-A83D-4A39727142A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93B8F3-930B-4D6B-B879-5D7E31060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B636FE-E152-4AB1-9550-984AA1F0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5E64-D2CE-4B4C-97E3-9D410AF0C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51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4926D-5E87-4E1A-AFFB-066EED7CF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A30FC4-7214-48E9-8930-F98FAD62A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52A457-0FEF-484B-BC20-C8305361D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DF4-A5FD-4E1A-A83D-4A39727142A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1089CD-B28D-46FE-AD24-29FC8D103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91E804-1524-45CC-933D-B22C5889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5E64-D2CE-4B4C-97E3-9D410AF0C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5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BB27C-272F-4480-A5F6-41B00CDBB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7049D3-5F86-432B-8A61-31C90E119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A9E111-447A-42CE-9F9F-2CC7A485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DF4-A5FD-4E1A-A83D-4A39727142A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299A24-61C8-4A17-8D9F-4447520B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FE65FA-E171-4997-B0C8-AC9EC8B2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5E64-D2CE-4B4C-97E3-9D410AF0C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1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4F656-EECD-479A-ABBA-BFC24419A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83FFEC-2735-4FAE-AD16-CB47AB66C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9B8EDD-FB83-4C6C-A786-E02E3F82C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D098C5-7636-494E-B315-79FAE399B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DF4-A5FD-4E1A-A83D-4A39727142A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25CC0E-ADC9-474D-A0FA-32C864801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44DEF4-46FF-4CA2-A894-D40D826C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5E64-D2CE-4B4C-97E3-9D410AF0C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1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C5FE8-71D2-4729-B9F4-7159627A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CD15D2-5841-4ECB-86EC-FCF54E6B9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94158C-FFA8-4DF5-A086-BF2CC93B4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5EE748-F5BB-4DF6-BC9B-0092C9350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A1F7AC-4D02-4E06-8E86-69F55C907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EB4BC0-361A-4514-89F3-18D81C70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DF4-A5FD-4E1A-A83D-4A39727142A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D458D1-96B1-49BA-A06D-B10E880C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202728-BE96-4F36-8870-7C80AFED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5E64-D2CE-4B4C-97E3-9D410AF0C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5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1AD12-6099-4E45-BC46-9E937C10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6BEE33-C8C2-43FF-AF22-2FA680D0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DF4-A5FD-4E1A-A83D-4A39727142A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A399C5-63A9-445E-A391-5830284B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187D88-A38B-46E8-A69A-32C60CA8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5E64-D2CE-4B4C-97E3-9D410AF0C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CD8F99-69DA-4744-83D7-D01E1716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DF4-A5FD-4E1A-A83D-4A39727142A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995430-31BE-490B-8F88-F20A6827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CFB96A-0CD9-433A-A853-BEEF8FB5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5E64-D2CE-4B4C-97E3-9D410AF0C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3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C1C50-010B-4CBA-9DA2-EC1FE9054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28BE9-06BF-48FD-9ACC-48B70E360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72C0C5-6568-4852-9F7F-7DD588AA4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90F340-A391-45C0-AD15-A24A11C4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DF4-A5FD-4E1A-A83D-4A39727142A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6B8D93-DCB8-4A21-BF18-6BC9A2CD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03029F-7E92-49AD-A989-FCF88AC1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5E64-D2CE-4B4C-97E3-9D410AF0C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9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CAF06-A89E-4BE4-9296-08A4FFFF7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486A21-FB1E-4C55-BF28-9AFA99BB4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5CCF8D-F6A9-4DBC-8B3B-1D00947D1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5BF867-6758-43A7-A477-E79F78187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4DF4-A5FD-4E1A-A83D-4A39727142A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F0F09F-02F1-4866-A0CB-9F491BCA4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C12591-FA21-441C-ACE3-6D2AEFF5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5E64-D2CE-4B4C-97E3-9D410AF0C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7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178E9-915A-4475-AB61-6D7E9633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547DA7-7948-4727-8B4F-C1A349D87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896BAB-F9B9-4EAA-A260-AA1D75259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24DF4-A5FD-4E1A-A83D-4A39727142A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E3E08-47C0-4943-9E62-FFCE5457E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97CE11-ED26-4527-9600-F0C934996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5E64-D2CE-4B4C-97E3-9D410AF0C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D256F2-4855-4857-A85F-9AEEC3E3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D2101D62-73B5-43CB-9311-B6E89FD27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0542" y="3892731"/>
            <a:ext cx="8803847" cy="2595155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solidFill>
                  <a:srgbClr val="A521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№283</a:t>
            </a:r>
          </a:p>
          <a:p>
            <a:endParaRPr lang="ru-RU" sz="2400" dirty="0">
              <a:solidFill>
                <a:srgbClr val="A521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A521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ru-RU" sz="2400" dirty="0">
                <a:solidFill>
                  <a:srgbClr val="A521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ученицы 8б класса </a:t>
            </a:r>
          </a:p>
          <a:p>
            <a:pPr algn="l"/>
            <a:r>
              <a:rPr lang="ru-RU" sz="2400" dirty="0">
                <a:solidFill>
                  <a:srgbClr val="A521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Захарова Яна</a:t>
            </a:r>
          </a:p>
          <a:p>
            <a:pPr algn="l"/>
            <a:r>
              <a:rPr lang="ru-RU" sz="2400" dirty="0">
                <a:solidFill>
                  <a:srgbClr val="A521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Лаврентьева Елизавета</a:t>
            </a:r>
          </a:p>
          <a:p>
            <a:pPr algn="l"/>
            <a:r>
              <a:rPr lang="ru-RU" sz="2400" dirty="0">
                <a:solidFill>
                  <a:srgbClr val="A521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учитель истории и обществознания </a:t>
            </a:r>
          </a:p>
          <a:p>
            <a:pPr algn="l"/>
            <a:r>
              <a:rPr lang="ru-RU" dirty="0">
                <a:solidFill>
                  <a:srgbClr val="A521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400" dirty="0" err="1">
                <a:solidFill>
                  <a:srgbClr val="A521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Хачатурова</a:t>
            </a:r>
            <a:r>
              <a:rPr lang="ru-RU" sz="2400" dirty="0">
                <a:solidFill>
                  <a:srgbClr val="A521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Генриховна</a:t>
            </a:r>
          </a:p>
        </p:txBody>
      </p:sp>
    </p:spTree>
    <p:extLst>
      <p:ext uri="{BB962C8B-B14F-4D97-AF65-F5344CB8AC3E}">
        <p14:creationId xmlns:p14="http://schemas.microsoft.com/office/powerpoint/2010/main" val="15247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3B12DB-45D1-40CC-AD2D-539152FA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rgbClr val="9A12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67294D-2731-41C2-B369-C9B7757DB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3898" y="235131"/>
            <a:ext cx="9144000" cy="12801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ЭКСКУРСИОННЫЙ МАРШРУТ</a:t>
            </a:r>
          </a:p>
          <a:p>
            <a:pPr algn="ctr"/>
            <a:r>
              <a:rPr lang="ru-RU" sz="2800" dirty="0">
                <a:solidFill>
                  <a:srgbClr val="191D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ЯУЗА – ДОРОГА В ЛАВРУ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C34F6A57-969F-4B72-B7D8-8E4D7BBC7203}"/>
              </a:ext>
            </a:extLst>
          </p:cNvPr>
          <p:cNvSpPr txBox="1">
            <a:spLocks/>
          </p:cNvSpPr>
          <p:nvPr/>
        </p:nvSpPr>
        <p:spPr>
          <a:xfrm>
            <a:off x="3215148" y="1158155"/>
            <a:ext cx="8655119" cy="5630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900" b="1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любви к Родине через изучение истории родного края</a:t>
            </a:r>
          </a:p>
          <a:p>
            <a:pPr algn="l">
              <a:spcBef>
                <a:spcPts val="0"/>
              </a:spcBef>
            </a:pPr>
            <a:endParaRPr lang="ru-RU" sz="1900" dirty="0">
              <a:solidFill>
                <a:srgbClr val="7F0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900" b="1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исторические и культурные памятники в шаговой доступности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знания об истории и культуре нашей страны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храмовой архитектурой и православной культурой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кругозор </a:t>
            </a:r>
          </a:p>
          <a:p>
            <a:pPr algn="l">
              <a:spcBef>
                <a:spcPts val="0"/>
              </a:spcBef>
            </a:pPr>
            <a:endParaRPr lang="ru-RU" sz="1900" dirty="0">
              <a:solidFill>
                <a:srgbClr val="7F0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900" b="1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экскурсии: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 – тематическая (историческая)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составу и количеству участников – групповая 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проведения – городская</a:t>
            </a:r>
            <a:endParaRPr lang="en-US" sz="1900" dirty="0">
              <a:solidFill>
                <a:srgbClr val="7F0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сезонности – круглогодичная 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способу передвижения – комбинированная (</a:t>
            </a:r>
            <a:r>
              <a:rPr lang="ru-RU" sz="1900" dirty="0" err="1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автобусно</a:t>
            </a: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-пешеходная)</a:t>
            </a:r>
          </a:p>
          <a:p>
            <a:pPr algn="l">
              <a:spcBef>
                <a:spcPts val="0"/>
              </a:spcBef>
            </a:pPr>
            <a:endParaRPr lang="ru-RU" sz="1900" dirty="0">
              <a:solidFill>
                <a:srgbClr val="7F0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900" b="1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6-9 классов и родители</a:t>
            </a:r>
          </a:p>
          <a:p>
            <a:pPr algn="l">
              <a:spcBef>
                <a:spcPts val="0"/>
              </a:spcBef>
            </a:pPr>
            <a:endParaRPr lang="ru-RU" sz="1900" dirty="0">
              <a:solidFill>
                <a:srgbClr val="7F0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900" b="1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Протяжённость и длительность маршрута: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17,5 км ( 13,8 км на автобусе, 3,7 км пешком), 4 часа</a:t>
            </a:r>
          </a:p>
          <a:p>
            <a:pPr algn="l">
              <a:spcBef>
                <a:spcPts val="0"/>
              </a:spcBef>
            </a:pPr>
            <a:endParaRPr lang="ru-RU" sz="1900" dirty="0">
              <a:solidFill>
                <a:srgbClr val="7F0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900" b="1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участников: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20-30 человек (учащиеся и родители)</a:t>
            </a:r>
          </a:p>
          <a:p>
            <a:pPr algn="l">
              <a:spcBef>
                <a:spcPts val="0"/>
              </a:spcBef>
            </a:pPr>
            <a:endParaRPr lang="ru-RU" sz="1900" dirty="0">
              <a:solidFill>
                <a:srgbClr val="7F0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900" b="1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пункты: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сбора группы, двор школы № 283 по адресу: </a:t>
            </a:r>
            <a:r>
              <a:rPr lang="ru-RU" sz="1900" dirty="0" err="1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ул.Широкая</a:t>
            </a: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д.21А (</a:t>
            </a:r>
            <a:r>
              <a:rPr lang="ru-RU" sz="1900" dirty="0" err="1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Покрова Пресвятой Богородицы в Медведкове: </a:t>
            </a:r>
            <a:r>
              <a:rPr lang="ru-RU" sz="1900" dirty="0" err="1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ул.Заповедная</a:t>
            </a: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д.52 (</a:t>
            </a:r>
            <a:r>
              <a:rPr lang="ru-RU" sz="1900" dirty="0" err="1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преподобного Серафима </a:t>
            </a:r>
            <a:r>
              <a:rPr lang="ru-RU" sz="1900" dirty="0" err="1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Соровского</a:t>
            </a: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Раеве</a:t>
            </a: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проезд Шокальского, д.48 (</a:t>
            </a:r>
            <a:r>
              <a:rPr lang="ru-RU" sz="1900" dirty="0" err="1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«Парк Яуза» (</a:t>
            </a:r>
            <a:r>
              <a:rPr lang="ru-RU" sz="1900" dirty="0" err="1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900" dirty="0" err="1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г.Мытищи</a:t>
            </a: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Благовещения Пресвятой Богородицы в </a:t>
            </a:r>
            <a:r>
              <a:rPr lang="ru-RU" sz="1900" dirty="0" err="1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Тайнинском</a:t>
            </a: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г.Мытищи</a:t>
            </a:r>
            <a:r>
              <a:rPr lang="ru-RU" sz="1900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spcBef>
                <a:spcPts val="0"/>
              </a:spcBef>
            </a:pP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C51EAB-F5DF-4B7A-B573-5FA0A3879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1" y="371401"/>
            <a:ext cx="2393854" cy="62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227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8C8FE2-DD1F-4C54-9322-49611ED0C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67294D-2731-41C2-B369-C9B7757DB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8776"/>
            <a:ext cx="9144000" cy="4631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ctr"/>
            <a:r>
              <a:rPr lang="ru-RU" sz="2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ЭКСКУРСИОННОГО МАРШРУТА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9377DFE1-6944-4499-A400-1BFF2BCC530A}"/>
              </a:ext>
            </a:extLst>
          </p:cNvPr>
          <p:cNvSpPr txBox="1">
            <a:spLocks/>
          </p:cNvSpPr>
          <p:nvPr/>
        </p:nvSpPr>
        <p:spPr>
          <a:xfrm>
            <a:off x="796872" y="908267"/>
            <a:ext cx="5006909" cy="927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   </a:t>
            </a:r>
            <a:r>
              <a:rPr lang="ru-RU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Переезд от места сбора</a:t>
            </a:r>
            <a:r>
              <a:rPr lang="en-US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(школа №283 УК №1) </a:t>
            </a:r>
          </a:p>
          <a:p>
            <a:pPr algn="l">
              <a:spcBef>
                <a:spcPts val="0"/>
              </a:spcBef>
            </a:pPr>
            <a:r>
              <a:rPr lang="ru-RU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до храма Покрова Пресвятой Богородицы в Медведкове</a:t>
            </a:r>
          </a:p>
          <a:p>
            <a:pPr algn="l">
              <a:spcBef>
                <a:spcPts val="0"/>
              </a:spcBef>
            </a:pPr>
            <a:r>
              <a:rPr lang="ru-RU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(4,6 км, 14 мин)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57D16B7F-452B-4A0F-9AFC-831DAA729421}"/>
              </a:ext>
            </a:extLst>
          </p:cNvPr>
          <p:cNvSpPr txBox="1">
            <a:spLocks/>
          </p:cNvSpPr>
          <p:nvPr/>
        </p:nvSpPr>
        <p:spPr>
          <a:xfrm>
            <a:off x="6608382" y="908267"/>
            <a:ext cx="4786746" cy="726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algn="l">
              <a:spcBef>
                <a:spcPts val="0"/>
              </a:spcBef>
              <a:buAutoNum type="romanUcPeriod" startAt="2"/>
            </a:pPr>
            <a:r>
              <a:rPr lang="ru-RU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Переезд от храма Серафима </a:t>
            </a:r>
            <a:r>
              <a:rPr lang="ru-RU" sz="1400" dirty="0" err="1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Соровского</a:t>
            </a:r>
            <a:r>
              <a:rPr lang="ru-RU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Раеве</a:t>
            </a:r>
            <a:r>
              <a:rPr lang="ru-RU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</a:p>
          <a:p>
            <a:pPr algn="l">
              <a:spcBef>
                <a:spcPts val="0"/>
              </a:spcBef>
            </a:pPr>
            <a:r>
              <a:rPr lang="ru-RU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храма Покрова Пресвятой Богородицы в Медведкове</a:t>
            </a:r>
          </a:p>
          <a:p>
            <a:pPr algn="l">
              <a:spcBef>
                <a:spcPts val="0"/>
              </a:spcBef>
            </a:pPr>
            <a:r>
              <a:rPr lang="ru-RU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( 3,4 км, 11 мин)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C1C42A-0829-48FE-BC5A-0C8CA18F5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26" y="1628655"/>
            <a:ext cx="4405068" cy="505488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A09A9E-D33D-46CF-8A23-B751CFA40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08" y="1628655"/>
            <a:ext cx="4846166" cy="505488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92021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30DA83-F014-406E-B89F-EBE6F9D52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67294D-2731-41C2-B369-C9B7757DB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1265"/>
            <a:ext cx="9144000" cy="6149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ЭКСКУРСИОННОГО МАРШРУТА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D1AC1924-A28B-4965-9749-9AE915F23202}"/>
              </a:ext>
            </a:extLst>
          </p:cNvPr>
          <p:cNvSpPr txBox="1">
            <a:spLocks/>
          </p:cNvSpPr>
          <p:nvPr/>
        </p:nvSpPr>
        <p:spPr>
          <a:xfrm>
            <a:off x="327091" y="802109"/>
            <a:ext cx="5006909" cy="927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spcBef>
                <a:spcPts val="0"/>
              </a:spcBef>
              <a:buAutoNum type="romanUcPeriod" startAt="3"/>
            </a:pPr>
            <a:r>
              <a:rPr lang="ru-RU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Переход-прогулка, по «Парку Яуза», от храма преподобного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Серафима </a:t>
            </a:r>
            <a:r>
              <a:rPr lang="ru-RU" sz="1400" dirty="0" err="1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Соровского</a:t>
            </a:r>
            <a:r>
              <a:rPr lang="ru-RU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Раеве</a:t>
            </a:r>
            <a:r>
              <a:rPr lang="ru-RU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храму Благовещения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Пресвятой Богородицы в </a:t>
            </a:r>
            <a:r>
              <a:rPr lang="ru-RU" sz="1400" dirty="0" err="1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Тайнинском</a:t>
            </a:r>
            <a:endParaRPr lang="ru-RU" sz="1400" dirty="0">
              <a:solidFill>
                <a:srgbClr val="9A12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(3,7 км, 50 мин)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3902CBD-0CB2-49A1-9443-D45880CE1639}"/>
              </a:ext>
            </a:extLst>
          </p:cNvPr>
          <p:cNvSpPr txBox="1">
            <a:spLocks/>
          </p:cNvSpPr>
          <p:nvPr/>
        </p:nvSpPr>
        <p:spPr>
          <a:xfrm>
            <a:off x="5941411" y="1661342"/>
            <a:ext cx="5006909" cy="927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   </a:t>
            </a:r>
            <a:r>
              <a:rPr lang="ru-RU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Переезд от места сбора</a:t>
            </a:r>
            <a:r>
              <a:rPr lang="en-US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(школа №283 УК №1)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до храма Покрова Пресвятой Богородицы в Медведкове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(5,8 км, 12 мин)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124373-BAB2-4E93-88E3-2AA6F6528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2" y="1661342"/>
            <a:ext cx="4129667" cy="5019339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40CFC0-ABD7-4E8C-8314-0A0915204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55" y="2388033"/>
            <a:ext cx="5983623" cy="3950352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982565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30DA83-F014-406E-B89F-EBE6F9D52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67294D-2731-41C2-B369-C9B7757DB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140061"/>
            <a:ext cx="9144000" cy="6149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(тайминг) маршрута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D647695-DE07-4A74-B2B7-1442A721F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192455"/>
              </p:ext>
            </p:extLst>
          </p:nvPr>
        </p:nvGraphicFramePr>
        <p:xfrm>
          <a:off x="552991" y="755058"/>
          <a:ext cx="11086011" cy="3791905"/>
        </p:xfrm>
        <a:graphic>
          <a:graphicData uri="http://schemas.openxmlformats.org/drawingml/2006/table">
            <a:tbl>
              <a:tblPr firstRow="1" firstCol="1" bandRow="1"/>
              <a:tblGrid>
                <a:gridCol w="1506582">
                  <a:extLst>
                    <a:ext uri="{9D8B030D-6E8A-4147-A177-3AD203B41FA5}">
                      <a16:colId xmlns:a16="http://schemas.microsoft.com/office/drawing/2014/main" val="3404670172"/>
                    </a:ext>
                  </a:extLst>
                </a:gridCol>
                <a:gridCol w="9579429">
                  <a:extLst>
                    <a:ext uri="{9D8B030D-6E8A-4147-A177-3AD203B41FA5}">
                      <a16:colId xmlns:a16="http://schemas.microsoft.com/office/drawing/2014/main" val="16663548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230" algn="l"/>
                        </a:tabLst>
                      </a:pP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00.00 – 00.10</a:t>
                      </a:r>
                      <a:endParaRPr lang="ru-RU" sz="1800" dirty="0">
                        <a:solidFill>
                          <a:srgbClr val="7F0F3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во дворе школы №283, УК №1, ул. Широкая д.21А. Инструктаж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933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230" algn="l"/>
                        </a:tabLst>
                      </a:pP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00.10 – 00.24</a:t>
                      </a:r>
                      <a:endParaRPr lang="ru-RU" sz="1800" dirty="0">
                        <a:solidFill>
                          <a:srgbClr val="7F0F3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Переезд на автобусе к храму Покрова Пресвятой Богородицы в Медведкове (4,6 км)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279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230" algn="l"/>
                        </a:tabLst>
                      </a:pP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00.24 – 01.14</a:t>
                      </a:r>
                      <a:endParaRPr lang="ru-RU" sz="1800" dirty="0">
                        <a:solidFill>
                          <a:srgbClr val="7F0F3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с историей храма. Осмотр храма. Посещение морского клуба при храме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957068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230" algn="l"/>
                        </a:tabLst>
                      </a:pP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01.14 – 01.25 </a:t>
                      </a:r>
                      <a:endParaRPr lang="ru-RU" sz="1800" dirty="0">
                        <a:solidFill>
                          <a:srgbClr val="7F0F3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Переезд на автобусе к храму преподобного Серафима </a:t>
                      </a:r>
                      <a:r>
                        <a:rPr lang="ru-RU" sz="1800" dirty="0" err="1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Соровского</a:t>
                      </a: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800" dirty="0" err="1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Раеве</a:t>
                      </a: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(3,4 км)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30831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230" algn="l"/>
                        </a:tabLst>
                      </a:pP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01.25 – 01.50</a:t>
                      </a:r>
                      <a:endParaRPr lang="ru-RU" sz="1800" dirty="0">
                        <a:solidFill>
                          <a:srgbClr val="7F0F3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Историческая справка о храме и короткий рассказ о преподобном Серафиме </a:t>
                      </a:r>
                      <a:r>
                        <a:rPr lang="ru-RU" sz="1800" dirty="0" err="1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Соровском</a:t>
                      </a: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Осмотр храма. Посещение лавки при храме для покупки церковной выпечки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99459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230" algn="l"/>
                        </a:tabLst>
                      </a:pP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01.50 – 02.40</a:t>
                      </a:r>
                      <a:endParaRPr lang="ru-RU" sz="1800" dirty="0">
                        <a:solidFill>
                          <a:srgbClr val="7F0F3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Прогулка-переход по «Парку Яуза» к храму Благовещения Пресвятой Богородицы в </a:t>
                      </a:r>
                      <a:r>
                        <a:rPr lang="ru-RU" sz="1800" dirty="0" err="1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Тайнинском</a:t>
                      </a: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(3,7 км)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89822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230" algn="l"/>
                        </a:tabLst>
                      </a:pP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02.40 – 03.35</a:t>
                      </a:r>
                      <a:endParaRPr lang="ru-RU" sz="1800" dirty="0">
                        <a:solidFill>
                          <a:srgbClr val="7F0F3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Короткая справка о памятнике императору Николаю </a:t>
                      </a:r>
                      <a:r>
                        <a:rPr lang="en-US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dirty="0" err="1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Тайнинском</a:t>
                      </a: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Рассказ экскурсовода о истории села </a:t>
                      </a:r>
                      <a:r>
                        <a:rPr lang="ru-RU" sz="1800" dirty="0" err="1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Тайнинское</a:t>
                      </a: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царском путевом дворце, храме Благовещения Пресвятой Богородицы. Осмотр храма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92644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230" algn="l"/>
                        </a:tabLst>
                      </a:pP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03.35 – 03.47</a:t>
                      </a:r>
                      <a:endParaRPr lang="ru-RU" sz="1800" dirty="0">
                        <a:solidFill>
                          <a:srgbClr val="7F0F3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Заключительная беседа с участниками.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46803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230" algn="l"/>
                        </a:tabLst>
                      </a:pP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03.47 – 04.00</a:t>
                      </a:r>
                      <a:endParaRPr lang="ru-RU" sz="1800" dirty="0">
                        <a:solidFill>
                          <a:srgbClr val="7F0F3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F0F3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Переезд к школе №283 УК №1 (5,8 км). Завершение экскурсии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755159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117AE4-0DB1-4711-A2D1-59B36F583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05" y="5093889"/>
            <a:ext cx="1682382" cy="16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13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30DA83-F014-406E-B89F-EBE6F9D52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67294D-2731-41C2-B369-C9B7757DB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7665"/>
            <a:ext cx="9144000" cy="6149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маршрута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B5E715BE-B323-412D-AB4F-AC4790C5EEB4}"/>
              </a:ext>
            </a:extLst>
          </p:cNvPr>
          <p:cNvSpPr txBox="1">
            <a:spLocks/>
          </p:cNvSpPr>
          <p:nvPr/>
        </p:nvSpPr>
        <p:spPr>
          <a:xfrm>
            <a:off x="2949796" y="889566"/>
            <a:ext cx="8831387" cy="30989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800" b="1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Экскурсионный маршрут начинается с сбора группы во дворе школы №283 УК1, </a:t>
            </a:r>
            <a:r>
              <a:rPr lang="ru-RU" sz="1800" dirty="0" err="1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г.Москвы</a:t>
            </a: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Переезд к месту начала маршрута. Маршрут пролегает вдоль русла реки Яуза, начинается от храма Покрова Пресвятой Богородицы в Медведкове </a:t>
            </a:r>
            <a:r>
              <a:rPr lang="ru-RU" sz="1800" i="1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(район Южное Медведково, </a:t>
            </a:r>
            <a:r>
              <a:rPr lang="ru-RU" sz="1800" i="1" dirty="0" err="1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г.Москвы</a:t>
            </a:r>
            <a:r>
              <a:rPr lang="ru-RU" sz="1800" i="1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1800" dirty="0" err="1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знакомятся с историей и архитектурой храма,</a:t>
            </a:r>
            <a:r>
              <a:rPr lang="ru-RU" sz="1800" i="1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«Троицкой дорогой» – </a:t>
            </a: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царским богомольным путём</a:t>
            </a:r>
            <a:r>
              <a:rPr lang="ru-RU" sz="1800" i="1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погружаются в трудное для Руси Смутное время. Далее переезд к современному храму преподобного Серафима </a:t>
            </a:r>
            <a:r>
              <a:rPr lang="ru-RU" sz="1800" dirty="0" err="1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Соровского</a:t>
            </a: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Раеве</a:t>
            </a: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(район Северное Медведково, </a:t>
            </a:r>
            <a:r>
              <a:rPr lang="ru-RU" sz="1800" i="1" dirty="0" err="1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г.Москвы</a:t>
            </a:r>
            <a:r>
              <a:rPr lang="ru-RU" sz="1800" i="1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знакомство с храмом и историей о преподобном Серафиме </a:t>
            </a:r>
            <a:r>
              <a:rPr lang="ru-RU" sz="1800" dirty="0" err="1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Соровском</a:t>
            </a: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покупка церковной выпечки. Пеший переход по «Парку Яуза» к храму Благовещения Пресвятой Богородицы в </a:t>
            </a:r>
            <a:r>
              <a:rPr lang="ru-RU" sz="1800" dirty="0" err="1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Тайнинском</a:t>
            </a: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(село </a:t>
            </a:r>
            <a:r>
              <a:rPr lang="ru-RU" sz="1800" i="1" dirty="0" err="1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Тайнинское</a:t>
            </a:r>
            <a:r>
              <a:rPr lang="ru-RU" sz="1800" i="1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г.Мытищи</a:t>
            </a:r>
            <a:r>
              <a:rPr lang="ru-RU" sz="1800" i="1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участники знакомятся с памятником императору Николаю </a:t>
            </a:r>
            <a:r>
              <a:rPr lang="en-US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историей царского путевого дворца, историей и архитектурой храма. После заключительной беседы все возвращаются на автобусе к месту сбора </a:t>
            </a:r>
            <a:r>
              <a:rPr lang="ru-RU" sz="1800" i="1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(школа №283 УК1 </a:t>
            </a:r>
            <a:r>
              <a:rPr lang="ru-RU" sz="1800" i="1" dirty="0" err="1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г.Москвы</a:t>
            </a:r>
            <a:r>
              <a:rPr lang="ru-RU" sz="1800" i="1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solidFill>
                <a:srgbClr val="9A12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91996D-FEA6-44F5-A418-B3876E717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5" y="621895"/>
            <a:ext cx="1953303" cy="14834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795139-BDA5-427C-B297-6D4BDE071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16" y="2616167"/>
            <a:ext cx="1909598" cy="14834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4CAC21-B2D1-4DF2-98ED-8980624C2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59" y="4725941"/>
            <a:ext cx="1901255" cy="12643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576247C-2B9A-49CA-B8EB-88F123A040EB}"/>
              </a:ext>
            </a:extLst>
          </p:cNvPr>
          <p:cNvSpPr txBox="1">
            <a:spLocks/>
          </p:cNvSpPr>
          <p:nvPr/>
        </p:nvSpPr>
        <p:spPr>
          <a:xfrm>
            <a:off x="-87285" y="2161937"/>
            <a:ext cx="2905800" cy="397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Храм Покрова Пресвятой Богородицы </a:t>
            </a:r>
          </a:p>
          <a:p>
            <a:pPr>
              <a:spcBef>
                <a:spcPts val="0"/>
              </a:spcBef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Медведкове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8281A04A-4D11-4ED4-A3F4-717B45E5B302}"/>
              </a:ext>
            </a:extLst>
          </p:cNvPr>
          <p:cNvSpPr txBox="1">
            <a:spLocks/>
          </p:cNvSpPr>
          <p:nvPr/>
        </p:nvSpPr>
        <p:spPr>
          <a:xfrm>
            <a:off x="-87285" y="4096512"/>
            <a:ext cx="2905800" cy="690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Храм </a:t>
            </a:r>
          </a:p>
          <a:p>
            <a:pPr>
              <a:spcBef>
                <a:spcPts val="0"/>
              </a:spcBef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преподобного Серафима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Соровского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Раеве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4CB6D9C6-189F-4189-85CC-12FB0EDE9E9A}"/>
              </a:ext>
            </a:extLst>
          </p:cNvPr>
          <p:cNvSpPr txBox="1">
            <a:spLocks/>
          </p:cNvSpPr>
          <p:nvPr/>
        </p:nvSpPr>
        <p:spPr>
          <a:xfrm>
            <a:off x="-131283" y="6014517"/>
            <a:ext cx="2993795" cy="602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Храм </a:t>
            </a:r>
          </a:p>
          <a:p>
            <a:pPr>
              <a:spcBef>
                <a:spcPts val="0"/>
              </a:spcBef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Благовещения Пресвятой Богородицы в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Тайнинском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B9B077-BB04-4605-BF7F-EF0F2D17FE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98" y="4441648"/>
            <a:ext cx="2639291" cy="1485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050EBB81-B098-4069-A7D1-DF3F92F22CD1}"/>
              </a:ext>
            </a:extLst>
          </p:cNvPr>
          <p:cNvSpPr txBox="1">
            <a:spLocks/>
          </p:cNvSpPr>
          <p:nvPr/>
        </p:nvSpPr>
        <p:spPr>
          <a:xfrm>
            <a:off x="8166645" y="5990276"/>
            <a:ext cx="2993795" cy="602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Царский путевой дворец в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Тайнинском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FED94E0-5517-4118-8377-634B2FD05F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88" y="3862592"/>
            <a:ext cx="1394478" cy="2105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234D9E3A-CA3D-4010-8110-A570EAD80703}"/>
              </a:ext>
            </a:extLst>
          </p:cNvPr>
          <p:cNvSpPr txBox="1">
            <a:spLocks/>
          </p:cNvSpPr>
          <p:nvPr/>
        </p:nvSpPr>
        <p:spPr>
          <a:xfrm>
            <a:off x="4059529" y="6014516"/>
            <a:ext cx="2993795" cy="602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Памятник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императору Николаю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Тайнинском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2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30DA83-F014-406E-B89F-EBE6F9D52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67294D-2731-41C2-B369-C9B7757DB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498"/>
            <a:ext cx="9144000" cy="6149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экскурсионного маршрута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4D7DD6FB-33F0-4615-BAA5-42BA7E957E42}"/>
              </a:ext>
            </a:extLst>
          </p:cNvPr>
          <p:cNvSpPr txBox="1">
            <a:spLocks/>
          </p:cNvSpPr>
          <p:nvPr/>
        </p:nvSpPr>
        <p:spPr>
          <a:xfrm>
            <a:off x="409303" y="792494"/>
            <a:ext cx="11477897" cy="4789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800" b="1" dirty="0">
                <a:solidFill>
                  <a:srgbClr val="7F0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Представленный экскурсионный маршрут выбран по следующим причинам:</a:t>
            </a:r>
          </a:p>
          <a:p>
            <a:pPr algn="l">
              <a:spcBef>
                <a:spcPts val="0"/>
              </a:spcBef>
            </a:pPr>
            <a:endParaRPr lang="ru-RU" sz="1800" dirty="0">
              <a:solidFill>
                <a:srgbClr val="9A12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ts val="0"/>
              </a:spcBef>
              <a:buAutoNum type="arabicPeriod"/>
            </a:pP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пролегает в непосредственной близости к месту нашего проживания. Вокруг нас памятники, которые буквально позволяют «потрогать» историю государства.</a:t>
            </a:r>
          </a:p>
          <a:p>
            <a:pPr marL="342900" indent="-342900" algn="l">
              <a:spcBef>
                <a:spcPts val="0"/>
              </a:spcBef>
              <a:buAutoNum type="arabicPeriod"/>
            </a:pP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Проведя опрос среди учащихся и жителей района, я пришла к выводу, что очень мало жителей знают о исторических достопримечательностях, находящихся в шаговой доступности. О том, что пеший путь из Москвы в Свято-Троицкую Сергиеву Лавру пролегал вдоль реки Яуза, через Свиблово, Медведково, </a:t>
            </a:r>
            <a:r>
              <a:rPr lang="ru-RU" sz="1800" dirty="0" err="1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Раево</a:t>
            </a: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Тайнинское</a:t>
            </a: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никто из опрошенных также не знал.</a:t>
            </a:r>
          </a:p>
          <a:p>
            <a:pPr marL="342900" indent="-342900" algn="l">
              <a:spcBef>
                <a:spcPts val="0"/>
              </a:spcBef>
              <a:buAutoNum type="arabicPeriod"/>
            </a:pP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маршруте места, где история из учебника представлена в «полный рост». Например на месте, где стоит храм Покрова Пресвятой Богородицы в Медведкове, располагался лагерь второго ополчения под руководством </a:t>
            </a:r>
            <a:r>
              <a:rPr lang="ru-RU" sz="1800" dirty="0" err="1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Козьмы</a:t>
            </a: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Минина и князя Пожарского перед освобождением Москвы от поляков. Сама церковь была построена позже князем Пожарским, т.к. село Медведково было вотчиной князей Пожарских. В </a:t>
            </a:r>
            <a:r>
              <a:rPr lang="ru-RU" sz="1800" dirty="0" err="1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Тайнинском</a:t>
            </a: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1605 г. Лжедмитрий </a:t>
            </a:r>
            <a:r>
              <a:rPr lang="en-US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заставил Марию Нагую признать его своим сыном. Позже Лжедмитрий </a:t>
            </a:r>
            <a:r>
              <a:rPr lang="en-US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стоял здесь лагерем, до устройства Тушинского лагеря. И это далеко не всё.</a:t>
            </a:r>
          </a:p>
          <a:p>
            <a:pPr marL="342900" indent="-342900" algn="l">
              <a:spcBef>
                <a:spcPts val="0"/>
              </a:spcBef>
              <a:buAutoNum type="arabicPeriod"/>
            </a:pP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Москве построен комфортный и технологичный комплекс «Парк Яуза», благодаря этому стал возможен пеший переход вдоль реки Яуза. И не просто переход, а очень приятная и познавательная прогулка. На Яузе зарождался военный флот России, а в нашей школе есть музей «Морской щит России».</a:t>
            </a:r>
          </a:p>
          <a:p>
            <a:pPr marL="342900" indent="-342900" algn="l">
              <a:spcBef>
                <a:spcPts val="0"/>
              </a:spcBef>
              <a:buAutoNum type="arabicPeriod"/>
            </a:pPr>
            <a:r>
              <a:rPr lang="ru-RU" sz="1800" dirty="0">
                <a:solidFill>
                  <a:srgbClr val="9A12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очень легко трансформировать в велосипедный или в маршрут на самокатах, а для самых выносливых в пеший.</a:t>
            </a:r>
          </a:p>
          <a:p>
            <a:pPr marL="342900" indent="-342900" algn="l">
              <a:spcBef>
                <a:spcPts val="0"/>
              </a:spcBef>
              <a:buAutoNum type="arabicPeriod"/>
            </a:pPr>
            <a:endParaRPr lang="ru-RU" sz="1800" dirty="0">
              <a:solidFill>
                <a:srgbClr val="9A12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ts val="0"/>
              </a:spcBef>
              <a:buAutoNum type="arabicPeriod"/>
            </a:pPr>
            <a:endParaRPr lang="ru-RU" sz="1800" dirty="0">
              <a:solidFill>
                <a:srgbClr val="9A12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32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</TotalTime>
  <Words>999</Words>
  <Application>Microsoft Office PowerPoint</Application>
  <PresentationFormat>Широкоэкранный</PresentationFormat>
  <Paragraphs>101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Хачатурова Наталия Генриховна</cp:lastModifiedBy>
  <cp:revision>149</cp:revision>
  <dcterms:created xsi:type="dcterms:W3CDTF">2023-01-11T14:18:19Z</dcterms:created>
  <dcterms:modified xsi:type="dcterms:W3CDTF">2024-11-11T13:11:16Z</dcterms:modified>
</cp:coreProperties>
</file>