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relia" panose="020B0604020202020204" charset="-52"/>
      <p:regular r:id="rId15"/>
    </p:embeddedFont>
    <p:embeddedFont>
      <p:font typeface="Dosis" panose="020B0604020202020204" charset="0"/>
      <p:regular r:id="rId16"/>
    </p:embeddedFont>
    <p:embeddedFont>
      <p:font typeface="Dosis Bold" panose="020B0604020202020204" charset="0"/>
      <p:regular r:id="rId17"/>
    </p:embeddedFont>
    <p:embeddedFont>
      <p:font typeface="Dosis Medium" panose="020B0604020202020204" charset="0"/>
      <p:regular r:id="rId18"/>
    </p:embeddedFont>
    <p:embeddedFont>
      <p:font typeface="Open Sans 1" panose="020B0604020202020204" charset="0"/>
      <p:regular r:id="rId19"/>
    </p:embeddedFont>
    <p:embeddedFont>
      <p:font typeface="Open Sans 2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2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12" Type="http://schemas.openxmlformats.org/officeDocument/2006/relationships/image" Target="../media/image34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30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38.svg"/><Relationship Id="rId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3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45.svg"/><Relationship Id="rId4" Type="http://schemas.openxmlformats.org/officeDocument/2006/relationships/image" Target="../media/image47.svg"/><Relationship Id="rId9" Type="http://schemas.openxmlformats.org/officeDocument/2006/relationships/image" Target="../media/image44.png"/><Relationship Id="rId14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9971" y="4820778"/>
            <a:ext cx="10228058" cy="1710875"/>
          </a:xfrm>
          <a:custGeom>
            <a:avLst/>
            <a:gdLst/>
            <a:ahLst/>
            <a:cxnLst/>
            <a:rect l="l" t="t" r="r" b="b"/>
            <a:pathLst>
              <a:path w="10228058" h="1710875">
                <a:moveTo>
                  <a:pt x="0" y="0"/>
                </a:moveTo>
                <a:lnTo>
                  <a:pt x="10228058" y="0"/>
                </a:lnTo>
                <a:lnTo>
                  <a:pt x="10228058" y="1710876"/>
                </a:lnTo>
                <a:lnTo>
                  <a:pt x="0" y="171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33093" y="6025470"/>
            <a:ext cx="4675303" cy="4261530"/>
          </a:xfrm>
          <a:custGeom>
            <a:avLst/>
            <a:gdLst/>
            <a:ahLst/>
            <a:cxnLst/>
            <a:rect l="l" t="t" r="r" b="b"/>
            <a:pathLst>
              <a:path w="4847333" h="4201896">
                <a:moveTo>
                  <a:pt x="0" y="0"/>
                </a:moveTo>
                <a:lnTo>
                  <a:pt x="4847333" y="0"/>
                </a:lnTo>
                <a:lnTo>
                  <a:pt x="4847333" y="4201896"/>
                </a:lnTo>
                <a:lnTo>
                  <a:pt x="0" y="4201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28" b="-133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09617" y="0"/>
            <a:ext cx="2878383" cy="2589427"/>
          </a:xfrm>
          <a:custGeom>
            <a:avLst/>
            <a:gdLst/>
            <a:ahLst/>
            <a:cxnLst/>
            <a:rect l="l" t="t" r="r" b="b"/>
            <a:pathLst>
              <a:path w="2878383" h="2589427">
                <a:moveTo>
                  <a:pt x="0" y="0"/>
                </a:moveTo>
                <a:lnTo>
                  <a:pt x="2878383" y="0"/>
                </a:lnTo>
                <a:lnTo>
                  <a:pt x="2878383" y="2589427"/>
                </a:lnTo>
                <a:lnTo>
                  <a:pt x="0" y="2589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37" t="-7636" r="-1350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724894"/>
            <a:ext cx="4959707" cy="2732488"/>
          </a:xfrm>
          <a:custGeom>
            <a:avLst/>
            <a:gdLst/>
            <a:ahLst/>
            <a:cxnLst/>
            <a:rect l="l" t="t" r="r" b="b"/>
            <a:pathLst>
              <a:path w="4959707" h="2732488">
                <a:moveTo>
                  <a:pt x="0" y="0"/>
                </a:moveTo>
                <a:lnTo>
                  <a:pt x="4959707" y="0"/>
                </a:lnTo>
                <a:lnTo>
                  <a:pt x="4959707" y="2732488"/>
                </a:lnTo>
                <a:lnTo>
                  <a:pt x="0" y="2732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73" t="-1584" b="-158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" y="853870"/>
            <a:ext cx="4506709" cy="2732488"/>
          </a:xfrm>
          <a:custGeom>
            <a:avLst/>
            <a:gdLst/>
            <a:ahLst/>
            <a:cxnLst/>
            <a:rect l="l" t="t" r="r" b="b"/>
            <a:pathLst>
              <a:path w="6368598" h="3844484">
                <a:moveTo>
                  <a:pt x="0" y="0"/>
                </a:moveTo>
                <a:lnTo>
                  <a:pt x="6368597" y="0"/>
                </a:lnTo>
                <a:lnTo>
                  <a:pt x="6368597" y="3844483"/>
                </a:lnTo>
                <a:lnTo>
                  <a:pt x="0" y="3844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128" t="-52" b="-5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47059" y="2076808"/>
            <a:ext cx="7209320" cy="427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22"/>
              </a:lnSpc>
            </a:pPr>
            <a:r>
              <a:rPr lang="en-US" sz="7944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Food from around the world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22403" y="-589740"/>
            <a:ext cx="9048214" cy="12247451"/>
            <a:chOff x="0" y="0"/>
            <a:chExt cx="2383069" cy="32256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069" cy="3225666"/>
            </a:xfrm>
            <a:custGeom>
              <a:avLst/>
              <a:gdLst/>
              <a:ahLst/>
              <a:cxnLst/>
              <a:rect l="l" t="t" r="r" b="b"/>
              <a:pathLst>
                <a:path w="2383069" h="3225666">
                  <a:moveTo>
                    <a:pt x="0" y="0"/>
                  </a:moveTo>
                  <a:lnTo>
                    <a:pt x="2383069" y="0"/>
                  </a:lnTo>
                  <a:lnTo>
                    <a:pt x="23830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3069" cy="3273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29474" y="6231592"/>
            <a:ext cx="4466875" cy="2423280"/>
          </a:xfrm>
          <a:custGeom>
            <a:avLst/>
            <a:gdLst/>
            <a:ahLst/>
            <a:cxnLst/>
            <a:rect l="l" t="t" r="r" b="b"/>
            <a:pathLst>
              <a:path w="4466875" h="2423280">
                <a:moveTo>
                  <a:pt x="0" y="0"/>
                </a:moveTo>
                <a:lnTo>
                  <a:pt x="4466876" y="0"/>
                </a:lnTo>
                <a:lnTo>
                  <a:pt x="4466876" y="2423280"/>
                </a:lnTo>
                <a:lnTo>
                  <a:pt x="0" y="2423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6938" y="6266350"/>
            <a:ext cx="3643166" cy="2991950"/>
          </a:xfrm>
          <a:custGeom>
            <a:avLst/>
            <a:gdLst/>
            <a:ahLst/>
            <a:cxnLst/>
            <a:rect l="l" t="t" r="r" b="b"/>
            <a:pathLst>
              <a:path w="3643166" h="2991950">
                <a:moveTo>
                  <a:pt x="0" y="0"/>
                </a:moveTo>
                <a:lnTo>
                  <a:pt x="3643166" y="0"/>
                </a:lnTo>
                <a:lnTo>
                  <a:pt x="3643166" y="2991950"/>
                </a:lnTo>
                <a:lnTo>
                  <a:pt x="0" y="2991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49378" y="2340814"/>
            <a:ext cx="4903846" cy="621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0553" lvl="1" indent="-475277" algn="l">
              <a:lnSpc>
                <a:spcPts val="6163"/>
              </a:lnSpc>
              <a:buFont typeface="Arial"/>
              <a:buChar char="•"/>
            </a:pPr>
            <a:r>
              <a:rPr lang="en-US" sz="4402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review food items</a:t>
            </a:r>
          </a:p>
          <a:p>
            <a:pPr marL="950553" lvl="1" indent="-475277" algn="l">
              <a:lnSpc>
                <a:spcPts val="6163"/>
              </a:lnSpc>
              <a:buFont typeface="Arial"/>
              <a:buChar char="•"/>
            </a:pPr>
            <a:r>
              <a:rPr lang="en-US" sz="4402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learn new food vocabulary</a:t>
            </a:r>
          </a:p>
          <a:p>
            <a:pPr marL="950553" lvl="1" indent="-475277" algn="l">
              <a:lnSpc>
                <a:spcPts val="6163"/>
              </a:lnSpc>
              <a:buFont typeface="Arial"/>
              <a:buChar char="•"/>
            </a:pPr>
            <a:r>
              <a:rPr lang="en-US" sz="4402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watch a video</a:t>
            </a:r>
          </a:p>
          <a:p>
            <a:pPr marL="950553" lvl="1" indent="-475277" algn="l">
              <a:lnSpc>
                <a:spcPts val="6163"/>
              </a:lnSpc>
              <a:buFont typeface="Arial"/>
              <a:buChar char="•"/>
            </a:pPr>
            <a:r>
              <a:rPr lang="en-US" sz="4402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discover new recipes</a:t>
            </a:r>
          </a:p>
          <a:p>
            <a:pPr marL="950553" lvl="1" indent="-475277" algn="l">
              <a:lnSpc>
                <a:spcPts val="6163"/>
              </a:lnSpc>
              <a:buFont typeface="Arial"/>
              <a:buChar char="•"/>
            </a:pPr>
            <a:r>
              <a:rPr lang="en-US" sz="4402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play</a:t>
            </a:r>
          </a:p>
          <a:p>
            <a:pPr algn="l">
              <a:lnSpc>
                <a:spcPts val="6163"/>
              </a:lnSpc>
            </a:pPr>
            <a:endParaRPr lang="en-US" sz="4402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15921" y="933450"/>
            <a:ext cx="5370761" cy="86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59"/>
              </a:lnSpc>
              <a:spcBef>
                <a:spcPct val="0"/>
              </a:spcBef>
            </a:pPr>
            <a:r>
              <a:rPr lang="en-US" sz="5042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In today’s lesson</a:t>
            </a:r>
            <a:r>
              <a:rPr lang="en-US" sz="5042" u="none" strike="noStrike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>
            <a:off x="6007261" y="8279817"/>
            <a:ext cx="3585056" cy="273768"/>
          </a:xfrm>
          <a:custGeom>
            <a:avLst/>
            <a:gdLst/>
            <a:ahLst/>
            <a:cxnLst/>
            <a:rect l="l" t="t" r="r" b="b"/>
            <a:pathLst>
              <a:path w="3585056" h="273768">
                <a:moveTo>
                  <a:pt x="0" y="0"/>
                </a:moveTo>
                <a:lnTo>
                  <a:pt x="3585056" y="0"/>
                </a:lnTo>
                <a:lnTo>
                  <a:pt x="3585056" y="273768"/>
                </a:lnTo>
                <a:lnTo>
                  <a:pt x="0" y="2737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37331" y="2030095"/>
            <a:ext cx="13293258" cy="6791564"/>
            <a:chOff x="0" y="0"/>
            <a:chExt cx="3501105" cy="178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47716">
            <a:off x="2497371" y="1747718"/>
            <a:ext cx="13293258" cy="6791564"/>
            <a:chOff x="0" y="0"/>
            <a:chExt cx="3501105" cy="1788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928985" y="1314623"/>
            <a:ext cx="3667332" cy="946839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00982" y="7939946"/>
            <a:ext cx="1367954" cy="378053"/>
          </a:xfrm>
          <a:custGeom>
            <a:avLst/>
            <a:gdLst/>
            <a:ahLst/>
            <a:cxnLst/>
            <a:rect l="l" t="t" r="r" b="b"/>
            <a:pathLst>
              <a:path w="1367954" h="378053">
                <a:moveTo>
                  <a:pt x="0" y="0"/>
                </a:moveTo>
                <a:lnTo>
                  <a:pt x="1367954" y="0"/>
                </a:lnTo>
                <a:lnTo>
                  <a:pt x="1367954" y="378053"/>
                </a:lnTo>
                <a:lnTo>
                  <a:pt x="0" y="378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73600" y="3483330"/>
            <a:ext cx="2622717" cy="324263"/>
          </a:xfrm>
          <a:custGeom>
            <a:avLst/>
            <a:gdLst/>
            <a:ahLst/>
            <a:cxnLst/>
            <a:rect l="l" t="t" r="r" b="b"/>
            <a:pathLst>
              <a:path w="2622717" h="324263">
                <a:moveTo>
                  <a:pt x="0" y="0"/>
                </a:moveTo>
                <a:lnTo>
                  <a:pt x="2622718" y="0"/>
                </a:lnTo>
                <a:lnTo>
                  <a:pt x="2622718" y="324263"/>
                </a:lnTo>
                <a:lnTo>
                  <a:pt x="0" y="3242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89980" y="5425877"/>
            <a:ext cx="4221583" cy="4601181"/>
          </a:xfrm>
          <a:custGeom>
            <a:avLst/>
            <a:gdLst/>
            <a:ahLst/>
            <a:cxnLst/>
            <a:rect l="l" t="t" r="r" b="b"/>
            <a:pathLst>
              <a:path w="4221583" h="4601181">
                <a:moveTo>
                  <a:pt x="0" y="0"/>
                </a:moveTo>
                <a:lnTo>
                  <a:pt x="4221583" y="0"/>
                </a:lnTo>
                <a:lnTo>
                  <a:pt x="4221583" y="4601181"/>
                </a:lnTo>
                <a:lnTo>
                  <a:pt x="0" y="4601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332393" y="2559119"/>
            <a:ext cx="5623213" cy="108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5"/>
              </a:lnSpc>
              <a:spcBef>
                <a:spcPct val="0"/>
              </a:spcBef>
            </a:pPr>
            <a:r>
              <a:rPr lang="en-US" sz="6332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Introduction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82020" y="5710001"/>
            <a:ext cx="9614281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There is a great variety of cookbooks, food magazines and cookery programmes which cover a wide range of topics from recipes to food preparation.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82020" y="4460643"/>
            <a:ext cx="9908068" cy="87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7"/>
              </a:lnSpc>
              <a:spcBef>
                <a:spcPct val="0"/>
              </a:spcBef>
            </a:pPr>
            <a:r>
              <a:rPr lang="en-US" sz="2562">
                <a:solidFill>
                  <a:srgbClr val="01070A"/>
                </a:solidFill>
                <a:latin typeface="Open Sans 2"/>
                <a:ea typeface="Open Sans 2"/>
                <a:cs typeface="Open Sans 2"/>
                <a:sym typeface="Open Sans 2"/>
              </a:rPr>
              <a:t>Many traditional foods of different cultures have become staple foods that we eat in Russia today.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4484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20612" y="3996758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7461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7" y="0"/>
                </a:lnTo>
                <a:lnTo>
                  <a:pt x="4568927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11895" y="4061656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5" y="0"/>
                </a:lnTo>
                <a:lnTo>
                  <a:pt x="2560425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64588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29973" y="4104921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5" y="0"/>
                </a:lnTo>
                <a:lnTo>
                  <a:pt x="2560425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185" y="7220360"/>
            <a:ext cx="3315237" cy="3066640"/>
          </a:xfrm>
          <a:custGeom>
            <a:avLst/>
            <a:gdLst/>
            <a:ahLst/>
            <a:cxnLst/>
            <a:rect l="l" t="t" r="r" b="b"/>
            <a:pathLst>
              <a:path w="4211483" h="3274428">
                <a:moveTo>
                  <a:pt x="0" y="0"/>
                </a:moveTo>
                <a:lnTo>
                  <a:pt x="4211484" y="0"/>
                </a:lnTo>
                <a:lnTo>
                  <a:pt x="4211484" y="3274428"/>
                </a:lnTo>
                <a:lnTo>
                  <a:pt x="0" y="3274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655113" y="4821014"/>
            <a:ext cx="3853736" cy="2876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0"/>
              </a:lnSpc>
            </a:pPr>
            <a:r>
              <a:rPr lang="en-US" sz="2757" u="none" strike="noStrike">
                <a:solidFill>
                  <a:srgbClr val="01070A"/>
                </a:solidFill>
                <a:latin typeface="Open Sans 2"/>
                <a:ea typeface="Open Sans 2"/>
                <a:cs typeface="Open Sans 2"/>
                <a:sym typeface="Open Sans 2"/>
              </a:rPr>
              <a:t>This salad is made with pieces of tomatoes, sliced cucumbers, onions, feta cheese and olives. It’s dressed with olive oil.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81128" y="904875"/>
            <a:ext cx="9596045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94"/>
              </a:lnSpc>
              <a:spcBef>
                <a:spcPct val="0"/>
              </a:spcBef>
            </a:pPr>
            <a:r>
              <a:rPr lang="en-US" sz="6639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Guess a popular dish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86219" y="3954298"/>
            <a:ext cx="2905458" cy="7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5"/>
              </a:lnSpc>
              <a:spcBef>
                <a:spcPct val="0"/>
              </a:spcBef>
            </a:pPr>
            <a:r>
              <a:rPr lang="en-US" sz="4367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14296" y="4912154"/>
            <a:ext cx="4509116" cy="236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1070A"/>
                </a:solidFill>
                <a:latin typeface="Open Sans 2"/>
                <a:ea typeface="Open Sans 2"/>
                <a:cs typeface="Open Sans 2"/>
                <a:sym typeface="Open Sans 2"/>
              </a:rPr>
              <a:t>This is a rice dish cooked in a big pan. Different types of it include vegetarian, seafood and mixed. All types use olive oil.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54719" y="3975931"/>
            <a:ext cx="3710145" cy="7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5"/>
              </a:lnSpc>
              <a:spcBef>
                <a:spcPct val="0"/>
              </a:spcBef>
            </a:pPr>
            <a:r>
              <a:rPr lang="en-US" sz="4367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55113" y="4019196"/>
            <a:ext cx="3710145" cy="7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5"/>
              </a:lnSpc>
              <a:spcBef>
                <a:spcPct val="0"/>
              </a:spcBef>
            </a:pPr>
            <a:r>
              <a:rPr lang="en-US" sz="4367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57827" y="4811489"/>
            <a:ext cx="4468561" cy="383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u="none" strike="noStrik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This is a noodle dish of various shapes</a:t>
            </a:r>
          </a:p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u="none" strike="noStrike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cooked by boiling and served with sauces like pesto, tomato sauce.</a:t>
            </a:r>
          </a:p>
          <a:p>
            <a:pPr marL="0" lvl="0" indent="0" algn="ctr">
              <a:lnSpc>
                <a:spcPts val="3652"/>
              </a:lnSpc>
              <a:spcBef>
                <a:spcPct val="0"/>
              </a:spcBef>
            </a:pPr>
            <a:endParaRPr lang="en-US" sz="2800" u="none" strike="noStrike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ctr">
              <a:lnSpc>
                <a:spcPts val="3652"/>
              </a:lnSpc>
              <a:spcBef>
                <a:spcPct val="0"/>
              </a:spcBef>
            </a:pPr>
            <a:endParaRPr lang="en-US" sz="2800" u="none" strike="noStrike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0" lvl="0" indent="0" algn="ctr">
              <a:lnSpc>
                <a:spcPts val="3652"/>
              </a:lnSpc>
              <a:spcBef>
                <a:spcPct val="0"/>
              </a:spcBef>
            </a:pPr>
            <a:endParaRPr lang="en-US" sz="2800" u="none" strike="noStrike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73208" y="2725793"/>
            <a:ext cx="3320006" cy="5572849"/>
            <a:chOff x="0" y="0"/>
            <a:chExt cx="1415529" cy="2376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181266" y="2902296"/>
            <a:ext cx="2903889" cy="29038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0" r="-1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647867" y="2725793"/>
            <a:ext cx="3320006" cy="5572849"/>
            <a:chOff x="0" y="0"/>
            <a:chExt cx="1415529" cy="23760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855926" y="2902296"/>
            <a:ext cx="2903889" cy="290388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0" r="-1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5850305" y="6007546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5" y="0"/>
                </a:lnTo>
                <a:lnTo>
                  <a:pt x="2664365" y="329413"/>
                </a:lnTo>
                <a:lnTo>
                  <a:pt x="0" y="3294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320298" y="2729483"/>
            <a:ext cx="3320006" cy="5572849"/>
            <a:chOff x="0" y="0"/>
            <a:chExt cx="1415529" cy="23760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529385" y="2958052"/>
            <a:ext cx="2903889" cy="290388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5644" r="-5644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9653673" y="6094655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3"/>
                </a:lnTo>
                <a:lnTo>
                  <a:pt x="0" y="3294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994787" y="2725793"/>
            <a:ext cx="3320006" cy="5572849"/>
            <a:chOff x="0" y="0"/>
            <a:chExt cx="1415529" cy="23760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202279" y="2902296"/>
            <a:ext cx="2903889" cy="2903889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9" r="-9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2297703" y="6045291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649954" y="6016740"/>
            <a:ext cx="2317374" cy="640438"/>
          </a:xfrm>
          <a:custGeom>
            <a:avLst/>
            <a:gdLst/>
            <a:ahLst/>
            <a:cxnLst/>
            <a:rect l="l" t="t" r="r" b="b"/>
            <a:pathLst>
              <a:path w="2317374" h="640438">
                <a:moveTo>
                  <a:pt x="0" y="0"/>
                </a:moveTo>
                <a:lnTo>
                  <a:pt x="2317373" y="0"/>
                </a:lnTo>
                <a:lnTo>
                  <a:pt x="2317373" y="640437"/>
                </a:lnTo>
                <a:lnTo>
                  <a:pt x="0" y="6404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7992063"/>
            <a:ext cx="2406225" cy="2294937"/>
          </a:xfrm>
          <a:custGeom>
            <a:avLst/>
            <a:gdLst/>
            <a:ahLst/>
            <a:cxnLst/>
            <a:rect l="l" t="t" r="r" b="b"/>
            <a:pathLst>
              <a:path w="2406225" h="2294937">
                <a:moveTo>
                  <a:pt x="0" y="0"/>
                </a:moveTo>
                <a:lnTo>
                  <a:pt x="2406225" y="0"/>
                </a:lnTo>
                <a:lnTo>
                  <a:pt x="2406225" y="2294937"/>
                </a:lnTo>
                <a:lnTo>
                  <a:pt x="0" y="2294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954546" y="1247013"/>
            <a:ext cx="12378908" cy="88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Jamie Oliver: chef profile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62222" y="6257216"/>
            <a:ext cx="2822933" cy="238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6"/>
              </a:lnSpc>
            </a:pPr>
            <a:r>
              <a:rPr lang="en-US" sz="153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Full name: Jamie Trevor Oliver</a:t>
            </a:r>
          </a:p>
          <a:p>
            <a:pPr algn="l">
              <a:lnSpc>
                <a:spcPts val="2146"/>
              </a:lnSpc>
            </a:pPr>
            <a:r>
              <a:rPr lang="en-US" sz="153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Birthplace: Essex, England</a:t>
            </a:r>
          </a:p>
          <a:p>
            <a:pPr algn="l">
              <a:lnSpc>
                <a:spcPts val="2146"/>
              </a:lnSpc>
            </a:pPr>
            <a:r>
              <a:rPr lang="en-US" sz="153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Family: married, 5 children</a:t>
            </a:r>
          </a:p>
          <a:p>
            <a:pPr algn="l">
              <a:lnSpc>
                <a:spcPts val="2146"/>
              </a:lnSpc>
            </a:pPr>
            <a:r>
              <a:rPr lang="en-US" sz="153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Early life: practised cooking in his parents’ pub</a:t>
            </a:r>
          </a:p>
          <a:p>
            <a:pPr algn="l">
              <a:lnSpc>
                <a:spcPts val="2146"/>
              </a:lnSpc>
            </a:pPr>
            <a:r>
              <a:rPr lang="en-US" sz="153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Job:  celebrity chef, cookbook author</a:t>
            </a:r>
          </a:p>
          <a:p>
            <a:pPr algn="ctr">
              <a:lnSpc>
                <a:spcPts val="2146"/>
              </a:lnSpc>
            </a:pPr>
            <a:endParaRPr lang="en-US" sz="1532">
              <a:solidFill>
                <a:srgbClr val="01070A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2146"/>
              </a:lnSpc>
            </a:pPr>
            <a:endParaRPr lang="en-US" sz="1532">
              <a:solidFill>
                <a:srgbClr val="01070A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772135" y="6221262"/>
            <a:ext cx="3071469" cy="20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5"/>
              </a:lnSpc>
            </a:pPr>
            <a:r>
              <a:rPr lang="en-US" sz="1667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1st job as pastry chef, sous-chef at The River Cafe, London,</a:t>
            </a:r>
          </a:p>
          <a:p>
            <a:pPr algn="l">
              <a:lnSpc>
                <a:spcPts val="2335"/>
              </a:lnSpc>
            </a:pPr>
            <a:r>
              <a:rPr lang="en-US" sz="1667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1999 his BBC show appeared on TV and his book became a bestseller,</a:t>
            </a:r>
          </a:p>
          <a:p>
            <a:pPr algn="l">
              <a:lnSpc>
                <a:spcPts val="2335"/>
              </a:lnSpc>
            </a:pPr>
            <a:r>
              <a:rPr lang="en-US" sz="1667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2008 opened his  restaurant</a:t>
            </a:r>
          </a:p>
          <a:p>
            <a:pPr algn="ctr">
              <a:lnSpc>
                <a:spcPts val="2335"/>
              </a:lnSpc>
            </a:pPr>
            <a:endParaRPr lang="en-US" sz="1667">
              <a:solidFill>
                <a:srgbClr val="01070A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771021" y="5785765"/>
            <a:ext cx="2822933" cy="4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3"/>
              </a:lnSpc>
              <a:spcBef>
                <a:spcPct val="0"/>
              </a:spcBef>
            </a:pPr>
            <a:r>
              <a:rPr lang="en-US" sz="2438" b="1">
                <a:solidFill>
                  <a:srgbClr val="01070A"/>
                </a:solidFill>
                <a:latin typeface="Dosis Bold"/>
                <a:ea typeface="Dosis Bold"/>
                <a:cs typeface="Dosis Bold"/>
                <a:sym typeface="Dosis Bold"/>
              </a:rPr>
              <a:t>Career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68834" y="6346305"/>
            <a:ext cx="2822933" cy="185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6"/>
              </a:lnSpc>
            </a:pPr>
            <a:r>
              <a:rPr lang="en-US" sz="153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the best-selling British non-fiction  author,</a:t>
            </a:r>
          </a:p>
          <a:p>
            <a:pPr algn="l">
              <a:lnSpc>
                <a:spcPts val="2146"/>
              </a:lnSpc>
            </a:pPr>
            <a:r>
              <a:rPr lang="en-US" sz="1532" u="none" strike="noStrike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2nd best-selling British author behind J.K.Rowling,</a:t>
            </a:r>
          </a:p>
          <a:p>
            <a:pPr algn="l">
              <a:lnSpc>
                <a:spcPts val="2146"/>
              </a:lnSpc>
            </a:pPr>
            <a:r>
              <a:rPr lang="en-US" sz="1532" u="none" strike="noStrike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sold more than 14 million books,</a:t>
            </a:r>
          </a:p>
          <a:p>
            <a:pPr algn="l">
              <a:lnSpc>
                <a:spcPts val="2146"/>
              </a:lnSpc>
            </a:pPr>
            <a:r>
              <a:rPr lang="en-US" sz="1532" u="none" strike="noStrike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appeared in many TV shows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520323" y="5867960"/>
            <a:ext cx="311194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1070A"/>
                </a:solidFill>
                <a:latin typeface="Dosis Bold"/>
                <a:ea typeface="Dosis Bold"/>
                <a:cs typeface="Dosis Bold"/>
                <a:sym typeface="Dosis Bold"/>
              </a:rPr>
              <a:t>Books and Media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43323" y="6582055"/>
            <a:ext cx="2822933" cy="158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6"/>
              </a:lnSpc>
            </a:pPr>
            <a:r>
              <a:rPr lang="en-US" sz="1532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made efforts to improve school lunches, food education and healthy eating,</a:t>
            </a:r>
          </a:p>
          <a:p>
            <a:pPr algn="l">
              <a:lnSpc>
                <a:spcPts val="2146"/>
              </a:lnSpc>
            </a:pPr>
            <a:r>
              <a:rPr lang="en-US" sz="1532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established the charity restaurant where trained young people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81266" y="5814316"/>
            <a:ext cx="2822933" cy="4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3"/>
              </a:lnSpc>
              <a:spcBef>
                <a:spcPct val="0"/>
              </a:spcBef>
            </a:pPr>
            <a:r>
              <a:rPr lang="en-US" sz="2438" b="1">
                <a:solidFill>
                  <a:srgbClr val="01070A"/>
                </a:solidFill>
                <a:latin typeface="Dosis Bold"/>
                <a:ea typeface="Dosis Bold"/>
                <a:cs typeface="Dosis Bold"/>
                <a:sym typeface="Dosis Bold"/>
              </a:rPr>
              <a:t>Personal life</a:t>
            </a:r>
            <a:r>
              <a:rPr lang="en-US" sz="2438" b="1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316101" y="421100"/>
            <a:ext cx="9303544" cy="40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</a:pPr>
            <a:r>
              <a:rPr lang="en-US" sz="2358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Use notes below to talk about one of the best chefs in the world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92729" y="5785765"/>
            <a:ext cx="3320006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000000"/>
                </a:solidFill>
                <a:latin typeface="Dosis Bold"/>
                <a:ea typeface="Dosis Bold"/>
                <a:cs typeface="Dosis Bold"/>
                <a:sym typeface="Dosis Bold"/>
              </a:rPr>
              <a:t> Charity 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none" strike="noStrike">
                <a:solidFill>
                  <a:srgbClr val="000000"/>
                </a:solidFill>
                <a:latin typeface="Dosis Bold"/>
                <a:ea typeface="Dosis Bold"/>
                <a:cs typeface="Dosis Bold"/>
                <a:sym typeface="Dosis Bold"/>
              </a:rPr>
              <a:t>and campaigning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21443" y="933053"/>
            <a:ext cx="14535329" cy="9059189"/>
            <a:chOff x="0" y="0"/>
            <a:chExt cx="4456347" cy="2777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6347" cy="2777432"/>
            </a:xfrm>
            <a:custGeom>
              <a:avLst/>
              <a:gdLst/>
              <a:ahLst/>
              <a:cxnLst/>
              <a:rect l="l" t="t" r="r" b="b"/>
              <a:pathLst>
                <a:path w="4456347" h="2777432">
                  <a:moveTo>
                    <a:pt x="5859" y="0"/>
                  </a:moveTo>
                  <a:lnTo>
                    <a:pt x="4450488" y="0"/>
                  </a:lnTo>
                  <a:cubicBezTo>
                    <a:pt x="4452042" y="0"/>
                    <a:pt x="4453532" y="617"/>
                    <a:pt x="4454631" y="1716"/>
                  </a:cubicBezTo>
                  <a:cubicBezTo>
                    <a:pt x="4455730" y="2815"/>
                    <a:pt x="4456347" y="4305"/>
                    <a:pt x="4456347" y="5859"/>
                  </a:cubicBezTo>
                  <a:lnTo>
                    <a:pt x="4456347" y="2771573"/>
                  </a:lnTo>
                  <a:cubicBezTo>
                    <a:pt x="4456347" y="2773127"/>
                    <a:pt x="4455730" y="2774618"/>
                    <a:pt x="4454631" y="2775716"/>
                  </a:cubicBezTo>
                  <a:cubicBezTo>
                    <a:pt x="4453532" y="2776815"/>
                    <a:pt x="4452042" y="2777432"/>
                    <a:pt x="4450488" y="2777432"/>
                  </a:cubicBezTo>
                  <a:lnTo>
                    <a:pt x="5859" y="2777432"/>
                  </a:lnTo>
                  <a:cubicBezTo>
                    <a:pt x="4305" y="2777432"/>
                    <a:pt x="2815" y="2776815"/>
                    <a:pt x="1716" y="2775716"/>
                  </a:cubicBezTo>
                  <a:cubicBezTo>
                    <a:pt x="617" y="2774618"/>
                    <a:pt x="0" y="2773127"/>
                    <a:pt x="0" y="2771573"/>
                  </a:cubicBezTo>
                  <a:lnTo>
                    <a:pt x="0" y="5859"/>
                  </a:lnTo>
                  <a:cubicBezTo>
                    <a:pt x="0" y="4305"/>
                    <a:pt x="617" y="2815"/>
                    <a:pt x="1716" y="1716"/>
                  </a:cubicBezTo>
                  <a:cubicBezTo>
                    <a:pt x="2815" y="617"/>
                    <a:pt x="4305" y="0"/>
                    <a:pt x="585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56347" cy="2825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25464" y="239562"/>
            <a:ext cx="1239167" cy="11896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029" y="8007430"/>
            <a:ext cx="2864870" cy="1984812"/>
          </a:xfrm>
          <a:custGeom>
            <a:avLst/>
            <a:gdLst/>
            <a:ahLst/>
            <a:cxnLst/>
            <a:rect l="l" t="t" r="r" b="b"/>
            <a:pathLst>
              <a:path w="2864870" h="1984812">
                <a:moveTo>
                  <a:pt x="0" y="0"/>
                </a:moveTo>
                <a:lnTo>
                  <a:pt x="2864870" y="0"/>
                </a:lnTo>
                <a:lnTo>
                  <a:pt x="2864870" y="1984812"/>
                </a:lnTo>
                <a:lnTo>
                  <a:pt x="0" y="1984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34027" y="5877442"/>
            <a:ext cx="4509370" cy="4114800"/>
          </a:xfrm>
          <a:custGeom>
            <a:avLst/>
            <a:gdLst/>
            <a:ahLst/>
            <a:cxnLst/>
            <a:rect l="l" t="t" r="r" b="b"/>
            <a:pathLst>
              <a:path w="4509370" h="4114800">
                <a:moveTo>
                  <a:pt x="0" y="0"/>
                </a:moveTo>
                <a:lnTo>
                  <a:pt x="4509370" y="0"/>
                </a:lnTo>
                <a:lnTo>
                  <a:pt x="450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57899" y="1372012"/>
            <a:ext cx="9676128" cy="51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39"/>
              </a:lnSpc>
              <a:spcBef>
                <a:spcPct val="0"/>
              </a:spcBef>
            </a:pPr>
            <a:r>
              <a:rPr lang="en-US" sz="3028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Vocabulary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55520" y="2709196"/>
            <a:ext cx="8885238" cy="595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poached egg - cooked outside the shell by poaching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smash - break into pieces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crack - break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vinegar - sour-tasting liquid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gently - softly</a:t>
            </a:r>
          </a:p>
          <a:p>
            <a:pPr marL="804118" lvl="1" indent="-402059">
              <a:lnSpc>
                <a:spcPts val="5214"/>
              </a:lnSpc>
              <a:buFont typeface="Arial"/>
              <a:buChar char="•"/>
            </a:pPr>
            <a:r>
              <a:rPr lang="en-US" sz="3724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simmer - boil gently, softly</a:t>
            </a:r>
          </a:p>
          <a:p>
            <a:pPr marL="804118" lvl="1" indent="-402059">
              <a:lnSpc>
                <a:spcPts val="5214"/>
              </a:lnSpc>
              <a:buFont typeface="Arial"/>
              <a:buChar char="•"/>
            </a:pPr>
            <a:r>
              <a:rPr lang="en-US" sz="3724" dirty="0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sprinkle - cover/powder with small drops of  something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21443" y="933053"/>
            <a:ext cx="14535329" cy="9059189"/>
            <a:chOff x="0" y="0"/>
            <a:chExt cx="4456347" cy="2777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6347" cy="2777432"/>
            </a:xfrm>
            <a:custGeom>
              <a:avLst/>
              <a:gdLst/>
              <a:ahLst/>
              <a:cxnLst/>
              <a:rect l="l" t="t" r="r" b="b"/>
              <a:pathLst>
                <a:path w="4456347" h="2777432">
                  <a:moveTo>
                    <a:pt x="5859" y="0"/>
                  </a:moveTo>
                  <a:lnTo>
                    <a:pt x="4450488" y="0"/>
                  </a:lnTo>
                  <a:cubicBezTo>
                    <a:pt x="4452042" y="0"/>
                    <a:pt x="4453532" y="617"/>
                    <a:pt x="4454631" y="1716"/>
                  </a:cubicBezTo>
                  <a:cubicBezTo>
                    <a:pt x="4455730" y="2815"/>
                    <a:pt x="4456347" y="4305"/>
                    <a:pt x="4456347" y="5859"/>
                  </a:cubicBezTo>
                  <a:lnTo>
                    <a:pt x="4456347" y="2771573"/>
                  </a:lnTo>
                  <a:cubicBezTo>
                    <a:pt x="4456347" y="2773127"/>
                    <a:pt x="4455730" y="2774618"/>
                    <a:pt x="4454631" y="2775716"/>
                  </a:cubicBezTo>
                  <a:cubicBezTo>
                    <a:pt x="4453532" y="2776815"/>
                    <a:pt x="4452042" y="2777432"/>
                    <a:pt x="4450488" y="2777432"/>
                  </a:cubicBezTo>
                  <a:lnTo>
                    <a:pt x="5859" y="2777432"/>
                  </a:lnTo>
                  <a:cubicBezTo>
                    <a:pt x="4305" y="2777432"/>
                    <a:pt x="2815" y="2776815"/>
                    <a:pt x="1716" y="2775716"/>
                  </a:cubicBezTo>
                  <a:cubicBezTo>
                    <a:pt x="617" y="2774618"/>
                    <a:pt x="0" y="2773127"/>
                    <a:pt x="0" y="2771573"/>
                  </a:cubicBezTo>
                  <a:lnTo>
                    <a:pt x="0" y="5859"/>
                  </a:lnTo>
                  <a:cubicBezTo>
                    <a:pt x="0" y="4305"/>
                    <a:pt x="617" y="2815"/>
                    <a:pt x="1716" y="1716"/>
                  </a:cubicBezTo>
                  <a:cubicBezTo>
                    <a:pt x="2815" y="617"/>
                    <a:pt x="4305" y="0"/>
                    <a:pt x="585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56347" cy="2825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25464" y="239562"/>
            <a:ext cx="1239167" cy="11896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56688" y="1942410"/>
            <a:ext cx="819476" cy="852511"/>
          </a:xfrm>
          <a:custGeom>
            <a:avLst/>
            <a:gdLst/>
            <a:ahLst/>
            <a:cxnLst/>
            <a:rect l="l" t="t" r="r" b="b"/>
            <a:pathLst>
              <a:path w="819476" h="852511">
                <a:moveTo>
                  <a:pt x="0" y="0"/>
                </a:moveTo>
                <a:lnTo>
                  <a:pt x="819476" y="0"/>
                </a:lnTo>
                <a:lnTo>
                  <a:pt x="819476" y="852511"/>
                </a:lnTo>
                <a:lnTo>
                  <a:pt x="0" y="852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72978" y="2051458"/>
            <a:ext cx="574325" cy="743463"/>
          </a:xfrm>
          <a:custGeom>
            <a:avLst/>
            <a:gdLst/>
            <a:ahLst/>
            <a:cxnLst/>
            <a:rect l="l" t="t" r="r" b="b"/>
            <a:pathLst>
              <a:path w="574325" h="743463">
                <a:moveTo>
                  <a:pt x="0" y="0"/>
                </a:moveTo>
                <a:lnTo>
                  <a:pt x="574326" y="0"/>
                </a:lnTo>
                <a:lnTo>
                  <a:pt x="574326" y="743463"/>
                </a:lnTo>
                <a:lnTo>
                  <a:pt x="0" y="7434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03026" y="7483688"/>
            <a:ext cx="3256274" cy="1957835"/>
          </a:xfrm>
          <a:custGeom>
            <a:avLst/>
            <a:gdLst/>
            <a:ahLst/>
            <a:cxnLst/>
            <a:rect l="l" t="t" r="r" b="b"/>
            <a:pathLst>
              <a:path w="3256274" h="1957835">
                <a:moveTo>
                  <a:pt x="0" y="0"/>
                </a:moveTo>
                <a:lnTo>
                  <a:pt x="3256274" y="0"/>
                </a:lnTo>
                <a:lnTo>
                  <a:pt x="3256274" y="1957834"/>
                </a:lnTo>
                <a:lnTo>
                  <a:pt x="0" y="1957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29512" y="1176432"/>
            <a:ext cx="8894674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Choose the right tips for perfect poached eggs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38947" y="2806194"/>
            <a:ext cx="8885238" cy="587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Use fresh eggs.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Simmer gently. Don’t boil.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Use a bowl to drop the egg into the saucepan.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Cook over a high heat.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Cook over a low heat.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Simmer slightly for 3 min.</a:t>
            </a:r>
          </a:p>
          <a:p>
            <a:pPr marL="804118" lvl="1" indent="-402059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Spin the water to help hold the egg together.</a:t>
            </a:r>
          </a:p>
        </p:txBody>
      </p:sp>
      <p:sp>
        <p:nvSpPr>
          <p:cNvPr id="12" name="Freeform 12"/>
          <p:cNvSpPr/>
          <p:nvPr/>
        </p:nvSpPr>
        <p:spPr>
          <a:xfrm>
            <a:off x="793029" y="8007430"/>
            <a:ext cx="2864870" cy="1984812"/>
          </a:xfrm>
          <a:custGeom>
            <a:avLst/>
            <a:gdLst/>
            <a:ahLst/>
            <a:cxnLst/>
            <a:rect l="l" t="t" r="r" b="b"/>
            <a:pathLst>
              <a:path w="2864870" h="1984812">
                <a:moveTo>
                  <a:pt x="0" y="0"/>
                </a:moveTo>
                <a:lnTo>
                  <a:pt x="2864870" y="0"/>
                </a:lnTo>
                <a:lnTo>
                  <a:pt x="2864870" y="1984812"/>
                </a:lnTo>
                <a:lnTo>
                  <a:pt x="0" y="1984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94140" y="3131934"/>
            <a:ext cx="3283874" cy="4092904"/>
            <a:chOff x="0" y="0"/>
            <a:chExt cx="1006794" cy="1254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0090" y="3395140"/>
            <a:ext cx="1066105" cy="106610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80882" y="3131934"/>
            <a:ext cx="3283874" cy="4092904"/>
            <a:chOff x="0" y="0"/>
            <a:chExt cx="1006794" cy="12548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66832" y="3395140"/>
            <a:ext cx="1066105" cy="106610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064906" y="3131934"/>
            <a:ext cx="3283874" cy="4092904"/>
            <a:chOff x="0" y="0"/>
            <a:chExt cx="1006794" cy="12548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274331" y="3535590"/>
            <a:ext cx="1066105" cy="106610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008406" y="3535590"/>
            <a:ext cx="1214958" cy="1386363"/>
          </a:xfrm>
          <a:custGeom>
            <a:avLst/>
            <a:gdLst/>
            <a:ahLst/>
            <a:cxnLst/>
            <a:rect l="l" t="t" r="r" b="b"/>
            <a:pathLst>
              <a:path w="1214958" h="1386363">
                <a:moveTo>
                  <a:pt x="0" y="0"/>
                </a:moveTo>
                <a:lnTo>
                  <a:pt x="1214957" y="0"/>
                </a:lnTo>
                <a:lnTo>
                  <a:pt x="1214957" y="1386363"/>
                </a:lnTo>
                <a:lnTo>
                  <a:pt x="0" y="1386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4309863" y="3207817"/>
            <a:ext cx="3283874" cy="4092904"/>
            <a:chOff x="0" y="0"/>
            <a:chExt cx="1006794" cy="12548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610246" y="3535590"/>
            <a:ext cx="1066105" cy="106610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857045" y="3554705"/>
            <a:ext cx="1758063" cy="1276793"/>
          </a:xfrm>
          <a:custGeom>
            <a:avLst/>
            <a:gdLst/>
            <a:ahLst/>
            <a:cxnLst/>
            <a:rect l="l" t="t" r="r" b="b"/>
            <a:pathLst>
              <a:path w="1758063" h="1276793">
                <a:moveTo>
                  <a:pt x="0" y="0"/>
                </a:moveTo>
                <a:lnTo>
                  <a:pt x="1758063" y="0"/>
                </a:lnTo>
                <a:lnTo>
                  <a:pt x="1758063" y="1276793"/>
                </a:lnTo>
                <a:lnTo>
                  <a:pt x="0" y="1276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652219" y="3226837"/>
            <a:ext cx="1955362" cy="1759826"/>
          </a:xfrm>
          <a:custGeom>
            <a:avLst/>
            <a:gdLst/>
            <a:ahLst/>
            <a:cxnLst/>
            <a:rect l="l" t="t" r="r" b="b"/>
            <a:pathLst>
              <a:path w="1955362" h="1759826">
                <a:moveTo>
                  <a:pt x="0" y="0"/>
                </a:moveTo>
                <a:lnTo>
                  <a:pt x="1955362" y="0"/>
                </a:lnTo>
                <a:lnTo>
                  <a:pt x="1955362" y="1759826"/>
                </a:lnTo>
                <a:lnTo>
                  <a:pt x="0" y="1759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483599" y="3314093"/>
            <a:ext cx="2636696" cy="1585314"/>
          </a:xfrm>
          <a:custGeom>
            <a:avLst/>
            <a:gdLst/>
            <a:ahLst/>
            <a:cxnLst/>
            <a:rect l="l" t="t" r="r" b="b"/>
            <a:pathLst>
              <a:path w="2636696" h="1585314">
                <a:moveTo>
                  <a:pt x="0" y="0"/>
                </a:moveTo>
                <a:lnTo>
                  <a:pt x="2636696" y="0"/>
                </a:lnTo>
                <a:lnTo>
                  <a:pt x="2636696" y="1585314"/>
                </a:lnTo>
                <a:lnTo>
                  <a:pt x="0" y="15853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152602" y="3479150"/>
            <a:ext cx="2008321" cy="1255201"/>
          </a:xfrm>
          <a:custGeom>
            <a:avLst/>
            <a:gdLst/>
            <a:ahLst/>
            <a:cxnLst/>
            <a:rect l="l" t="t" r="r" b="b"/>
            <a:pathLst>
              <a:path w="2008321" h="1255201">
                <a:moveTo>
                  <a:pt x="0" y="0"/>
                </a:moveTo>
                <a:lnTo>
                  <a:pt x="2008321" y="0"/>
                </a:lnTo>
                <a:lnTo>
                  <a:pt x="2008321" y="1255200"/>
                </a:lnTo>
                <a:lnTo>
                  <a:pt x="0" y="1255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939688" y="688657"/>
            <a:ext cx="1066928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Order the instructions for food preparation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1666" y="5235219"/>
            <a:ext cx="3008821" cy="60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5"/>
              </a:lnSpc>
            </a:pPr>
            <a:r>
              <a:rPr lang="en-US" sz="178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Crack an egg into a cup and gently pour it into the water.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4315" y="3594005"/>
            <a:ext cx="999650" cy="7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6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Carelia"/>
                <a:ea typeface="Carelia"/>
                <a:cs typeface="Carelia"/>
                <a:sym typeface="Carelia"/>
              </a:rPr>
              <a:t>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718409" y="5235219"/>
            <a:ext cx="3008821" cy="60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5"/>
              </a:lnSpc>
            </a:pPr>
            <a:r>
              <a:rPr lang="en-US" sz="178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Bring your water to the boil. Simmer the water gently.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100060" y="3594005"/>
            <a:ext cx="999650" cy="7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6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Carelia"/>
                <a:ea typeface="Carelia"/>
                <a:cs typeface="Carelia"/>
                <a:sym typeface="Carelia"/>
              </a:rPr>
              <a:t>B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111474" y="5311103"/>
            <a:ext cx="3008821" cy="185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5"/>
              </a:lnSpc>
            </a:pPr>
            <a:r>
              <a:rPr lang="en-US" sz="178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When it’s ready, remove  it  to some kitchen paper to dry off and serve with buttered toast  and a sprinkle of sea salt and pepper.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340786" y="3676055"/>
            <a:ext cx="999650" cy="7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6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Carelia"/>
                <a:ea typeface="Carelia"/>
                <a:cs typeface="Carelia"/>
                <a:sym typeface="Carelia"/>
              </a:rPr>
              <a:t>C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447390" y="5311103"/>
            <a:ext cx="3008821" cy="288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5"/>
              </a:lnSpc>
            </a:pPr>
            <a:r>
              <a:rPr lang="en-US" sz="1782">
                <a:solidFill>
                  <a:srgbClr val="01070A"/>
                </a:solidFill>
                <a:latin typeface="Open Sans 1"/>
                <a:ea typeface="Open Sans 1"/>
                <a:cs typeface="Open Sans 1"/>
                <a:sym typeface="Open Sans 1"/>
              </a:rPr>
              <a:t>Simmer for about 3 min.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676702" y="3676055"/>
            <a:ext cx="999650" cy="78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6"/>
              </a:lnSpc>
              <a:spcBef>
                <a:spcPct val="0"/>
              </a:spcBef>
            </a:pPr>
            <a:r>
              <a:rPr lang="en-US" sz="4712">
                <a:solidFill>
                  <a:srgbClr val="FFFFFF"/>
                </a:solidFill>
                <a:latin typeface="Carelia"/>
                <a:ea typeface="Carelia"/>
                <a:cs typeface="Carelia"/>
                <a:sym typeface="Carelia"/>
              </a:rPr>
              <a:t>D</a:t>
            </a:r>
          </a:p>
        </p:txBody>
      </p:sp>
      <p:sp>
        <p:nvSpPr>
          <p:cNvPr id="41" name="Freeform 41"/>
          <p:cNvSpPr/>
          <p:nvPr/>
        </p:nvSpPr>
        <p:spPr>
          <a:xfrm>
            <a:off x="15152602" y="6865169"/>
            <a:ext cx="2917385" cy="1835301"/>
          </a:xfrm>
          <a:custGeom>
            <a:avLst/>
            <a:gdLst/>
            <a:ahLst/>
            <a:cxnLst/>
            <a:rect l="l" t="t" r="r" b="b"/>
            <a:pathLst>
              <a:path w="2917385" h="1835301">
                <a:moveTo>
                  <a:pt x="0" y="0"/>
                </a:moveTo>
                <a:lnTo>
                  <a:pt x="2917385" y="0"/>
                </a:lnTo>
                <a:lnTo>
                  <a:pt x="2917385" y="1835300"/>
                </a:lnTo>
                <a:lnTo>
                  <a:pt x="0" y="18353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1E3F48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200653" y="5419667"/>
            <a:ext cx="4087347" cy="4552490"/>
          </a:xfrm>
          <a:custGeom>
            <a:avLst/>
            <a:gdLst/>
            <a:ahLst/>
            <a:cxnLst/>
            <a:rect l="l" t="t" r="r" b="b"/>
            <a:pathLst>
              <a:path w="4087347" h="4552490">
                <a:moveTo>
                  <a:pt x="0" y="0"/>
                </a:moveTo>
                <a:lnTo>
                  <a:pt x="4087347" y="0"/>
                </a:lnTo>
                <a:lnTo>
                  <a:pt x="4087347" y="4552491"/>
                </a:lnTo>
                <a:lnTo>
                  <a:pt x="0" y="4552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55" r="-2655" b="-361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83456" y="2365012"/>
            <a:ext cx="13321088" cy="368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7"/>
              </a:lnSpc>
            </a:pPr>
            <a:r>
              <a:rPr lang="en-US" sz="10569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Thanks For Watching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462</Words>
  <Application>Microsoft Office PowerPoint</Application>
  <PresentationFormat>Произвольный</PresentationFormat>
  <Paragraphs>66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Dosis Bold</vt:lpstr>
      <vt:lpstr>Carelia</vt:lpstr>
      <vt:lpstr>Dosis</vt:lpstr>
      <vt:lpstr>Open Sans 1</vt:lpstr>
      <vt:lpstr>Open Sans 2</vt:lpstr>
      <vt:lpstr>Arial</vt:lpstr>
      <vt:lpstr>Calibri</vt:lpstr>
      <vt:lpstr>Dosis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Illustrative Creative Literature Project Presentation</dc:title>
  <cp:lastModifiedBy>MakarenkovaAK</cp:lastModifiedBy>
  <cp:revision>8</cp:revision>
  <dcterms:created xsi:type="dcterms:W3CDTF">2006-08-16T00:00:00Z</dcterms:created>
  <dcterms:modified xsi:type="dcterms:W3CDTF">2024-11-11T13:48:09Z</dcterms:modified>
  <dc:identifier>DAGKpcN6lJ0</dc:identifier>
</cp:coreProperties>
</file>