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4" r:id="rId1"/>
  </p:sldMasterIdLst>
  <p:notesMasterIdLst>
    <p:notesMasterId r:id="rId23"/>
  </p:notesMasterIdLst>
  <p:sldIdLst>
    <p:sldId id="256" r:id="rId2"/>
    <p:sldId id="283" r:id="rId3"/>
    <p:sldId id="265" r:id="rId4"/>
    <p:sldId id="304" r:id="rId5"/>
    <p:sldId id="257" r:id="rId6"/>
    <p:sldId id="378" r:id="rId7"/>
    <p:sldId id="263" r:id="rId8"/>
    <p:sldId id="374" r:id="rId9"/>
    <p:sldId id="375" r:id="rId10"/>
    <p:sldId id="344" r:id="rId11"/>
    <p:sldId id="269" r:id="rId12"/>
    <p:sldId id="376" r:id="rId13"/>
    <p:sldId id="377" r:id="rId14"/>
    <p:sldId id="368" r:id="rId15"/>
    <p:sldId id="284" r:id="rId16"/>
    <p:sldId id="380" r:id="rId17"/>
    <p:sldId id="379" r:id="rId18"/>
    <p:sldId id="285" r:id="rId19"/>
    <p:sldId id="287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BD3"/>
    <a:srgbClr val="E6E3D0"/>
    <a:srgbClr val="E1DEC5"/>
    <a:srgbClr val="8F6D58"/>
    <a:srgbClr val="906D58"/>
    <a:srgbClr val="EDE7E3"/>
    <a:srgbClr val="EAE3DE"/>
    <a:srgbClr val="E2D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1139" autoAdjust="0"/>
  </p:normalViewPr>
  <p:slideViewPr>
    <p:cSldViewPr>
      <p:cViewPr varScale="1">
        <p:scale>
          <a:sx n="100" d="100"/>
          <a:sy n="100" d="100"/>
        </p:scale>
        <p:origin x="43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E6C2D23-CF20-46C6-A98D-BB6010352E6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BDB0C04-0E95-46EC-8460-DDB4D2B065C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0BC7B1B-A4BA-4104-8A38-4F28ED9553A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72A2119D-1FFD-40D9-9E4F-55E10182C1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92756033-6BDC-4337-B8F7-9F428E01AB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65088DB9-06EE-498E-A977-A6C38D6CC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FF41EA6-C4F4-4944-AFB5-DC76E5346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9C33CFA8-FFDE-440E-9D08-7744436B3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79425-28C1-48CD-ADF2-36019BB5C6AB}" type="slidenum">
              <a:rPr kumimoji="0"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ru-RU" altLang="ru-RU"/>
          </a:p>
        </p:txBody>
      </p:sp>
      <p:sp>
        <p:nvSpPr>
          <p:cNvPr id="8195" name="Rectangle 1026">
            <a:extLst>
              <a:ext uri="{FF2B5EF4-FFF2-40B4-BE49-F238E27FC236}">
                <a16:creationId xmlns:a16="http://schemas.microsoft.com/office/drawing/2014/main" id="{76621674-8168-4DAA-BF03-F738FEB96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1027">
            <a:extLst>
              <a:ext uri="{FF2B5EF4-FFF2-40B4-BE49-F238E27FC236}">
                <a16:creationId xmlns:a16="http://schemas.microsoft.com/office/drawing/2014/main" id="{CD42CFE3-7D18-4A84-99BB-993516B88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9A2177A7-DD53-46EE-961A-999E66A5BD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313117BE-57C8-47AE-8C63-629BC48CF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Календарь майя состоял из 260 дней и был разделен на 13 циклов по 20 суток. Эта система исчисления времена настолько прижилась среди представителей народов Центральной Америки, что пережило пять веков колонизаций, культурных репрессий и других тяжелых событий. Известно, что таким календарем пользовались не только представители исчезнувшей цивилизации майя, но и ацтеки, тольтеки и другие народы.</a:t>
            </a:r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23CE1C66-1D9C-4310-894C-FD992DD5D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84E92E-7D3B-4518-B490-75B32A269A93}" type="slidenum">
              <a:rPr lang="ru-RU" altLang="ru-RU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id="{A4AA43E6-A491-47B8-9A54-8B5A528E92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id="{16549206-2389-4933-8D4D-80068DB0F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Египетский год- это промежуток времени между двумя последовательными гелиакическими восходами Сириуса. Причиной появления календаря древнего Египта были разливы Нила, происходящие через один и тот же промежуток времени, приблизительно равный году. Они губили урожай, если его вовремя не собирали, и приносили плодородную почву. В силу этих причин для успешного ведения хозяйства необходимо знать когда будет следующий разлив Нила с приемлемой точностью.</a:t>
            </a:r>
          </a:p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04BC535B-AEEF-40CB-B30B-124024830C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BFD8E3-7003-4E18-AC99-F8C65DCCFB78}" type="slidenum">
              <a:rPr lang="ru-RU" altLang="ru-RU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>
            <a:extLst>
              <a:ext uri="{FF2B5EF4-FFF2-40B4-BE49-F238E27FC236}">
                <a16:creationId xmlns:a16="http://schemas.microsoft.com/office/drawing/2014/main" id="{3FC9B249-D56B-4E7D-92BB-6FCC401A40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>
            <a:extLst>
              <a:ext uri="{FF2B5EF4-FFF2-40B4-BE49-F238E27FC236}">
                <a16:creationId xmlns:a16="http://schemas.microsoft.com/office/drawing/2014/main" id="{C3F2A7BB-B28A-4359-A7B6-99B140423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александрийская хронология считала этой датой 25 мая 5493 года до н. э.</a:t>
            </a:r>
          </a:p>
        </p:txBody>
      </p:sp>
      <p:sp>
        <p:nvSpPr>
          <p:cNvPr id="19460" name="Номер слайда 3">
            <a:extLst>
              <a:ext uri="{FF2B5EF4-FFF2-40B4-BE49-F238E27FC236}">
                <a16:creationId xmlns:a16="http://schemas.microsoft.com/office/drawing/2014/main" id="{2A5357D5-639E-4B86-A2D0-80EB89DD59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CD930C-CC5C-4D5E-BA27-F2982FF5CA52}" type="slidenum">
              <a:rPr lang="ru-RU" altLang="ru-RU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4992D436-0E5D-4AB2-90E7-91C47F65A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6DF83BCF-1BB7-42E4-938D-10FAFA55A9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по григорианскому календарю идёт 7526 год «от сотворения мира»</a:t>
            </a: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E19D603C-D641-4E76-AF49-923A9012A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64B548-40A0-44CE-8114-485F04B5F148}" type="slidenum">
              <a:rPr lang="ru-RU" altLang="ru-RU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>
            <a:extLst>
              <a:ext uri="{FF2B5EF4-FFF2-40B4-BE49-F238E27FC236}">
                <a16:creationId xmlns:a16="http://schemas.microsoft.com/office/drawing/2014/main" id="{62905C75-5897-451D-B5B2-A86F8CB51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>
            <a:extLst>
              <a:ext uri="{FF2B5EF4-FFF2-40B4-BE49-F238E27FC236}">
                <a16:creationId xmlns:a16="http://schemas.microsoft.com/office/drawing/2014/main" id="{71952B07-5EAE-4728-8E24-AA91B8130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F30ABF65-0801-4BB4-B137-B0433F21A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5C4FBB-4839-4C25-90A5-AE1C8CB78950}" type="slidenum">
              <a:rPr lang="ru-RU" altLang="ru-RU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>
            <a:extLst>
              <a:ext uri="{FF2B5EF4-FFF2-40B4-BE49-F238E27FC236}">
                <a16:creationId xmlns:a16="http://schemas.microsoft.com/office/drawing/2014/main" id="{F39932CA-1172-4C5E-82C0-2F3FCC2F2A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>
            <a:extLst>
              <a:ext uri="{FF2B5EF4-FFF2-40B4-BE49-F238E27FC236}">
                <a16:creationId xmlns:a16="http://schemas.microsoft.com/office/drawing/2014/main" id="{7933ED00-49A1-4148-9081-01B837BD8C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6628" name="Номер слайда 3">
            <a:extLst>
              <a:ext uri="{FF2B5EF4-FFF2-40B4-BE49-F238E27FC236}">
                <a16:creationId xmlns:a16="http://schemas.microsoft.com/office/drawing/2014/main" id="{89953167-CE72-46B7-A87E-B1FD2BDBA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1288E2-E642-4299-83AD-29A2EF07CDD7}" type="slidenum">
              <a:rPr lang="ru-RU" altLang="ru-RU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scalloped circle">
            <a:extLst>
              <a:ext uri="{FF2B5EF4-FFF2-40B4-BE49-F238E27FC236}">
                <a16:creationId xmlns:a16="http://schemas.microsoft.com/office/drawing/2014/main" id="{DE04A346-E365-4BCD-8E69-C4C19D6AE839}"/>
              </a:ext>
            </a:extLst>
          </p:cNvPr>
          <p:cNvSpPr/>
          <p:nvPr/>
        </p:nvSpPr>
        <p:spPr bwMode="auto">
          <a:xfrm>
            <a:off x="3557588" y="630238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Rectangle 12" title="left edge border">
            <a:extLst>
              <a:ext uri="{FF2B5EF4-FFF2-40B4-BE49-F238E27FC236}">
                <a16:creationId xmlns:a16="http://schemas.microsoft.com/office/drawing/2014/main" id="{71E61D01-8554-4FE3-ABBF-28D345AB69A2}"/>
              </a:ext>
            </a:extLst>
          </p:cNvPr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B2EB11A-690F-45C5-A816-9B6DE13E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7913" y="6375400"/>
            <a:ext cx="2330450" cy="349250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72C829-3030-4532-A5F4-84AD71693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7988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4D40538-4666-4470-97F8-6F550055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800" y="6375400"/>
            <a:ext cx="2328863" cy="346075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6BE14FF-6B75-4AB3-BA22-373B461F6F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3FE0C-4FDE-4E9B-AC6A-DE317ABAB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D4291-C7E0-4495-9BE6-1E670733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FF709-FF5B-40AB-88E7-B5BD909F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1020-454E-4DFE-BDB2-AF7C45C84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48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097DE-F3C7-499E-9027-154B5D074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DA2F4-4EFB-42DC-8972-E3488E07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1676-1ADC-47AD-B6B0-4DC35E03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C65EC-9A9C-47E7-A0FE-BAD65474F8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895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22400" y="381000"/>
            <a:ext cx="10160000" cy="548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9110415-3B4B-4A61-84D1-EE6A75C0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BA975E1-BCDC-44D2-A0C4-8720FDDA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DB37D3A-530F-4F8A-A3F9-02BA09F6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8DC9-5F59-4F24-9B59-C696F242A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65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Заголовок, 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half" idx="1"/>
          </p:nvPr>
        </p:nvSpPr>
        <p:spPr>
          <a:xfrm>
            <a:off x="1422400" y="1752600"/>
            <a:ext cx="49784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0" y="1752600"/>
            <a:ext cx="49784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CE984D-E6AE-479B-B1B7-FBA13D325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200622-428D-4AF3-B9A6-DC8C7D857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134774-D4E5-481D-A821-0655722A6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67324-0C07-4635-9C40-DC7FEE1F74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040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381000"/>
            <a:ext cx="101600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422400" y="1752600"/>
            <a:ext cx="1016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0276B-E7FA-4334-9EC7-01D9E5FD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5FA4E-D772-48F5-9211-2E6B2141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1933-EE79-4BAE-99A2-65B447C3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B547-4E6F-4AE1-BB7A-C246E250D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66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42433-CA44-411D-B80D-399A1F5D1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08251-1DCC-4FE7-BA6A-872E2588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645A9-D840-47D6-B002-C1B47F3D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69573-635A-466B-B2BD-3EDAEBF714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30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6C6CB8D5-D662-4656-937C-8A1A622BE72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5" name="Freeform 6" title="left scallop shape">
              <a:extLst>
                <a:ext uri="{FF2B5EF4-FFF2-40B4-BE49-F238E27FC236}">
                  <a16:creationId xmlns:a16="http://schemas.microsoft.com/office/drawing/2014/main" id="{4F2E68B9-AC60-4E5C-8834-D09B8DC7B0E5}"/>
                </a:ext>
              </a:extLst>
            </p:cNvPr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6" name="Freeform 11" title="left scallop inline">
              <a:extLst>
                <a:ext uri="{FF2B5EF4-FFF2-40B4-BE49-F238E27FC236}">
                  <a16:creationId xmlns:a16="http://schemas.microsoft.com/office/drawing/2014/main" id="{42D1C615-5A6C-45D6-A206-5D886F833117}"/>
                </a:ext>
              </a:extLst>
            </p:cNvPr>
            <p:cNvSpPr/>
            <p:nvPr/>
          </p:nvSpPr>
          <p:spPr bwMode="auto">
            <a:xfrm>
              <a:off x="874713" y="0"/>
              <a:ext cx="1646237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/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D54EE8-F514-4C5A-9B73-B4437D7D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6913" y="6375400"/>
            <a:ext cx="1493837" cy="34925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4667559-135F-4AD9-8C21-91439515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8438" y="6375400"/>
            <a:ext cx="4114800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B66D9B-B79F-4022-8ED1-52F5A9AC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2513" y="6375400"/>
            <a:ext cx="1487487" cy="34607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993209-A78A-48DF-9EFB-BACF19EB47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540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B1D5F2-D732-4584-AAFA-18A356A4B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3DFD41-38C1-45E6-87D5-FF90012AE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173F12-99A3-46CE-A4B8-7C9C7D68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41E9-169D-48FE-B35C-DC80E45A54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64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214AA1-88E5-43AD-A510-965CD7C0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C21633-6088-416A-9E61-EC73D2461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22A8B2F-1FCF-436D-A2BB-3448DB7E9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8B33-C486-4E1C-8D77-38D52FFB94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33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9D9DA85-6CF5-41E6-ACE6-434D9DE0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481D0E-BE71-4142-9BB1-299D82B4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9C5E6B-289E-42DB-B775-5E5B62CEA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B454A-C97A-42D1-8151-D4321E825C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765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A710514-5205-439E-9262-7914BF55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E07CA2-9CF5-48BE-AB64-B092DFF74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F67FCB-0E20-4A3F-8960-B49C5E52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42E9-B5F7-4B00-AA69-801C0AD6B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420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>
            <a:extLst>
              <a:ext uri="{FF2B5EF4-FFF2-40B4-BE49-F238E27FC236}">
                <a16:creationId xmlns:a16="http://schemas.microsoft.com/office/drawing/2014/main" id="{F9BF10FF-BFD3-41C2-85F9-F9A7077FDAF8}"/>
              </a:ext>
            </a:extLst>
          </p:cNvPr>
          <p:cNvSpPr/>
          <p:nvPr/>
        </p:nvSpPr>
        <p:spPr bwMode="auto">
          <a:xfrm>
            <a:off x="7389813" y="0"/>
            <a:ext cx="480218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7" title="left edge border">
            <a:extLst>
              <a:ext uri="{FF2B5EF4-FFF2-40B4-BE49-F238E27FC236}">
                <a16:creationId xmlns:a16="http://schemas.microsoft.com/office/drawing/2014/main" id="{7061765B-4A5C-4235-A917-AD55C3E65610}"/>
              </a:ext>
            </a:extLst>
          </p:cNvPr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/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C077710-998F-40E6-BA5B-CE7F431E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2A3CDCD-D4A9-4980-8FF5-DCCFEFC7E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8F6154A4-8EAA-425E-A8CB-3639C639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91188" y="6375400"/>
            <a:ext cx="1231900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41BAE-19A3-464D-B8CD-A62AF8C638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85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 title="right scallop background shape">
            <a:extLst>
              <a:ext uri="{FF2B5EF4-FFF2-40B4-BE49-F238E27FC236}">
                <a16:creationId xmlns:a16="http://schemas.microsoft.com/office/drawing/2014/main" id="{71FF1C16-AA1A-416E-908A-17D36940E498}"/>
              </a:ext>
            </a:extLst>
          </p:cNvPr>
          <p:cNvSpPr/>
          <p:nvPr/>
        </p:nvSpPr>
        <p:spPr bwMode="auto">
          <a:xfrm>
            <a:off x="7389813" y="0"/>
            <a:ext cx="4802187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Rectangle 11" title="left edge border">
            <a:extLst>
              <a:ext uri="{FF2B5EF4-FFF2-40B4-BE49-F238E27FC236}">
                <a16:creationId xmlns:a16="http://schemas.microsoft.com/office/drawing/2014/main" id="{5C1DEEE3-D247-4B52-B323-DE8FE6866161}"/>
              </a:ext>
            </a:extLst>
          </p:cNvPr>
          <p:cNvSpPr/>
          <p:nvPr/>
        </p:nvSpPr>
        <p:spPr>
          <a:xfrm>
            <a:off x="0" y="0"/>
            <a:ext cx="2841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/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C5FDBBB-665B-4128-8106-CFD702BD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5175" y="6375400"/>
            <a:ext cx="1233488" cy="349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D14D5CB-B586-49D8-A463-ECC9513E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03438" y="6375400"/>
            <a:ext cx="3482975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B14CD8E-B008-4B26-A087-BAB2899C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8013" y="6375400"/>
            <a:ext cx="1233487" cy="346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E8DFD-3C90-4D5D-A941-C30FDEC7CC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20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445B3A-E6E9-4E8C-9878-C26B36AC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382588"/>
            <a:ext cx="10179050" cy="1492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06517B-8489-42FF-8C2D-05E02B0AB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0950" y="2286000"/>
            <a:ext cx="1017905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1DAD5-1BAD-4CE0-A3EE-697202926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0950" y="6375400"/>
            <a:ext cx="233045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BF2D6-F1FE-4C95-9459-CD1D67035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75400"/>
            <a:ext cx="41148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754F5-23D5-4439-8490-CA1B6D79B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75400"/>
            <a:ext cx="281940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24E31C-DB27-48E0-8D0F-910F8C6A6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Freeform 6" title="Left scallop edge">
            <a:extLst>
              <a:ext uri="{FF2B5EF4-FFF2-40B4-BE49-F238E27FC236}">
                <a16:creationId xmlns:a16="http://schemas.microsoft.com/office/drawing/2014/main" id="{4300F62F-3399-4C28-8F49-505BC03DC98E}"/>
              </a:ext>
            </a:extLst>
          </p:cNvPr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>
            <a:extLst>
              <a:ext uri="{FF2B5EF4-FFF2-40B4-BE49-F238E27FC236}">
                <a16:creationId xmlns:a16="http://schemas.microsoft.com/office/drawing/2014/main" id="{25EC97E5-1AF3-48E2-A4CB-5E80D422EBDF}"/>
              </a:ext>
            </a:extLst>
          </p:cNvPr>
          <p:cNvSpPr/>
          <p:nvPr/>
        </p:nvSpPr>
        <p:spPr>
          <a:xfrm>
            <a:off x="11907838" y="0"/>
            <a:ext cx="284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50" r:id="rId2"/>
    <p:sldLayoutId id="2147484261" r:id="rId3"/>
    <p:sldLayoutId id="2147484251" r:id="rId4"/>
    <p:sldLayoutId id="2147484252" r:id="rId5"/>
    <p:sldLayoutId id="2147484253" r:id="rId6"/>
    <p:sldLayoutId id="2147484254" r:id="rId7"/>
    <p:sldLayoutId id="2147484262" r:id="rId8"/>
    <p:sldLayoutId id="2147484263" r:id="rId9"/>
    <p:sldLayoutId id="2147484255" r:id="rId10"/>
    <p:sldLayoutId id="2147484256" r:id="rId11"/>
    <p:sldLayoutId id="2147484257" r:id="rId12"/>
    <p:sldLayoutId id="2147484258" r:id="rId13"/>
    <p:sldLayoutId id="214748425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 cap="all" spc="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7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ata.profi.co.ua/uploads/posts/1198852409_gregory_xiii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usrevolution.info/photos/lenin/11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15shekels.files.wordpress.com/2010/07/earth1.jpg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CE9634-1B81-43A8-8533-F37E1C66E7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50" y="260350"/>
            <a:ext cx="7721600" cy="28432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altLang="ru-RU" dirty="0">
                <a:solidFill>
                  <a:srgbClr val="0D0D0D"/>
                </a:solidFill>
              </a:rPr>
            </a:br>
            <a:br>
              <a:rPr lang="ru-RU" altLang="ru-RU" dirty="0">
                <a:solidFill>
                  <a:srgbClr val="0D0D0D"/>
                </a:solidFill>
              </a:rPr>
            </a:br>
            <a:r>
              <a:rPr lang="ru-RU" altLang="ru-RU" sz="6000" dirty="0">
                <a:solidFill>
                  <a:srgbClr val="0D0D0D"/>
                </a:solidFill>
              </a:rPr>
              <a:t>Календарь</a:t>
            </a:r>
            <a:r>
              <a:rPr lang="ru-RU" altLang="ru-RU" dirty="0">
                <a:solidFill>
                  <a:srgbClr val="0D0D0D"/>
                </a:solidFill>
              </a:rPr>
              <a:t> </a:t>
            </a:r>
          </a:p>
        </p:txBody>
      </p:sp>
      <p:pic>
        <p:nvPicPr>
          <p:cNvPr id="7171" name="Picture 13" descr="календарь майя">
            <a:extLst>
              <a:ext uri="{FF2B5EF4-FFF2-40B4-BE49-F238E27FC236}">
                <a16:creationId xmlns:a16="http://schemas.microsoft.com/office/drawing/2014/main" id="{F5BA0958-B641-4A80-A6A8-0A7985839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4076700"/>
            <a:ext cx="24288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Созиген показывает Юлию Цезарю новый календарь. Рисунок современного  художника.">
            <a:extLst>
              <a:ext uri="{FF2B5EF4-FFF2-40B4-BE49-F238E27FC236}">
                <a16:creationId xmlns:a16="http://schemas.microsoft.com/office/drawing/2014/main" id="{8E603813-8D6C-4C2C-987D-7FFC30BF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7188"/>
            <a:ext cx="63579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6">
            <a:extLst>
              <a:ext uri="{FF2B5EF4-FFF2-40B4-BE49-F238E27FC236}">
                <a16:creationId xmlns:a16="http://schemas.microsoft.com/office/drawing/2014/main" id="{806B7D8F-8C4E-438A-9F06-11D53AFD3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5" y="5715000"/>
            <a:ext cx="664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Times New Roman" panose="02020603050405020304" pitchFamily="18" charset="0"/>
              </a:rPr>
              <a:t>Созиген показывает новый календарь Юлию Цезарю. Рисунок современного художника</a:t>
            </a:r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Картинка 1 из 50">
            <a:hlinkClick r:id="rId3"/>
            <a:extLst>
              <a:ext uri="{FF2B5EF4-FFF2-40B4-BE49-F238E27FC236}">
                <a16:creationId xmlns:a16="http://schemas.microsoft.com/office/drawing/2014/main" id="{E8BAED31-3B9E-4A0F-A357-65F441311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428750"/>
            <a:ext cx="47148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3">
            <a:extLst>
              <a:ext uri="{FF2B5EF4-FFF2-40B4-BE49-F238E27FC236}">
                <a16:creationId xmlns:a16="http://schemas.microsoft.com/office/drawing/2014/main" id="{30973339-AD33-4A6C-A114-7C8958B30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500063"/>
            <a:ext cx="398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131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Григорианскийский календарь</a:t>
            </a:r>
          </a:p>
        </p:txBody>
      </p:sp>
      <p:sp>
        <p:nvSpPr>
          <p:cNvPr id="21508" name="Прямоугольник 4">
            <a:extLst>
              <a:ext uri="{FF2B5EF4-FFF2-40B4-BE49-F238E27FC236}">
                <a16:creationId xmlns:a16="http://schemas.microsoft.com/office/drawing/2014/main" id="{09F12D71-4B3A-48EC-9E63-4E66A2431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7188" y="6000750"/>
            <a:ext cx="3929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Григорий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XIII</a:t>
            </a: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 (1502-1585 г.г.)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>
            <a:extLst>
              <a:ext uri="{FF2B5EF4-FFF2-40B4-BE49-F238E27FC236}">
                <a16:creationId xmlns:a16="http://schemas.microsoft.com/office/drawing/2014/main" id="{09C51D6F-962A-4895-A43B-8F9BE542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500063"/>
            <a:ext cx="398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131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Мусульманский календарь</a:t>
            </a:r>
          </a:p>
        </p:txBody>
      </p:sp>
      <p:pic>
        <p:nvPicPr>
          <p:cNvPr id="23555" name="Рисунок 2">
            <a:extLst>
              <a:ext uri="{FF2B5EF4-FFF2-40B4-BE49-F238E27FC236}">
                <a16:creationId xmlns:a16="http://schemas.microsoft.com/office/drawing/2014/main" id="{F8DBBA4C-37C5-41B2-B16B-DCFA3AA6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1352550"/>
            <a:ext cx="6840537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>
            <a:extLst>
              <a:ext uri="{FF2B5EF4-FFF2-40B4-BE49-F238E27FC236}">
                <a16:creationId xmlns:a16="http://schemas.microsoft.com/office/drawing/2014/main" id="{CDDA7DD5-8A3C-4586-A96E-C5CBF372A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549275"/>
            <a:ext cx="6313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4131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Буддийский календарь</a:t>
            </a:r>
          </a:p>
        </p:txBody>
      </p:sp>
      <p:pic>
        <p:nvPicPr>
          <p:cNvPr id="25603" name="Рисунок 3">
            <a:extLst>
              <a:ext uri="{FF2B5EF4-FFF2-40B4-BE49-F238E27FC236}">
                <a16:creationId xmlns:a16="http://schemas.microsoft.com/office/drawing/2014/main" id="{F5F1BDD9-D4C0-486E-A703-812DB17D9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628775"/>
            <a:ext cx="8815387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28BD2383-CD4D-4C50-A688-6320DB05A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604838"/>
            <a:ext cx="671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131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Древнеславянский календарь</a:t>
            </a:r>
          </a:p>
        </p:txBody>
      </p:sp>
      <p:pic>
        <p:nvPicPr>
          <p:cNvPr id="27651" name="Picture 4" descr="https://cs2.livemaster.ru/storage/c5/88/31777e3f2f424870386fcfcfc5m4--kartiny-panno-slavyano-arijskij-vedicheskij.jpg">
            <a:extLst>
              <a:ext uri="{FF2B5EF4-FFF2-40B4-BE49-F238E27FC236}">
                <a16:creationId xmlns:a16="http://schemas.microsoft.com/office/drawing/2014/main" id="{657810FE-3202-4779-AEFD-44437BA9B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0" y="0"/>
            <a:ext cx="7415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2">
            <a:extLst>
              <a:ext uri="{FF2B5EF4-FFF2-40B4-BE49-F238E27FC236}">
                <a16:creationId xmlns:a16="http://schemas.microsoft.com/office/drawing/2014/main" id="{5293DB2E-0851-4A98-A126-E46C64C5C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8438" y="500063"/>
            <a:ext cx="700087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На разных этапах развития цивилизаций появляются календари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 майя,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римский  (юлианский и                    григорианский),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 китайский,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 еврейский ,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 славянский,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 мусульманский,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 египетский 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 вавилонский ,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</a:rPr>
              <a:t>греческий ...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b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cf3.ppt-online.org/files3/slide/8/8TCde6yzqYHvrFBsIKlVGX5nkS3U97Qm2gwxPt/slide-5.jpg">
            <a:extLst>
              <a:ext uri="{FF2B5EF4-FFF2-40B4-BE49-F238E27FC236}">
                <a16:creationId xmlns:a16="http://schemas.microsoft.com/office/drawing/2014/main" id="{717185B2-9CC0-4C16-B615-6243AB6FA55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8963" y="255588"/>
            <a:ext cx="8474075" cy="634682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1">
            <a:extLst>
              <a:ext uri="{FF2B5EF4-FFF2-40B4-BE49-F238E27FC236}">
                <a16:creationId xmlns:a16="http://schemas.microsoft.com/office/drawing/2014/main" id="{0B5AE180-8027-4906-9F79-89BDD541AA1A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1558925" y="188913"/>
            <a:ext cx="10072688" cy="4684712"/>
          </a:xfrm>
        </p:spPr>
        <p:txBody>
          <a:bodyPr/>
          <a:lstStyle/>
          <a:p>
            <a:pPr eaLnBrk="1" hangingPunct="1"/>
            <a:r>
              <a:rPr lang="ru-RU" altLang="ru-RU"/>
              <a:t>До Петра 1, когда праздновали Новый Год</a:t>
            </a:r>
          </a:p>
        </p:txBody>
      </p:sp>
      <p:pic>
        <p:nvPicPr>
          <p:cNvPr id="30723" name="Picture 4" descr="https://theslide.ru/img/thumbs/6e20441dc10c43b6ac015fdf70a7564e-800x.jpg">
            <a:extLst>
              <a:ext uri="{FF2B5EF4-FFF2-40B4-BE49-F238E27FC236}">
                <a16:creationId xmlns:a16="http://schemas.microsoft.com/office/drawing/2014/main" id="{340C98C9-BE86-43A5-8BA3-F828885B1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047750"/>
            <a:ext cx="7553325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s://theslide.ru/img/thumbs/8d93018584ad236f2b04624708ffbe6d-800x.jpg">
            <a:extLst>
              <a:ext uri="{FF2B5EF4-FFF2-40B4-BE49-F238E27FC236}">
                <a16:creationId xmlns:a16="http://schemas.microsoft.com/office/drawing/2014/main" id="{06A26FCE-7DA3-477F-964B-CCDFCD31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D212A8D6-B6FB-427F-BAC4-7DF8A6D2A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24125" y="381000"/>
            <a:ext cx="73580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b="1"/>
              <a:t>История российского календаря</a:t>
            </a:r>
          </a:p>
        </p:txBody>
      </p:sp>
      <p:pic>
        <p:nvPicPr>
          <p:cNvPr id="32771" name="Picture 2">
            <a:extLst>
              <a:ext uri="{FF2B5EF4-FFF2-40B4-BE49-F238E27FC236}">
                <a16:creationId xmlns:a16="http://schemas.microsoft.com/office/drawing/2014/main" id="{0DB39AE9-D3AB-4575-9F0E-3FC0A300F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285875"/>
            <a:ext cx="3500438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Прямоугольник 5">
            <a:extLst>
              <a:ext uri="{FF2B5EF4-FFF2-40B4-BE49-F238E27FC236}">
                <a16:creationId xmlns:a16="http://schemas.microsoft.com/office/drawing/2014/main" id="{2B5C1AA1-94A7-4D6B-8E58-D094676EA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0" y="6000750"/>
            <a:ext cx="3357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    Петр </a:t>
            </a:r>
            <a:r>
              <a:rPr lang="en-US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 (1672-1725 г.г.)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>
            <a:extLst>
              <a:ext uri="{FF2B5EF4-FFF2-40B4-BE49-F238E27FC236}">
                <a16:creationId xmlns:a16="http://schemas.microsoft.com/office/drawing/2014/main" id="{4E545001-A7F9-40D1-8DC1-AB34C5E8B02E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2782888" y="-336550"/>
            <a:ext cx="7416800" cy="13382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b="1"/>
              <a:t>     </a:t>
            </a:r>
          </a:p>
          <a:p>
            <a:pPr algn="ctr" eaLnBrk="1" hangingPunct="1">
              <a:buFontTx/>
              <a:buNone/>
            </a:pPr>
            <a:r>
              <a:rPr lang="ru-RU" altLang="ru-RU" sz="2800" b="1"/>
              <a:t>    </a:t>
            </a:r>
            <a:r>
              <a:rPr lang="ru-RU" altLang="ru-RU" sz="4000" b="1"/>
              <a:t>Календарь</a:t>
            </a:r>
            <a:endParaRPr lang="ru-RU" altLang="ru-RU" sz="4000"/>
          </a:p>
        </p:txBody>
      </p:sp>
      <p:pic>
        <p:nvPicPr>
          <p:cNvPr id="9219" name="Picture 6" descr="71108759_1298468521_Kalend_1_otr">
            <a:extLst>
              <a:ext uri="{FF2B5EF4-FFF2-40B4-BE49-F238E27FC236}">
                <a16:creationId xmlns:a16="http://schemas.microsoft.com/office/drawing/2014/main" id="{BD42AE32-E67A-4A0B-B08F-C0442CB1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279650"/>
            <a:ext cx="4392612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>
            <a:extLst>
              <a:ext uri="{FF2B5EF4-FFF2-40B4-BE49-F238E27FC236}">
                <a16:creationId xmlns:a16="http://schemas.microsoft.com/office/drawing/2014/main" id="{3E5A93D0-F4BB-41EF-9668-79A62083B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836613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rgbClr val="333333"/>
                </a:solidFill>
                <a:latin typeface="YS Text"/>
              </a:rPr>
              <a:t> Древнеримское слово «календы», что означало первые числа каждого месяца – </a:t>
            </a:r>
            <a:r>
              <a:rPr lang="ru-RU" altLang="ru-RU" sz="2400" b="1">
                <a:solidFill>
                  <a:srgbClr val="333333"/>
                </a:solidFill>
                <a:latin typeface="YS Text"/>
              </a:rPr>
              <a:t>день</a:t>
            </a:r>
            <a:r>
              <a:rPr lang="ru-RU" altLang="ru-RU" sz="2400">
                <a:solidFill>
                  <a:srgbClr val="333333"/>
                </a:solidFill>
                <a:latin typeface="YS Text"/>
              </a:rPr>
              <a:t> погашения долгов и процентов. </a:t>
            </a:r>
            <a:endParaRPr lang="ru-RU" altLang="ru-RU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39B7E90A-FC18-4F68-9962-AFBDA99E0C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953250" y="976313"/>
            <a:ext cx="3357563" cy="5489575"/>
          </a:xfrm>
        </p:spPr>
        <p:txBody>
          <a:bodyPr anchor="ctr">
            <a:spAutoFit/>
          </a:bodyPr>
          <a:lstStyle/>
          <a:p>
            <a:pPr marL="0" indent="338138"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нашей стране новый стиль был введен по инициативе В. И. Ленина с 1 февраля 1918 года. Чтобы исправить накопив­шуюся ошибку, вместо 1 февраля стали сразу считать 14 февраля, а дни недели при этом остались прежними. С тех пор употребляются выражения «по новому или по старому стилю», и праздник «Великого Октября» празднуют в ноябре.</a:t>
            </a:r>
            <a:endParaRPr lang="ru-RU" altLang="ru-RU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3795" name="Picture 2" descr="Картинка 9 из 4636">
            <a:hlinkClick r:id="rId2"/>
            <a:extLst>
              <a:ext uri="{FF2B5EF4-FFF2-40B4-BE49-F238E27FC236}">
                <a16:creationId xmlns:a16="http://schemas.microsoft.com/office/drawing/2014/main" id="{6FD8A06C-8F02-4549-8047-FAFBCC0A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214438"/>
            <a:ext cx="41433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izo39">
            <a:extLst>
              <a:ext uri="{FF2B5EF4-FFF2-40B4-BE49-F238E27FC236}">
                <a16:creationId xmlns:a16="http://schemas.microsoft.com/office/drawing/2014/main" id="{AAC82EF5-B442-49BE-B358-BC1EBA38E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549275"/>
            <a:ext cx="360838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Прямоугольник 6">
            <a:extLst>
              <a:ext uri="{FF2B5EF4-FFF2-40B4-BE49-F238E27FC236}">
                <a16:creationId xmlns:a16="http://schemas.microsoft.com/office/drawing/2014/main" id="{ADF7C5F2-4B06-4B45-BCC8-53B3D51CA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57188"/>
            <a:ext cx="4071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6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D460967B-C08E-46A0-88A1-7BB43CAE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1700213"/>
            <a:ext cx="926306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4488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точки зрения астрономии, год составляет 365 дней 5 часов 48 минут 46 секунд.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Поэтому в григорианском календаре простой год состоит из 365 дней, а каждый четвертый год содержит 366 дней и называется високосным. В феврале високосного года 29 дней.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ru-RU" altLang="ru-RU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Цикл григорианского календаря составляет 400 лет. Отсюда количество високосных лет в 400-летнем периоде равно 97 (400:4-3=97).</a:t>
            </a:r>
            <a:endParaRPr lang="ru-RU" altLang="ru-RU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Диаграмма 3">
            <a:extLst>
              <a:ext uri="{FF2B5EF4-FFF2-40B4-BE49-F238E27FC236}">
                <a16:creationId xmlns:a16="http://schemas.microsoft.com/office/drawing/2014/main" id="{11AF2892-48B2-4C23-B647-A93506F204D2}"/>
              </a:ext>
            </a:extLst>
          </p:cNvPr>
          <p:cNvSpPr>
            <a:spLocks noGrp="1" noChangeArrowheads="1" noTextEdit="1"/>
          </p:cNvSpPr>
          <p:nvPr>
            <p:ph type="chart" sz="half" idx="1"/>
          </p:nvPr>
        </p:nvSpPr>
        <p:spPr>
          <a:xfrm flipH="1">
            <a:off x="17978438" y="1752600"/>
            <a:ext cx="1000125" cy="4114800"/>
          </a:xfrm>
        </p:spPr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9602B748-F63C-4395-9750-EDEE37FD5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661988"/>
            <a:ext cx="85359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766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Календарь, какой бы из древнейших цивилизаций он   ни создавался, опирался на вращение небесных тел. </a:t>
            </a:r>
            <a:endParaRPr lang="ru-RU" altLang="ru-RU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44" name="Picture 5" descr="http://15shekels.files.wordpress.com/2010/07/earth1.jpg">
            <a:hlinkClick r:id="rId2"/>
            <a:extLst>
              <a:ext uri="{FF2B5EF4-FFF2-40B4-BE49-F238E27FC236}">
                <a16:creationId xmlns:a16="http://schemas.microsoft.com/office/drawing/2014/main" id="{4D008B69-0F5E-4E7F-8C58-FF7BA318B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714500"/>
            <a:ext cx="6500813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>
            <a:extLst>
              <a:ext uri="{FF2B5EF4-FFF2-40B4-BE49-F238E27FC236}">
                <a16:creationId xmlns:a16="http://schemas.microsoft.com/office/drawing/2014/main" id="{F9A9BA23-E693-432D-8CAF-81898F4BE363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 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dirty="0">
                <a:solidFill>
                  <a:schemeClr val="accent4">
                    <a:lumMod val="95000"/>
                    <a:lumOff val="5000"/>
                  </a:schemeClr>
                </a:solidFill>
              </a:rPr>
              <a:t>      История возникновения календаря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267" name="Picture 5" descr="Mosaic_pavement_small">
            <a:extLst>
              <a:ext uri="{FF2B5EF4-FFF2-40B4-BE49-F238E27FC236}">
                <a16:creationId xmlns:a16="http://schemas.microsoft.com/office/drawing/2014/main" id="{81EE5DE4-CE61-4A26-B8CB-EB209B29E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1341438"/>
            <a:ext cx="4810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CFC1D2-570B-4AD9-9850-83C59A0E9FAA}"/>
              </a:ext>
            </a:extLst>
          </p:cNvPr>
          <p:cNvSpPr/>
          <p:nvPr/>
        </p:nvSpPr>
        <p:spPr>
          <a:xfrm>
            <a:off x="5983288" y="3257550"/>
            <a:ext cx="1841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10" normalizeH="1" dirty="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8854F6A-9826-4F2B-947E-18BDE2CCE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549275"/>
            <a:ext cx="7620000" cy="1079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2800" kern="0" dirty="0"/>
              <a:t>     </a:t>
            </a:r>
            <a:r>
              <a:rPr lang="ru-RU" altLang="ru-RU" sz="2800" b="1" kern="0" dirty="0"/>
              <a:t>Самый древний календарь</a:t>
            </a:r>
          </a:p>
          <a:p>
            <a:pPr algn="ctr">
              <a:buFontTx/>
              <a:buNone/>
              <a:defRPr/>
            </a:pPr>
            <a:r>
              <a:rPr lang="ru-RU" altLang="ru-RU" sz="2800" b="1" kern="0" dirty="0"/>
              <a:t>17.000 лет</a:t>
            </a:r>
          </a:p>
        </p:txBody>
      </p:sp>
      <p:pic>
        <p:nvPicPr>
          <p:cNvPr id="12292" name="Рисунок 5">
            <a:extLst>
              <a:ext uri="{FF2B5EF4-FFF2-40B4-BE49-F238E27FC236}">
                <a16:creationId xmlns:a16="http://schemas.microsoft.com/office/drawing/2014/main" id="{606C767F-B409-46C4-9D34-233522688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99"/>
          <a:stretch>
            <a:fillRect/>
          </a:stretch>
        </p:blipFill>
        <p:spPr bwMode="auto">
          <a:xfrm>
            <a:off x="3648075" y="1773238"/>
            <a:ext cx="48958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02282BB1-20F6-47A5-BDB4-F2A8D1F11B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0438" y="692150"/>
            <a:ext cx="5191125" cy="6207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Календарь Майа</a:t>
            </a:r>
          </a:p>
        </p:txBody>
      </p:sp>
      <p:pic>
        <p:nvPicPr>
          <p:cNvPr id="13315" name="Picture 2" descr="https://estestvoznanye.ru/sites/default/files/astronomia-7.jpg">
            <a:extLst>
              <a:ext uri="{FF2B5EF4-FFF2-40B4-BE49-F238E27FC236}">
                <a16:creationId xmlns:a16="http://schemas.microsoft.com/office/drawing/2014/main" id="{0ED4AF50-3F05-475B-893F-A0B0FECDB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628775"/>
            <a:ext cx="62293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416D92E3-659B-4195-A752-0E61D5EEF9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24125" y="357188"/>
            <a:ext cx="7620000" cy="18573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/>
              <a:t>     </a:t>
            </a:r>
            <a:r>
              <a:rPr lang="ru-RU" altLang="ru-RU" sz="2800" b="1"/>
              <a:t>Египетский календарь</a:t>
            </a:r>
          </a:p>
          <a:p>
            <a:pPr eaLnBrk="1" hangingPunct="1">
              <a:buFontTx/>
              <a:buNone/>
            </a:pPr>
            <a:r>
              <a:rPr lang="ru-RU" altLang="ru-RU" sz="2400"/>
              <a:t>     </a:t>
            </a:r>
            <a:r>
              <a:rPr lang="ru-RU" altLang="ru-RU"/>
              <a:t>Около 6 тысяч лет назад древние египтяне раздели год на 365 дней, причем он состоял из 12 месяцев по 30 дней и в конце года шли дополнительные 5 дней</a:t>
            </a:r>
            <a:r>
              <a:rPr lang="ru-RU" altLang="ru-RU" sz="2400"/>
              <a:t>.</a:t>
            </a:r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BF7116F6-25B3-4394-B851-E1E1A3CDF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214563"/>
            <a:ext cx="5018087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A31938DC-9552-49C3-A3AC-F0BF13117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/>
              <a:t>Египетский календарь </a:t>
            </a:r>
            <a:br>
              <a:rPr lang="ru-RU" altLang="ru-RU"/>
            </a:br>
            <a:r>
              <a:rPr lang="ru-RU" altLang="ru-RU"/>
              <a:t>(5 тыс. лет до н.э.)</a:t>
            </a:r>
          </a:p>
        </p:txBody>
      </p:sp>
      <p:pic>
        <p:nvPicPr>
          <p:cNvPr id="16387" name="Объект 4">
            <a:extLst>
              <a:ext uri="{FF2B5EF4-FFF2-40B4-BE49-F238E27FC236}">
                <a16:creationId xmlns:a16="http://schemas.microsoft.com/office/drawing/2014/main" id="{8BF71D52-BAE2-4A9C-A0DC-E47EB5957E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263" y="2997200"/>
            <a:ext cx="7972425" cy="270033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F033BC07-2E65-425D-A542-DF6316658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604838"/>
            <a:ext cx="671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41313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 b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Юлианский календарь</a:t>
            </a:r>
          </a:p>
        </p:txBody>
      </p:sp>
      <p:sp>
        <p:nvSpPr>
          <p:cNvPr id="18435" name="Прямоугольник 5">
            <a:extLst>
              <a:ext uri="{FF2B5EF4-FFF2-40B4-BE49-F238E27FC236}">
                <a16:creationId xmlns:a16="http://schemas.microsoft.com/office/drawing/2014/main" id="{83667974-848E-4430-B9FE-FD098BA7ACB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452688" y="6016625"/>
            <a:ext cx="3071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b="1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Гай Юлий Цезарь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</a:rPr>
              <a:t>(1 век до н.э.)</a:t>
            </a:r>
          </a:p>
        </p:txBody>
      </p:sp>
      <p:pic>
        <p:nvPicPr>
          <p:cNvPr id="18436" name="Picture 5" descr="180px-Julius_Caesar_Coustou_Louvre">
            <a:extLst>
              <a:ext uri="{FF2B5EF4-FFF2-40B4-BE49-F238E27FC236}">
                <a16:creationId xmlns:a16="http://schemas.microsoft.com/office/drawing/2014/main" id="{A709FDC6-0491-40F1-B6E0-333313052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071563"/>
            <a:ext cx="24288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6">
            <a:extLst>
              <a:ext uri="{FF2B5EF4-FFF2-40B4-BE49-F238E27FC236}">
                <a16:creationId xmlns:a16="http://schemas.microsoft.com/office/drawing/2014/main" id="{83967F35-1F0A-4017-8A91-7B485F3A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2090738"/>
            <a:ext cx="47148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>
                <a:solidFill>
                  <a:srgbClr val="595959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</a:rPr>
              <a:t>Был введен Гаем Юлием Цезарем в 45 до н.э.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</a:rPr>
              <a:t>     Юлианский календарь дает ошибку в 1 день за 128 лет. Поэтому каждые 128 лет дата равноденствия сдвигается на день назад по календарю.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мблема">
    <a:dk1>
      <a:sysClr val="windowText" lastClr="000000"/>
    </a:dk1>
    <a:lt1>
      <a:sysClr val="window" lastClr="FFFFFF"/>
    </a:lt1>
    <a:dk2>
      <a:srgbClr val="2A1A00"/>
    </a:dk2>
    <a:lt2>
      <a:srgbClr val="F3F3F2"/>
    </a:lt2>
    <a:accent1>
      <a:srgbClr val="F8B323"/>
    </a:accent1>
    <a:accent2>
      <a:srgbClr val="656A59"/>
    </a:accent2>
    <a:accent3>
      <a:srgbClr val="46B2B5"/>
    </a:accent3>
    <a:accent4>
      <a:srgbClr val="8CAA7E"/>
    </a:accent4>
    <a:accent5>
      <a:srgbClr val="D36F68"/>
    </a:accent5>
    <a:accent6>
      <a:srgbClr val="826276"/>
    </a:accent6>
    <a:hlink>
      <a:srgbClr val="46B2B5"/>
    </a:hlink>
    <a:folHlink>
      <a:srgbClr val="A4669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2258</TotalTime>
  <Words>539</Words>
  <Application>Microsoft Office PowerPoint</Application>
  <PresentationFormat>Широкоэкранный</PresentationFormat>
  <Paragraphs>56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Gill Sans MT</vt:lpstr>
      <vt:lpstr>Arial</vt:lpstr>
      <vt:lpstr>Impact</vt:lpstr>
      <vt:lpstr>Times New Roman</vt:lpstr>
      <vt:lpstr>Corbel</vt:lpstr>
      <vt:lpstr>Calibri</vt:lpstr>
      <vt:lpstr>YS Text</vt:lpstr>
      <vt:lpstr>Wingdings</vt:lpstr>
      <vt:lpstr>Эмблема</vt:lpstr>
      <vt:lpstr>  Календарь </vt:lpstr>
      <vt:lpstr>Презентация PowerPoint</vt:lpstr>
      <vt:lpstr>Презентация PowerPoint</vt:lpstr>
      <vt:lpstr>Презентация PowerPoint</vt:lpstr>
      <vt:lpstr>Презентация PowerPoint</vt:lpstr>
      <vt:lpstr>Календарь Майа</vt:lpstr>
      <vt:lpstr>Презентация PowerPoint</vt:lpstr>
      <vt:lpstr>Египетский календарь  (5 тыс. лет до н.э.)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История российского календаря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МАГИЧЕСКИЕ КВАДРАТЫ</dc:title>
  <dc:creator>Лёвкин М.</dc:creator>
  <cp:lastModifiedBy>Ирина А. Шейкина</cp:lastModifiedBy>
  <cp:revision>259</cp:revision>
  <cp:lastPrinted>1601-01-01T00:00:00Z</cp:lastPrinted>
  <dcterms:created xsi:type="dcterms:W3CDTF">2008-02-10T09:12:40Z</dcterms:created>
  <dcterms:modified xsi:type="dcterms:W3CDTF">2024-11-11T08:04:26Z</dcterms:modified>
</cp:coreProperties>
</file>