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2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3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76BBD-2562-4EFB-8E73-1A74E7C4F78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302AC-CA1C-4018-851A-97308776C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12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Установить</a:t>
            </a:r>
            <a:r>
              <a:rPr lang="ru-RU" baseline="0" dirty="0"/>
              <a:t> шрифт </a:t>
            </a:r>
            <a:r>
              <a:rPr lang="en-US" baseline="0" dirty="0" err="1"/>
              <a:t>Propisi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302AC-CA1C-4018-851A-97308776C3D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8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1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70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92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614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53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64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8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5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0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8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3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34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3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3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51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oiolga8.ucoz.ru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8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0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4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5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6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7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8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9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0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2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3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4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5.wdp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6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lck.ru/3EWCBp" TargetMode="External"/><Relationship Id="rId2" Type="http://schemas.openxmlformats.org/officeDocument/2006/relationships/hyperlink" Target="https://www.ozon.ru/person/subbotina-elena-aleksandrovna-696647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5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6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424" y="1103757"/>
            <a:ext cx="8457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800" b="1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5400" b="1" dirty="0">
                <a:latin typeface="Propisi" pitchFamily="2" charset="0"/>
              </a:rPr>
              <a:t>Задания </a:t>
            </a:r>
            <a:r>
              <a:rPr lang="ru-RU" sz="5400" b="1" dirty="0" smtClean="0">
                <a:latin typeface="Propisi" pitchFamily="2" charset="0"/>
              </a:rPr>
              <a:t>по </a:t>
            </a:r>
            <a:r>
              <a:rPr lang="ru-RU" sz="5400" b="1" dirty="0">
                <a:latin typeface="Propisi" pitchFamily="2" charset="0"/>
              </a:rPr>
              <a:t>чистописанию</a:t>
            </a:r>
          </a:p>
        </p:txBody>
      </p:sp>
      <p:pic>
        <p:nvPicPr>
          <p:cNvPr id="3" name="Рисунок 2" descr="Рисунок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681" y="2679932"/>
            <a:ext cx="4887311" cy="2812251"/>
          </a:xfrm>
          <a:prstGeom prst="rect">
            <a:avLst/>
          </a:prstGeom>
        </p:spPr>
      </p:pic>
      <p:sp>
        <p:nvSpPr>
          <p:cNvPr id="4" name="Прямоугольник 3">
            <a:hlinkClick r:id="rId4"/>
          </p:cNvPr>
          <p:cNvSpPr/>
          <p:nvPr/>
        </p:nvSpPr>
        <p:spPr>
          <a:xfrm>
            <a:off x="4505300" y="5799583"/>
            <a:ext cx="4311262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Соловьева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Ольга Игоревна,</a:t>
            </a:r>
          </a:p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читель начальных классов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D90A955-A635-F31B-8375-97ACD3993EE2}"/>
              </a:ext>
            </a:extLst>
          </p:cNvPr>
          <p:cNvSpPr txBox="1"/>
          <p:nvPr/>
        </p:nvSpPr>
        <p:spPr>
          <a:xfrm>
            <a:off x="54573" y="227422"/>
            <a:ext cx="89681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Красиво писать — красоту творить, или каллиграфическая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минутка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русского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языка 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42844" y="984801"/>
            <a:ext cx="10215634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5500" b="1" dirty="0">
                <a:solidFill>
                  <a:srgbClr val="002060"/>
                </a:solidFill>
                <a:latin typeface="Propisi" panose="02000508030000020003" pitchFamily="2" charset="0"/>
              </a:rPr>
              <a:t>И встал Айболит, побежал Айболит.</a:t>
            </a:r>
            <a:br>
              <a:rPr lang="ru-RU" sz="55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5500" b="1" dirty="0">
                <a:solidFill>
                  <a:srgbClr val="002060"/>
                </a:solidFill>
                <a:latin typeface="Propisi" panose="02000508030000020003" pitchFamily="2" charset="0"/>
              </a:rPr>
              <a:t>По полям, по лесам, по лугам он </a:t>
            </a:r>
            <a:r>
              <a:rPr lang="ru-RU" sz="5500" b="1" dirty="0" err="1">
                <a:solidFill>
                  <a:srgbClr val="002060"/>
                </a:solidFill>
                <a:latin typeface="Propisi" panose="02000508030000020003" pitchFamily="2" charset="0"/>
              </a:rPr>
              <a:t>бе</a:t>
            </a:r>
            <a:r>
              <a:rPr lang="ru-RU" sz="5500" b="1" dirty="0">
                <a:solidFill>
                  <a:srgbClr val="002060"/>
                </a:solidFill>
                <a:latin typeface="Propisi" panose="02000508030000020003" pitchFamily="2" charset="0"/>
              </a:rPr>
              <a:t>-</a:t>
            </a:r>
          </a:p>
          <a:p>
            <a:pPr>
              <a:lnSpc>
                <a:spcPct val="60000"/>
              </a:lnSpc>
            </a:pPr>
            <a:r>
              <a:rPr lang="ru-RU" sz="5500" b="1" dirty="0">
                <a:solidFill>
                  <a:srgbClr val="002060"/>
                </a:solidFill>
                <a:latin typeface="Propisi" panose="02000508030000020003" pitchFamily="2" charset="0"/>
              </a:rPr>
              <a:t>жит.</a:t>
            </a:r>
            <a:endParaRPr kumimoji="0" lang="ru-RU" sz="55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5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8852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Издали, иначе, инженеры.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-14290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643570" y="2347405"/>
            <a:ext cx="334650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500" b="1" dirty="0">
                <a:solidFill>
                  <a:prstClr val="black"/>
                </a:solidFill>
                <a:latin typeface="Propisi" panose="02000508030000020003" pitchFamily="2" charset="0"/>
              </a:rPr>
              <a:t>(К.Чуковский)</a:t>
            </a:r>
          </a:p>
        </p:txBody>
      </p:sp>
      <p:pic>
        <p:nvPicPr>
          <p:cNvPr id="14" name="Рисунок 13" descr="9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14282" y="3357562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14314" y="5786454"/>
            <a:ext cx="8712000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10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89024" y="4077072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358236"/>
            <a:ext cx="8858280" cy="485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pisi" panose="02000508030000020003" pitchFamily="2" charset="0"/>
              <a:ea typeface="Times New Roman" pitchFamily="18" charset="0"/>
              <a:cs typeface="Angsana New" pitchFamily="18" charset="-34"/>
            </a:endParaRPr>
          </a:p>
          <a:p>
            <a:pPr>
              <a:lnSpc>
                <a:spcPct val="54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Каждый где-нибудь живет: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Рыба в речке, в норке – крот,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Заяц в поле, мышь в соломе,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Я – в большом кирпичном доме.</a:t>
            </a:r>
          </a:p>
          <a:p>
            <a:pPr algn="r"/>
            <a:r>
              <a:rPr lang="ru-RU" sz="6000" b="1" dirty="0">
                <a:latin typeface="Propisi" panose="02000508030000020003" pitchFamily="2" charset="0"/>
              </a:rPr>
              <a:t>(</a:t>
            </a:r>
            <a:r>
              <a:rPr lang="ru-RU" sz="6000" b="1" dirty="0" err="1">
                <a:latin typeface="Propisi" panose="02000508030000020003" pitchFamily="2" charset="0"/>
              </a:rPr>
              <a:t>В.Шуграева</a:t>
            </a:r>
            <a:r>
              <a:rPr lang="ru-RU" sz="6000" b="1" dirty="0">
                <a:latin typeface="Propisi" panose="02000508030000020003" pitchFamily="2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70923"/>
            <a:ext cx="87976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ea typeface="Times New Roman" pitchFamily="18" charset="0"/>
                <a:cs typeface="Arial" pitchFamily="34" charset="0"/>
              </a:rPr>
              <a:t>Алфавит, арбуз, атлас (ткань).</a:t>
            </a:r>
            <a:r>
              <a:rPr kumimoji="0" lang="ru-RU" sz="6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4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71448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220327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71303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9991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649924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14282" y="321138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50966"/>
            <a:ext cx="8858280" cy="12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Заблудшая овца.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Звёздный час.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221649"/>
            <a:ext cx="70711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Лазурь, лопоухий, лоскут.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Л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4769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11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14282" y="3143248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84784"/>
            <a:ext cx="8858280" cy="17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Муравьиная рать и льва победит.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Мир не без добрых людей.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255467"/>
            <a:ext cx="86741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Мастерски, мельком, мизерный.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601970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786058"/>
            <a:ext cx="842968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09407"/>
            <a:ext cx="8858280" cy="12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Неверный друг опаснее врага.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Носить камень за пазухой.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3642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Надолго, начать, недуг.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786058"/>
            <a:ext cx="828680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77596"/>
            <a:ext cx="88582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От одного слова да на век ссора.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От горшка два вершка.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31615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Облегчить, откупорить.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1" y="2786058"/>
            <a:ext cx="8429684" cy="228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77596"/>
            <a:ext cx="885828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Первая ласточка – ещё не весна.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Плохой мир лучше доброй ссоры.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5777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Пастель, пиджак, платишь.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8596" y="2857496"/>
            <a:ext cx="842968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736"/>
            <a:ext cx="8858280" cy="17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Раз соврал – навек лгуном стал.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Решетом воды не наносишь.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1849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Ретивое, римлянин, ремень.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7158" y="2857496"/>
            <a:ext cx="850112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736"/>
            <a:ext cx="8858280" cy="17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Свет не без добрых людей.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Сделав худо, не жди добра.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38856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Силища, средства, статуя.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7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786058"/>
            <a:ext cx="850112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736"/>
            <a:ext cx="8858280" cy="17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Трудовой хлеб сладок.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Тихая вода берега подмывает.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Теннис, туфля, тракторы.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Т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18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8596" y="2786058"/>
            <a:ext cx="842968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638116"/>
            <a:ext cx="885828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ea typeface="Times New Roman" pitchFamily="18" charset="0"/>
                <a:cs typeface="Arial" pitchFamily="34" charset="0"/>
              </a:rPr>
              <a:t>Алмаз и в грязи видать.</a:t>
            </a:r>
            <a:br>
              <a:rPr kumimoji="0" lang="ru-RU" sz="6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ea typeface="Times New Roman" pitchFamily="18" charset="0"/>
                <a:cs typeface="Arial" pitchFamily="34" charset="0"/>
              </a:rPr>
            </a:b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ea typeface="Times New Roman" pitchFamily="18" charset="0"/>
                <a:cs typeface="Arial" pitchFamily="34" charset="0"/>
              </a:rPr>
              <a:t>Аршин с шапкой.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pic>
        <p:nvPicPr>
          <p:cNvPr id="1025" name="Рисунок 1" descr="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3425635"/>
            <a:ext cx="7812000" cy="174901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7976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ea typeface="Times New Roman" pitchFamily="18" charset="0"/>
                <a:cs typeface="Arial" pitchFamily="34" charset="0"/>
              </a:rPr>
              <a:t>Алфавит, арбуз, атлас (ткань).</a:t>
            </a:r>
            <a:r>
              <a:rPr kumimoji="0" lang="ru-RU" sz="6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Propisi" pitchFamily="2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4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8725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53133"/>
            <a:ext cx="885828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Ум без догадки гроша не стоит.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Учиться никогда не поздно.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Уплачено, углубить, уголь.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84482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19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8596" y="2928934"/>
            <a:ext cx="835824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736"/>
            <a:ext cx="8858280" cy="12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Февраль – месяц лютый, </a:t>
            </a:r>
            <a:r>
              <a:rPr lang="ru-RU" sz="6000" b="1" dirty="0" err="1">
                <a:solidFill>
                  <a:srgbClr val="002060"/>
                </a:solidFill>
                <a:latin typeface="Propisi" panose="02000508030000020003" pitchFamily="2" charset="0"/>
              </a:rPr>
              <a:t>спра-шивает</a:t>
            </a: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, как обутый.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313258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фортепьяно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Ф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0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8596" y="3000372"/>
            <a:ext cx="83582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114"/>
            <a:ext cx="8858280" cy="12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Ход конём.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Хождение по мукам.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40298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Хозяева, христианин, хаос.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1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3000372"/>
            <a:ext cx="857256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114"/>
            <a:ext cx="8858280" cy="12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Царство разделится – скоро разорится.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Центнер, цепочка, цитрусовые.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Ц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7158" y="3000372"/>
            <a:ext cx="850112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77595"/>
            <a:ext cx="88582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Чем беднее, тем щедрее.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Честь лучше богатства.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Черпать, чудно (удивительно).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Ч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1524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7158" y="2786058"/>
            <a:ext cx="850112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331093"/>
            <a:ext cx="8858280" cy="184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Шелестят зелёные серёжки,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И горят серебряные росы.</a:t>
            </a:r>
          </a:p>
          <a:p>
            <a:pPr algn="r"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(С.Есенин)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6030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Широко, Шопен, шофёры.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Ш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26876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8432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3488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2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3286124"/>
            <a:ext cx="857256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114"/>
            <a:ext cx="8858280" cy="184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Щи да каша – пища наша.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Щёлкать зубами.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lang="ru-RU" sz="6000" b="1" dirty="0">
              <a:solidFill>
                <a:srgbClr val="002060"/>
              </a:solidFill>
              <a:latin typeface="Propisi" panose="02000508030000020003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8149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Щекотка, щекотно, щеколда.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9130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2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857496"/>
            <a:ext cx="850112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736"/>
            <a:ext cx="8858280" cy="120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Это ещё не беда, коль хлеб есть.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Этот номер у тебя не пройдёт.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Экспресс, эскалатор.</a:t>
            </a:r>
            <a:endParaRPr kumimoji="0" lang="ru-RU" sz="6000" b="1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Э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2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928934"/>
            <a:ext cx="857256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114"/>
            <a:ext cx="8858280" cy="12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Юла возле Юли и Юры юлит,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Юле и Юре спать не велит.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555312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Юрта, юность, юнга.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Ю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9130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928934"/>
            <a:ext cx="857256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1428114"/>
            <a:ext cx="8858280" cy="184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Яблоко в день – доктора в дверь.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Яблоко раздора.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lang="ru-RU" sz="6000" b="1" dirty="0">
              <a:solidFill>
                <a:srgbClr val="002060"/>
              </a:solidFill>
              <a:latin typeface="Propisi" panose="02000508030000020003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40431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Ясли – яслей, ячменный.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34076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9130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37321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8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2857496"/>
            <a:ext cx="85011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620688"/>
            <a:ext cx="8858280" cy="207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pPr lvl="0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Бабье лето.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Беда мудрости учит.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248627"/>
            <a:ext cx="65774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Балованный, бензопровод.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8725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601970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1900" y="3071810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556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ln/>
                <a:solidFill>
                  <a:schemeClr val="accent3"/>
                </a:solidFill>
              </a:rPr>
              <a:t>Используемая  литература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3032" y="1834956"/>
            <a:ext cx="82049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«Дидактический материал к урокам чистописания» 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Л.Я. </a:t>
            </a:r>
            <a:r>
              <a:rPr lang="ru-RU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Желтовская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Е.Н. Соколова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«Тренажер по чистописанию. Русский язык»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А. Субботина</a:t>
            </a:r>
            <a:endParaRPr lang="ru-RU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283666C-8774-CC92-F394-FCB53CD656F2}"/>
              </a:ext>
            </a:extLst>
          </p:cNvPr>
          <p:cNvSpPr/>
          <p:nvPr/>
        </p:nvSpPr>
        <p:spPr>
          <a:xfrm>
            <a:off x="899592" y="3695195"/>
            <a:ext cx="7931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ln/>
                <a:solidFill>
                  <a:schemeClr val="accent3"/>
                </a:solidFill>
              </a:rPr>
              <a:t>Иллюстративные источники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4A27D1F-B4E9-DC3A-52D9-C776864C37F3}"/>
              </a:ext>
            </a:extLst>
          </p:cNvPr>
          <p:cNvSpPr txBox="1"/>
          <p:nvPr/>
        </p:nvSpPr>
        <p:spPr>
          <a:xfrm>
            <a:off x="497220" y="4491922"/>
            <a:ext cx="61000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f-ZA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https://clck.ru/3EWCBp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рисунок «Грязно - чисто»</a:t>
            </a:r>
          </a:p>
        </p:txBody>
      </p:sp>
    </p:spTree>
    <p:extLst>
      <p:ext uri="{BB962C8B-B14F-4D97-AF65-F5344CB8AC3E}">
        <p14:creationId xmlns:p14="http://schemas.microsoft.com/office/powerpoint/2010/main" val="369544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585794"/>
            <a:ext cx="8858280" cy="20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pPr lvl="0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Ветер рушит горы, а слово – дружбу.</a:t>
            </a: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67377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Верба, взяла, включенный.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Рисунок 13" descr="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7158" y="3143248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19" y="3857628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14314" y="5786454"/>
            <a:ext cx="8712000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1204763"/>
            <a:ext cx="8858280" cy="301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54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Грибочек, грибок,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Масляный бок,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Серебряная ножка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Прыгает в лукошко.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15016"/>
            <a:ext cx="51026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Герб – герба, гербы.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4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633391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2133457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631935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944861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6443339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357818" y="2990713"/>
            <a:ext cx="394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6000" b="1" dirty="0">
                <a:solidFill>
                  <a:prstClr val="black"/>
                </a:solidFill>
                <a:latin typeface="Propisi" pitchFamily="2" charset="0"/>
              </a:rPr>
              <a:t>(Е.Трутнева)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4282" y="3132001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628350"/>
            <a:ext cx="8858280" cy="20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pPr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Дети родителей не выбирают.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До глубины души.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859882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latin typeface="Propisi" pitchFamily="2" charset="0"/>
              </a:rPr>
              <a:t>Дела – дел, дефис, добыча, досуг.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8725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9130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3071810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14290"/>
            <a:ext cx="8858280" cy="253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Вспомнили клёны, как были </a:t>
            </a:r>
            <a:r>
              <a:rPr lang="ru-RU" sz="6000" b="1" dirty="0" err="1">
                <a:solidFill>
                  <a:srgbClr val="002060"/>
                </a:solidFill>
                <a:latin typeface="Propisi" pitchFamily="2" charset="0"/>
              </a:rPr>
              <a:t>зе</a:t>
            </a: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-</a:t>
            </a:r>
          </a:p>
          <a:p>
            <a:pPr>
              <a:lnSpc>
                <a:spcPct val="45000"/>
              </a:lnSpc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лёны.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55595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Ездить, езжу, ездишь.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-71462"/>
            <a:ext cx="30718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Е(Ё)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91308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85720" y="3143247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623802"/>
            <a:ext cx="9182824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ea typeface="Times New Roman" pitchFamily="18" charset="0"/>
              <a:cs typeface="Angsana New" pitchFamily="18" charset="-34"/>
            </a:endParaRPr>
          </a:p>
          <a:p>
            <a:pPr lvl="0" eaLnBrk="0" fontAlgn="base" hangingPunct="0">
              <a:lnSpc>
                <a:spcPct val="52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Жадный дарит – будто от </a:t>
            </a:r>
            <a:r>
              <a:rPr lang="ru-RU" sz="6000" b="1" dirty="0" err="1">
                <a:solidFill>
                  <a:srgbClr val="002060"/>
                </a:solidFill>
                <a:latin typeface="Propisi" pitchFamily="2" charset="0"/>
              </a:rPr>
              <a:t>серд</a:t>
            </a:r>
            <a:r>
              <a:rPr lang="en-US" sz="6000" b="1" dirty="0">
                <a:solidFill>
                  <a:srgbClr val="002060"/>
                </a:solidFill>
                <a:latin typeface="Propisi" pitchFamily="2" charset="0"/>
              </a:rPr>
              <a:t>-</a:t>
            </a:r>
            <a:r>
              <a:rPr lang="ru-RU" sz="6000" b="1" dirty="0" err="1">
                <a:solidFill>
                  <a:srgbClr val="002060"/>
                </a:solidFill>
                <a:latin typeface="Propisi" pitchFamily="2" charset="0"/>
              </a:rPr>
              <a:t>ца</a:t>
            </a: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 отрывает.</a:t>
            </a:r>
            <a:br>
              <a:rPr lang="ru-RU" sz="6000" b="1" dirty="0">
                <a:solidFill>
                  <a:srgbClr val="002060"/>
                </a:solidFill>
                <a:latin typeface="Propisi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1016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itchFamily="2" charset="0"/>
              </a:rPr>
              <a:t>Ждала, желчный, жемчуг.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Ж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7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7157" y="3068960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548680"/>
            <a:ext cx="8858280" cy="261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anose="02000508030000020003" pitchFamily="2" charset="0"/>
              <a:ea typeface="Times New Roman" pitchFamily="18" charset="0"/>
              <a:cs typeface="Angsana New" pitchFamily="18" charset="-34"/>
            </a:endParaRPr>
          </a:p>
          <a:p>
            <a:pPr lvl="0" eaLnBrk="0" fontAlgn="base" hangingPunct="0">
              <a:lnSpc>
                <a:spcPct val="54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Зуб на зуб не попадает.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Заблудшая овца.</a:t>
            </a:r>
            <a:b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</a:br>
            <a:endParaRPr kumimoji="0" lang="ru-RU" sz="6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199419"/>
            <a:ext cx="79175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>
                <a:solidFill>
                  <a:srgbClr val="002060"/>
                </a:solidFill>
                <a:latin typeface="Propisi" panose="02000508030000020003" pitchFamily="2" charset="0"/>
              </a:rPr>
              <a:t>Знахарка, звонит, зубчатый.</a:t>
            </a:r>
            <a:endParaRPr kumimoji="0" lang="ru-RU" sz="6000" b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Propisi" pitchFamily="2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0"/>
            <a:ext cx="15952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dirty="0">
                <a:ln>
                  <a:solidFill>
                    <a:sysClr val="windowText" lastClr="000000"/>
                  </a:solidFill>
                </a:ln>
                <a:blipFill>
                  <a:blip r:embed="rId2"/>
                  <a:stretch>
                    <a:fillRect/>
                  </a:stretch>
                </a:blipFill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428736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4282" y="192880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427280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5429264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4282" y="5927742"/>
            <a:ext cx="87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 descr="8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8596" y="3000372"/>
            <a:ext cx="7812000" cy="17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Тема23</Template>
  <TotalTime>90</TotalTime>
  <Words>439</Words>
  <Application>Microsoft Office PowerPoint</Application>
  <PresentationFormat>Экран (4:3)</PresentationFormat>
  <Paragraphs>113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Надежда Пронская</cp:lastModifiedBy>
  <cp:revision>47</cp:revision>
  <dcterms:created xsi:type="dcterms:W3CDTF">2012-09-30T06:06:03Z</dcterms:created>
  <dcterms:modified xsi:type="dcterms:W3CDTF">2024-11-12T13:47:23Z</dcterms:modified>
</cp:coreProperties>
</file>