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32"/>
  </p:notesMasterIdLst>
  <p:sldIdLst>
    <p:sldId id="28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6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636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276BBD-2562-4EFB-8E73-1A74E7C4F78B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0302AC-CA1C-4018-851A-97308776C3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126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Установить</a:t>
            </a:r>
            <a:r>
              <a:rPr lang="ru-RU" baseline="0" dirty="0"/>
              <a:t> шрифт </a:t>
            </a:r>
            <a:r>
              <a:rPr lang="en-US" baseline="0" dirty="0" err="1"/>
              <a:t>Propisi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302AC-CA1C-4018-851A-97308776C3D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087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719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36707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792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06148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9539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1640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964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887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158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404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288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737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342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031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332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514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oiolga8.ucoz.ru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8.wdp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9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0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2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3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4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5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6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7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8.wdp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9.wdp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20.wdp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21.wdp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22.wdp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23.wdp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24.wdp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25.wdp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26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clck.ru/3EWCBp" TargetMode="External"/><Relationship Id="rId2" Type="http://schemas.openxmlformats.org/officeDocument/2006/relationships/hyperlink" Target="https://www.ozon.ru/person/subbotina-elena-aleksandrovna-6966477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3.wdp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4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5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6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7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424" y="1103757"/>
            <a:ext cx="845712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1800" b="1" dirty="0">
              <a:solidFill>
                <a:srgbClr val="333333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ru-RU" sz="5400" b="1" dirty="0">
                <a:latin typeface="Propisi" pitchFamily="2" charset="0"/>
              </a:rPr>
              <a:t>Задания </a:t>
            </a:r>
            <a:r>
              <a:rPr lang="ru-RU" sz="5400" b="1" dirty="0" smtClean="0">
                <a:latin typeface="Propisi" pitchFamily="2" charset="0"/>
              </a:rPr>
              <a:t>по </a:t>
            </a:r>
            <a:r>
              <a:rPr lang="ru-RU" sz="5400" b="1" dirty="0">
                <a:latin typeface="Propisi" pitchFamily="2" charset="0"/>
              </a:rPr>
              <a:t>чистописанию</a:t>
            </a:r>
          </a:p>
        </p:txBody>
      </p:sp>
      <p:pic>
        <p:nvPicPr>
          <p:cNvPr id="3" name="Рисунок 2" descr="Рисунок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5681" y="2679932"/>
            <a:ext cx="4887311" cy="2812251"/>
          </a:xfrm>
          <a:prstGeom prst="rect">
            <a:avLst/>
          </a:prstGeom>
        </p:spPr>
      </p:pic>
      <p:sp>
        <p:nvSpPr>
          <p:cNvPr id="4" name="Прямоугольник 3">
            <a:hlinkClick r:id="rId4"/>
          </p:cNvPr>
          <p:cNvSpPr/>
          <p:nvPr/>
        </p:nvSpPr>
        <p:spPr>
          <a:xfrm>
            <a:off x="4505300" y="5799583"/>
            <a:ext cx="4311262" cy="830997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Соловьева 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Ольга Игоревна,</a:t>
            </a:r>
          </a:p>
          <a:p>
            <a:pPr>
              <a:defRPr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читель начальных классов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D90A955-A635-F31B-8375-97ACD3993EE2}"/>
              </a:ext>
            </a:extLst>
          </p:cNvPr>
          <p:cNvSpPr txBox="1"/>
          <p:nvPr/>
        </p:nvSpPr>
        <p:spPr>
          <a:xfrm>
            <a:off x="54573" y="227422"/>
            <a:ext cx="896815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Красиво писать — красоту творить, или каллиграфическая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минутка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уроках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русского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языка </a:t>
            </a:r>
            <a:endParaRPr lang="ru-RU" sz="2800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41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42844" y="984801"/>
            <a:ext cx="10215634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60000"/>
              </a:lnSpc>
            </a:pPr>
            <a:r>
              <a:rPr lang="ru-RU" sz="5500" b="1" dirty="0">
                <a:solidFill>
                  <a:srgbClr val="002060"/>
                </a:solidFill>
                <a:latin typeface="Propisi" panose="02000508030000020003" pitchFamily="2" charset="0"/>
              </a:rPr>
              <a:t>И встал Айболит, побежал Айболит.</a:t>
            </a:r>
            <a:br>
              <a:rPr lang="ru-RU" sz="5500" b="1" dirty="0">
                <a:solidFill>
                  <a:srgbClr val="002060"/>
                </a:solidFill>
                <a:latin typeface="Propisi" panose="02000508030000020003" pitchFamily="2" charset="0"/>
              </a:rPr>
            </a:br>
            <a:r>
              <a:rPr lang="ru-RU" sz="5500" b="1" dirty="0">
                <a:solidFill>
                  <a:srgbClr val="002060"/>
                </a:solidFill>
                <a:latin typeface="Propisi" panose="02000508030000020003" pitchFamily="2" charset="0"/>
              </a:rPr>
              <a:t>По полям, по лесам, по лугам он </a:t>
            </a:r>
            <a:r>
              <a:rPr lang="ru-RU" sz="5500" b="1" dirty="0" err="1">
                <a:solidFill>
                  <a:srgbClr val="002060"/>
                </a:solidFill>
                <a:latin typeface="Propisi" panose="02000508030000020003" pitchFamily="2" charset="0"/>
              </a:rPr>
              <a:t>бе</a:t>
            </a:r>
            <a:r>
              <a:rPr lang="ru-RU" sz="5500" b="1" dirty="0">
                <a:solidFill>
                  <a:srgbClr val="002060"/>
                </a:solidFill>
                <a:latin typeface="Propisi" panose="02000508030000020003" pitchFamily="2" charset="0"/>
              </a:rPr>
              <a:t>-</a:t>
            </a:r>
          </a:p>
          <a:p>
            <a:pPr>
              <a:lnSpc>
                <a:spcPct val="60000"/>
              </a:lnSpc>
            </a:pPr>
            <a:r>
              <a:rPr lang="ru-RU" sz="5500" b="1" dirty="0">
                <a:solidFill>
                  <a:srgbClr val="002060"/>
                </a:solidFill>
                <a:latin typeface="Propisi" panose="02000508030000020003" pitchFamily="2" charset="0"/>
              </a:rPr>
              <a:t>жит.</a:t>
            </a:r>
            <a:endParaRPr kumimoji="0" lang="ru-RU" sz="55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Propisi" pitchFamily="2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5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Propisi" pitchFamily="2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14282" y="5199419"/>
            <a:ext cx="688521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Издали, иначе, инженеры.</a:t>
            </a:r>
            <a:endParaRPr kumimoji="0" lang="ru-RU" sz="6000" b="1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Propisi" pitchFamily="2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-142900"/>
            <a:ext cx="159520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8800" b="1" dirty="0">
                <a:ln>
                  <a:solidFill>
                    <a:sysClr val="windowText" lastClr="000000"/>
                  </a:solidFill>
                </a:ln>
                <a:blipFill>
                  <a:blip r:embed="rId2"/>
                  <a:stretch>
                    <a:fillRect/>
                  </a:stretch>
                </a:blipFill>
                <a:latin typeface="Arial" pitchFamily="34" charset="0"/>
                <a:ea typeface="Times New Roman" pitchFamily="18" charset="0"/>
                <a:cs typeface="Arial" pitchFamily="34" charset="0"/>
              </a:rPr>
              <a:t>И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14282" y="1428736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14282" y="1928802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4282" y="2427280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14282" y="5429264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4282" y="5927742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5643570" y="2347405"/>
            <a:ext cx="3346504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5500" b="1" dirty="0">
                <a:solidFill>
                  <a:prstClr val="black"/>
                </a:solidFill>
                <a:latin typeface="Propisi" panose="02000508030000020003" pitchFamily="2" charset="0"/>
              </a:rPr>
              <a:t>(К.Чуковский)</a:t>
            </a:r>
          </a:p>
        </p:txBody>
      </p:sp>
      <p:pic>
        <p:nvPicPr>
          <p:cNvPr id="14" name="Рисунок 13" descr="9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14282" y="3357562"/>
            <a:ext cx="7812000" cy="174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214314" y="5786454"/>
            <a:ext cx="8712000" cy="8572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 descr="10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89024" y="4077072"/>
            <a:ext cx="7812000" cy="174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85720" y="358236"/>
            <a:ext cx="8858280" cy="4856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ropisi" panose="02000508030000020003" pitchFamily="2" charset="0"/>
              <a:ea typeface="Times New Roman" pitchFamily="18" charset="0"/>
              <a:cs typeface="Angsana New" pitchFamily="18" charset="-34"/>
            </a:endParaRPr>
          </a:p>
          <a:p>
            <a:pPr>
              <a:lnSpc>
                <a:spcPct val="54000"/>
              </a:lnSpc>
            </a:pP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Каждый где-нибудь живет:</a:t>
            </a:r>
            <a:b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</a:b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Рыба в речке, в норке – крот,</a:t>
            </a:r>
            <a:b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</a:b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Заяц в поле, мышь в соломе,</a:t>
            </a:r>
            <a:b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</a:b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Я – в большом кирпичном доме.</a:t>
            </a:r>
          </a:p>
          <a:p>
            <a:pPr algn="r"/>
            <a:r>
              <a:rPr lang="ru-RU" sz="6000" b="1" dirty="0">
                <a:latin typeface="Propisi" panose="02000508030000020003" pitchFamily="2" charset="0"/>
              </a:rPr>
              <a:t>(</a:t>
            </a:r>
            <a:r>
              <a:rPr lang="ru-RU" sz="6000" b="1" dirty="0" err="1">
                <a:latin typeface="Propisi" panose="02000508030000020003" pitchFamily="2" charset="0"/>
              </a:rPr>
              <a:t>В.Шуграева</a:t>
            </a:r>
            <a:r>
              <a:rPr lang="ru-RU" sz="6000" b="1" dirty="0">
                <a:latin typeface="Propisi" panose="02000508030000020003" pitchFamily="2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ropisi" pitchFamily="2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14282" y="5770923"/>
            <a:ext cx="879760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Propisi" pitchFamily="2" charset="0"/>
                <a:ea typeface="Times New Roman" pitchFamily="18" charset="0"/>
                <a:cs typeface="Arial" pitchFamily="34" charset="0"/>
              </a:rPr>
              <a:t>Алфавит, арбуз, атлас (ткань).</a:t>
            </a:r>
            <a:r>
              <a:rPr kumimoji="0" lang="ru-RU" sz="6000" b="1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Propisi" pitchFamily="2" charset="0"/>
                <a:cs typeface="Arial" pitchFamily="34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0"/>
            <a:ext cx="159520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8800" b="1" dirty="0">
                <a:ln>
                  <a:solidFill>
                    <a:sysClr val="windowText" lastClr="000000"/>
                  </a:solidFill>
                </a:ln>
                <a:blipFill>
                  <a:blip r:embed="rId4"/>
                  <a:stretch>
                    <a:fillRect/>
                  </a:stretch>
                </a:blipFill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14282" y="1714488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14282" y="2203276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4282" y="2713032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14282" y="5999180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4282" y="6499246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14282" y="3211388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14282" y="1450966"/>
            <a:ext cx="8858280" cy="1205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55000"/>
              </a:lnSpc>
            </a:pP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Заблудшая овца.</a:t>
            </a:r>
            <a:b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</a:b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Звёздный час.</a:t>
            </a:r>
            <a:endParaRPr kumimoji="0" lang="ru-RU" sz="60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Propisi" pitchFamily="2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14282" y="5221649"/>
            <a:ext cx="707116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Лазурь, лопоухий, лоскут.</a:t>
            </a:r>
            <a:endParaRPr kumimoji="0" lang="ru-RU" sz="6000" b="1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Propisi" pitchFamily="2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0"/>
            <a:ext cx="159520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8800" b="1" dirty="0">
                <a:ln>
                  <a:solidFill>
                    <a:sysClr val="windowText" lastClr="000000"/>
                  </a:solidFill>
                </a:ln>
                <a:blipFill>
                  <a:blip r:embed="rId2"/>
                  <a:stretch>
                    <a:fillRect/>
                  </a:stretch>
                </a:blipFill>
                <a:latin typeface="Arial" pitchFamily="34" charset="0"/>
                <a:ea typeface="Times New Roman" pitchFamily="18" charset="0"/>
                <a:cs typeface="Arial" pitchFamily="34" charset="0"/>
              </a:rPr>
              <a:t>Л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14282" y="1428736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14282" y="1928802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4282" y="2427280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14282" y="5429264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4282" y="5947692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Рисунок 12" descr="11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14282" y="3143248"/>
            <a:ext cx="7812000" cy="174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14282" y="1484784"/>
            <a:ext cx="8858280" cy="17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55000"/>
              </a:lnSpc>
            </a:pP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Муравьиная рать и льва победит.</a:t>
            </a:r>
            <a:b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</a:b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Мир не без добрых людей.</a:t>
            </a:r>
            <a:b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</a:br>
            <a:endParaRPr kumimoji="0" lang="ru-RU" sz="60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Propisi" pitchFamily="2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14282" y="5255467"/>
            <a:ext cx="867416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Мастерски, мельком, мизерный.</a:t>
            </a:r>
            <a:endParaRPr kumimoji="0" lang="ru-RU" sz="6000" b="1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Propisi" pitchFamily="2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0"/>
            <a:ext cx="159520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8800" b="1" dirty="0">
                <a:ln>
                  <a:solidFill>
                    <a:sysClr val="windowText" lastClr="000000"/>
                  </a:solidFill>
                </a:ln>
                <a:blipFill>
                  <a:blip r:embed="rId2"/>
                  <a:stretch>
                    <a:fillRect/>
                  </a:stretch>
                </a:blipFill>
                <a:latin typeface="Arial" pitchFamily="34" charset="0"/>
                <a:ea typeface="Times New Roman" pitchFamily="18" charset="0"/>
                <a:cs typeface="Arial" pitchFamily="34" charset="0"/>
              </a:rPr>
              <a:t>М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14282" y="1428736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14282" y="1928802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4282" y="2427280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14282" y="5429264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4282" y="6019700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Рисунок 13" descr="12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85720" y="2786058"/>
            <a:ext cx="8429684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14282" y="1409407"/>
            <a:ext cx="8858280" cy="1286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60000"/>
              </a:lnSpc>
            </a:pP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Неверный друг опаснее врага.</a:t>
            </a:r>
            <a:b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</a:b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Носить камень за пазухой.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14282" y="5199419"/>
            <a:ext cx="636424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Надолго, начать, недуг.</a:t>
            </a:r>
            <a:endParaRPr kumimoji="0" lang="ru-RU" sz="6000" b="1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Propisi" pitchFamily="2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0"/>
            <a:ext cx="159520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8800" b="1" dirty="0">
                <a:ln>
                  <a:solidFill>
                    <a:sysClr val="windowText" lastClr="000000"/>
                  </a:solidFill>
                </a:ln>
                <a:blipFill>
                  <a:blip r:embed="rId2"/>
                  <a:stretch>
                    <a:fillRect/>
                  </a:stretch>
                </a:blipFill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14282" y="1340768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14282" y="1915244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4282" y="2427280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14282" y="5429264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4282" y="5927742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Рисунок 13" descr="13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85720" y="2786058"/>
            <a:ext cx="828680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14282" y="1477596"/>
            <a:ext cx="885828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55000"/>
              </a:lnSpc>
            </a:pP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От одного слова да на век ссора.</a:t>
            </a:r>
            <a:b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</a:b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От горшка два вершка.</a:t>
            </a:r>
            <a:endParaRPr kumimoji="0" lang="ru-RU" sz="60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Propisi" pitchFamily="2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14282" y="5199419"/>
            <a:ext cx="631615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Облегчить, откупорить.</a:t>
            </a:r>
            <a:endParaRPr kumimoji="0" lang="ru-RU" sz="6000" b="1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Propisi" pitchFamily="2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0"/>
            <a:ext cx="159520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8800" b="1" dirty="0">
                <a:ln>
                  <a:solidFill>
                    <a:sysClr val="windowText" lastClr="000000"/>
                  </a:solidFill>
                </a:ln>
                <a:blipFill>
                  <a:blip r:embed="rId2"/>
                  <a:stretch>
                    <a:fillRect/>
                  </a:stretch>
                </a:blipFill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14282" y="1340768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14282" y="1915244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4282" y="2427280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14282" y="5373216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4282" y="5927742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Рисунок 13" descr="1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85721" y="2786058"/>
            <a:ext cx="8429684" cy="228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14282" y="1477596"/>
            <a:ext cx="8858280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55000"/>
              </a:lnSpc>
            </a:pP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Первая ласточка – ещё не весна.</a:t>
            </a:r>
            <a:b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</a:b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Плохой мир лучше доброй ссоры.</a:t>
            </a:r>
            <a:b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</a:br>
            <a:endParaRPr kumimoji="0" lang="ru-RU" sz="60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Propisi" pitchFamily="2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14282" y="5199419"/>
            <a:ext cx="757771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Пастель, пиджак, платишь.</a:t>
            </a:r>
            <a:endParaRPr kumimoji="0" lang="ru-RU" sz="6000" b="1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Propisi" pitchFamily="2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0"/>
            <a:ext cx="159520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8800" b="1" dirty="0">
                <a:ln>
                  <a:solidFill>
                    <a:sysClr val="windowText" lastClr="000000"/>
                  </a:solidFill>
                </a:ln>
                <a:blipFill>
                  <a:blip r:embed="rId2"/>
                  <a:stretch>
                    <a:fillRect/>
                  </a:stretch>
                </a:blipFill>
                <a:latin typeface="Arial" pitchFamily="34" charset="0"/>
                <a:ea typeface="Times New Roman" pitchFamily="18" charset="0"/>
                <a:cs typeface="Arial" pitchFamily="34" charset="0"/>
              </a:rPr>
              <a:t>П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14282" y="1340768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14282" y="1928802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4282" y="2427280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14282" y="5373216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4282" y="5927742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Рисунок 13" descr="15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28596" y="2857496"/>
            <a:ext cx="842968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14282" y="1428736"/>
            <a:ext cx="8858280" cy="17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55000"/>
              </a:lnSpc>
            </a:pP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Раз соврал – навек лгуном стал.</a:t>
            </a:r>
            <a:b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</a:b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Решетом воды не наносишь.</a:t>
            </a:r>
            <a:b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</a:br>
            <a:endParaRPr kumimoji="0" lang="ru-RU" sz="60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Propisi" pitchFamily="2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14282" y="5199419"/>
            <a:ext cx="718498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Ретивое, римлянин, ремень.</a:t>
            </a:r>
            <a:endParaRPr kumimoji="0" lang="ru-RU" sz="6000" b="1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Propisi" pitchFamily="2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0"/>
            <a:ext cx="159520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8800" b="1" dirty="0">
                <a:ln>
                  <a:solidFill>
                    <a:sysClr val="windowText" lastClr="000000"/>
                  </a:solidFill>
                </a:ln>
                <a:blipFill>
                  <a:blip r:embed="rId2"/>
                  <a:stretch>
                    <a:fillRect/>
                  </a:stretch>
                </a:blipFill>
                <a:latin typeface="Arial" pitchFamily="34" charset="0"/>
                <a:ea typeface="Times New Roman" pitchFamily="18" charset="0"/>
                <a:cs typeface="Arial" pitchFamily="34" charset="0"/>
              </a:rPr>
              <a:t>Р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14282" y="1340768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14282" y="1915244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4282" y="2427280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14282" y="5429264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4282" y="5927742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Рисунок 13" descr="16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57158" y="2857496"/>
            <a:ext cx="8501122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14282" y="1428736"/>
            <a:ext cx="8858280" cy="17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55000"/>
              </a:lnSpc>
            </a:pP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Свет не без добрых людей.</a:t>
            </a:r>
            <a:b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</a:b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Сделав худо, не жди добра.</a:t>
            </a:r>
            <a:b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</a:br>
            <a:endParaRPr kumimoji="0" lang="ru-RU" sz="60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Propisi" pitchFamily="2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14282" y="5199419"/>
            <a:ext cx="738856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Силища, средства, статуя.</a:t>
            </a:r>
            <a:endParaRPr kumimoji="0" lang="ru-RU" sz="6000" b="1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Propisi" pitchFamily="2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0"/>
            <a:ext cx="159520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8800" b="1" dirty="0">
                <a:ln>
                  <a:solidFill>
                    <a:sysClr val="windowText" lastClr="000000"/>
                  </a:solidFill>
                </a:ln>
                <a:blipFill>
                  <a:blip r:embed="rId2"/>
                  <a:stretch>
                    <a:fillRect/>
                  </a:stretch>
                </a:blipFill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14282" y="1340768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14282" y="1915244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4282" y="2427280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14282" y="5429264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4282" y="5927742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Рисунок 13" descr="17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85720" y="2786058"/>
            <a:ext cx="8501122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14282" y="1428736"/>
            <a:ext cx="8858280" cy="171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55000"/>
              </a:lnSpc>
            </a:pP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Трудовой хлеб сладок.</a:t>
            </a:r>
            <a:b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</a:b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Тихая вода берега подмывает.</a:t>
            </a:r>
            <a:b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</a:br>
            <a:endParaRPr kumimoji="0" lang="ru-RU" sz="60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Propisi" pitchFamily="2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14282" y="5199419"/>
            <a:ext cx="842968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Теннис, туфля, тракторы.</a:t>
            </a:r>
            <a:endParaRPr kumimoji="0" lang="ru-RU" sz="6000" b="1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Propisi" pitchFamily="2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0"/>
            <a:ext cx="159520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8800" b="1" dirty="0">
                <a:ln>
                  <a:solidFill>
                    <a:sysClr val="windowText" lastClr="000000"/>
                  </a:solidFill>
                </a:ln>
                <a:blipFill>
                  <a:blip r:embed="rId2"/>
                  <a:stretch>
                    <a:fillRect/>
                  </a:stretch>
                </a:blipFill>
                <a:latin typeface="Arial" pitchFamily="34" charset="0"/>
                <a:ea typeface="Times New Roman" pitchFamily="18" charset="0"/>
                <a:cs typeface="Arial" pitchFamily="34" charset="0"/>
              </a:rPr>
              <a:t>Т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14282" y="1340768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14282" y="1915244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4282" y="2427280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14282" y="5429264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4282" y="5927742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Рисунок 13" descr="18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28596" y="2786058"/>
            <a:ext cx="842968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85720" y="638116"/>
            <a:ext cx="8858280" cy="289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ropisi" pitchFamily="2" charset="0"/>
              <a:ea typeface="Times New Roman" pitchFamily="18" charset="0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Propisi" pitchFamily="2" charset="0"/>
                <a:ea typeface="Times New Roman" pitchFamily="18" charset="0"/>
                <a:cs typeface="Arial" pitchFamily="34" charset="0"/>
              </a:rPr>
              <a:t>Алмаз и в грязи видать.</a:t>
            </a:r>
            <a:br>
              <a:rPr kumimoji="0" lang="ru-RU" sz="6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Propisi" pitchFamily="2" charset="0"/>
                <a:ea typeface="Times New Roman" pitchFamily="18" charset="0"/>
                <a:cs typeface="Arial" pitchFamily="34" charset="0"/>
              </a:rPr>
            </a:br>
            <a:r>
              <a:rPr kumimoji="0" lang="ru-RU" sz="6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Propisi" pitchFamily="2" charset="0"/>
                <a:ea typeface="Times New Roman" pitchFamily="18" charset="0"/>
                <a:cs typeface="Arial" pitchFamily="34" charset="0"/>
              </a:rPr>
              <a:t>Аршин с шапкой.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ropisi" pitchFamily="2" charset="0"/>
              <a:cs typeface="Arial" pitchFamily="34" charset="0"/>
            </a:endParaRPr>
          </a:p>
        </p:txBody>
      </p:sp>
      <p:pic>
        <p:nvPicPr>
          <p:cNvPr id="1025" name="Рисунок 1" descr="1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85720" y="3425635"/>
            <a:ext cx="7812000" cy="174901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14282" y="5199419"/>
            <a:ext cx="879760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Propisi" pitchFamily="2" charset="0"/>
                <a:ea typeface="Times New Roman" pitchFamily="18" charset="0"/>
                <a:cs typeface="Arial" pitchFamily="34" charset="0"/>
              </a:rPr>
              <a:t>Алфавит, арбуз, атлас (ткань).</a:t>
            </a:r>
            <a:r>
              <a:rPr kumimoji="0" lang="ru-RU" sz="6000" b="1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Propisi" pitchFamily="2" charset="0"/>
                <a:cs typeface="Arial" pitchFamily="34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0"/>
            <a:ext cx="159520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8800" b="1" dirty="0">
                <a:ln>
                  <a:solidFill>
                    <a:sysClr val="windowText" lastClr="000000"/>
                  </a:solidFill>
                </a:ln>
                <a:blipFill>
                  <a:blip r:embed="rId4"/>
                  <a:stretch>
                    <a:fillRect/>
                  </a:stretch>
                </a:blipFill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14282" y="1428736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14282" y="1987252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4282" y="2427280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14282" y="5429264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4282" y="5927742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14282" y="1453133"/>
            <a:ext cx="8858280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55000"/>
              </a:lnSpc>
            </a:pP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Ум без догадки гроша не стоит.</a:t>
            </a:r>
            <a:b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</a:b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Учиться никогда не поздно.</a:t>
            </a:r>
            <a:b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</a:br>
            <a:endParaRPr kumimoji="0" lang="ru-RU" sz="60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Propisi" pitchFamily="2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14282" y="5199419"/>
            <a:ext cx="842968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Уплачено, углубить, уголь.</a:t>
            </a:r>
            <a:endParaRPr kumimoji="0" lang="ru-RU" sz="6000" b="1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Propisi" pitchFamily="2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0"/>
            <a:ext cx="159520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8800" b="1" dirty="0">
                <a:ln>
                  <a:solidFill>
                    <a:sysClr val="windowText" lastClr="000000"/>
                  </a:solidFill>
                </a:ln>
                <a:blipFill>
                  <a:blip r:embed="rId2"/>
                  <a:stretch>
                    <a:fillRect/>
                  </a:stretch>
                </a:blipFill>
                <a:latin typeface="Arial" pitchFamily="34" charset="0"/>
                <a:ea typeface="Times New Roman" pitchFamily="18" charset="0"/>
                <a:cs typeface="Arial" pitchFamily="34" charset="0"/>
              </a:rPr>
              <a:t>У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14282" y="1340768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14282" y="1844824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4282" y="2427280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14282" y="5373216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4282" y="5927742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Рисунок 12" descr="19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28596" y="2928934"/>
            <a:ext cx="835824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14282" y="1428736"/>
            <a:ext cx="8858280" cy="1205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55000"/>
              </a:lnSpc>
            </a:pP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Февраль – месяц лютый, </a:t>
            </a:r>
            <a:r>
              <a:rPr lang="ru-RU" sz="6000" b="1" dirty="0" err="1">
                <a:solidFill>
                  <a:srgbClr val="002060"/>
                </a:solidFill>
                <a:latin typeface="Propisi" panose="02000508030000020003" pitchFamily="2" charset="0"/>
              </a:rPr>
              <a:t>спра-шивает</a:t>
            </a: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, как обутый.</a:t>
            </a:r>
            <a:endParaRPr kumimoji="0" lang="ru-RU" sz="60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Propisi" pitchFamily="2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14282" y="5199419"/>
            <a:ext cx="313258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фортепьяно</a:t>
            </a:r>
            <a:endParaRPr kumimoji="0" lang="ru-RU" sz="6000" b="1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Propisi" pitchFamily="2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0"/>
            <a:ext cx="159520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8800" b="1" dirty="0">
                <a:ln>
                  <a:solidFill>
                    <a:sysClr val="windowText" lastClr="000000"/>
                  </a:solidFill>
                </a:ln>
                <a:blipFill>
                  <a:blip r:embed="rId2"/>
                  <a:stretch>
                    <a:fillRect/>
                  </a:stretch>
                </a:blipFill>
                <a:latin typeface="Arial" pitchFamily="34" charset="0"/>
                <a:ea typeface="Times New Roman" pitchFamily="18" charset="0"/>
                <a:cs typeface="Arial" pitchFamily="34" charset="0"/>
              </a:rPr>
              <a:t>Ф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14282" y="1340768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14282" y="1928802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4282" y="2427280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14282" y="5429264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4282" y="5927742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Рисунок 12" descr="20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28596" y="3000372"/>
            <a:ext cx="8358246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14282" y="1428114"/>
            <a:ext cx="8858280" cy="1205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55000"/>
              </a:lnSpc>
            </a:pP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Ход конём.</a:t>
            </a:r>
            <a:b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</a:b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Хождение по мукам.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14282" y="5199419"/>
            <a:ext cx="740298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Хозяева, христианин, хаос.</a:t>
            </a:r>
            <a:endParaRPr kumimoji="0" lang="ru-RU" sz="6000" b="1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Propisi" pitchFamily="2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0"/>
            <a:ext cx="159520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8800" b="1" dirty="0">
                <a:ln>
                  <a:solidFill>
                    <a:sysClr val="windowText" lastClr="000000"/>
                  </a:solidFill>
                </a:ln>
                <a:blipFill>
                  <a:blip r:embed="rId2"/>
                  <a:stretch>
                    <a:fillRect/>
                  </a:stretch>
                </a:blipFill>
                <a:latin typeface="Arial" pitchFamily="34" charset="0"/>
                <a:ea typeface="Times New Roman" pitchFamily="18" charset="0"/>
                <a:cs typeface="Arial" pitchFamily="34" charset="0"/>
              </a:rPr>
              <a:t>Х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14282" y="1340768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14282" y="1915244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4282" y="2427280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14282" y="5373216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4282" y="5927742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Рисунок 12" descr="21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85720" y="3000372"/>
            <a:ext cx="857256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14282" y="1428114"/>
            <a:ext cx="8858280" cy="1286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60000"/>
              </a:lnSpc>
            </a:pP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Царство разделится – скоро разорится.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14282" y="5199419"/>
            <a:ext cx="842968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Центнер, цепочка, цитрусовые.</a:t>
            </a:r>
            <a:endParaRPr kumimoji="0" lang="ru-RU" sz="6000" b="1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Propisi" pitchFamily="2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0"/>
            <a:ext cx="159520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8800" b="1" dirty="0">
                <a:ln>
                  <a:solidFill>
                    <a:sysClr val="windowText" lastClr="000000"/>
                  </a:solidFill>
                </a:ln>
                <a:blipFill>
                  <a:blip r:embed="rId2"/>
                  <a:stretch>
                    <a:fillRect/>
                  </a:stretch>
                </a:blipFill>
                <a:latin typeface="Arial" pitchFamily="34" charset="0"/>
                <a:ea typeface="Times New Roman" pitchFamily="18" charset="0"/>
                <a:cs typeface="Arial" pitchFamily="34" charset="0"/>
              </a:rPr>
              <a:t>Ц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14282" y="1340768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14282" y="1928802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4282" y="2427280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14282" y="5373216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4282" y="5927742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Рисунок 12" descr="22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57158" y="3000372"/>
            <a:ext cx="8501122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14282" y="1477595"/>
            <a:ext cx="885828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55000"/>
              </a:lnSpc>
            </a:pP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Чем беднее, тем щедрее.</a:t>
            </a:r>
            <a:b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</a:b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Честь лучше богатства.</a:t>
            </a:r>
            <a:endParaRPr kumimoji="0" lang="ru-RU" sz="60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Propisi" pitchFamily="2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14282" y="5199419"/>
            <a:ext cx="842968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Черпать, чудно (удивительно).</a:t>
            </a:r>
            <a:endParaRPr kumimoji="0" lang="ru-RU" sz="6000" b="1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Propisi" pitchFamily="2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0"/>
            <a:ext cx="159520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8800" b="1" dirty="0">
                <a:ln>
                  <a:solidFill>
                    <a:sysClr val="windowText" lastClr="000000"/>
                  </a:solidFill>
                </a:ln>
                <a:blipFill>
                  <a:blip r:embed="rId2"/>
                  <a:stretch>
                    <a:fillRect/>
                  </a:stretch>
                </a:blipFill>
                <a:latin typeface="Arial" pitchFamily="34" charset="0"/>
                <a:ea typeface="Times New Roman" pitchFamily="18" charset="0"/>
                <a:cs typeface="Arial" pitchFamily="34" charset="0"/>
              </a:rPr>
              <a:t>Ч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14282" y="1340768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14282" y="1915244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4282" y="2427280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14282" y="5429264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4282" y="5927742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Рисунок 12" descr="23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57158" y="2786058"/>
            <a:ext cx="8501122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14282" y="1331093"/>
            <a:ext cx="8858280" cy="1840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60000"/>
              </a:lnSpc>
            </a:pP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Шелестят зелёные серёжки,</a:t>
            </a:r>
            <a:b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</a:b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И горят серебряные росы.</a:t>
            </a:r>
          </a:p>
          <a:p>
            <a:pPr algn="r">
              <a:lnSpc>
                <a:spcPct val="60000"/>
              </a:lnSpc>
            </a:pP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(С.Есенин)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14282" y="5199419"/>
            <a:ext cx="660309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Широко, Шопен, шофёры.</a:t>
            </a:r>
            <a:endParaRPr kumimoji="0" lang="ru-RU" sz="6000" b="1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Propisi" pitchFamily="2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0"/>
            <a:ext cx="159520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8800" b="1" dirty="0">
                <a:ln>
                  <a:solidFill>
                    <a:sysClr val="windowText" lastClr="000000"/>
                  </a:solidFill>
                </a:ln>
                <a:blipFill>
                  <a:blip r:embed="rId2"/>
                  <a:stretch>
                    <a:fillRect/>
                  </a:stretch>
                </a:blipFill>
                <a:latin typeface="Arial" pitchFamily="34" charset="0"/>
                <a:ea typeface="Times New Roman" pitchFamily="18" charset="0"/>
                <a:cs typeface="Arial" pitchFamily="34" charset="0"/>
              </a:rPr>
              <a:t>Ш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14282" y="1268760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14282" y="1843236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4282" y="2348880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14282" y="5373216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4282" y="5927742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Рисунок 13" descr="2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85720" y="3286124"/>
            <a:ext cx="857256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14282" y="1428114"/>
            <a:ext cx="8858280" cy="1840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60000"/>
              </a:lnSpc>
            </a:pP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Щи да каша – пища наша.</a:t>
            </a:r>
            <a:b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</a:b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Щёлкать зубами.</a:t>
            </a:r>
            <a:b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</a:br>
            <a:endParaRPr lang="ru-RU" sz="6000" b="1" dirty="0">
              <a:solidFill>
                <a:srgbClr val="002060"/>
              </a:solidFill>
              <a:latin typeface="Propisi" panose="02000508030000020003" pitchFamily="2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14282" y="5199419"/>
            <a:ext cx="781496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Щекотка, щекотно, щеколда.</a:t>
            </a:r>
            <a:endParaRPr kumimoji="0" lang="ru-RU" sz="6000" b="1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Propisi" pitchFamily="2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0"/>
            <a:ext cx="159520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8800" b="1" dirty="0">
                <a:ln>
                  <a:solidFill>
                    <a:sysClr val="windowText" lastClr="000000"/>
                  </a:solidFill>
                </a:ln>
                <a:blipFill>
                  <a:blip r:embed="rId2"/>
                  <a:stretch>
                    <a:fillRect/>
                  </a:stretch>
                </a:blipFill>
                <a:latin typeface="Arial" pitchFamily="34" charset="0"/>
                <a:ea typeface="Times New Roman" pitchFamily="18" charset="0"/>
                <a:cs typeface="Arial" pitchFamily="34" charset="0"/>
              </a:rPr>
              <a:t>Щ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14282" y="1340768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14282" y="1928802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4282" y="2491308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14282" y="5373216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4282" y="5927742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Рисунок 13" descr="25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85720" y="2857496"/>
            <a:ext cx="850112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14282" y="1428736"/>
            <a:ext cx="8858280" cy="1205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55000"/>
              </a:lnSpc>
            </a:pP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Это ещё не беда, коль хлеб есть.</a:t>
            </a:r>
            <a:b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</a:b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Этот номер у тебя не пройдёт.</a:t>
            </a:r>
            <a:endParaRPr kumimoji="0" lang="ru-RU" sz="60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Propisi" pitchFamily="2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14282" y="5199419"/>
            <a:ext cx="842968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Экспресс, эскалатор.</a:t>
            </a:r>
            <a:endParaRPr kumimoji="0" lang="ru-RU" sz="6000" b="1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Propisi" pitchFamily="2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0"/>
            <a:ext cx="159520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8800" b="1" dirty="0">
                <a:ln>
                  <a:solidFill>
                    <a:sysClr val="windowText" lastClr="000000"/>
                  </a:solidFill>
                </a:ln>
                <a:blipFill>
                  <a:blip r:embed="rId2"/>
                  <a:stretch>
                    <a:fillRect/>
                  </a:stretch>
                </a:blipFill>
                <a:latin typeface="Arial" pitchFamily="34" charset="0"/>
                <a:ea typeface="Times New Roman" pitchFamily="18" charset="0"/>
                <a:cs typeface="Arial" pitchFamily="34" charset="0"/>
              </a:rPr>
              <a:t>Э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14282" y="1340768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14282" y="1928802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4282" y="2427280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14282" y="5429264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4282" y="5927742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Рисунок 13" descr="26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85720" y="2928934"/>
            <a:ext cx="857256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14282" y="1428114"/>
            <a:ext cx="8858280" cy="1286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60000"/>
              </a:lnSpc>
            </a:pP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Юла возле Юли и Юры юлит,</a:t>
            </a:r>
            <a:b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</a:b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Юле и Юре спать не велит.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14282" y="5199419"/>
            <a:ext cx="555312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Юрта, юность, юнга.</a:t>
            </a:r>
            <a:endParaRPr kumimoji="0" lang="ru-RU" sz="6000" b="1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Propisi" pitchFamily="2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0"/>
            <a:ext cx="159520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8800" b="1" dirty="0">
                <a:ln>
                  <a:solidFill>
                    <a:sysClr val="windowText" lastClr="000000"/>
                  </a:solidFill>
                </a:ln>
                <a:blipFill>
                  <a:blip r:embed="rId2"/>
                  <a:stretch>
                    <a:fillRect/>
                  </a:stretch>
                </a:blipFill>
                <a:latin typeface="Arial" pitchFamily="34" charset="0"/>
                <a:ea typeface="Times New Roman" pitchFamily="18" charset="0"/>
                <a:cs typeface="Arial" pitchFamily="34" charset="0"/>
              </a:rPr>
              <a:t>Ю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14282" y="1340768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14282" y="1928802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4282" y="2491308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14282" y="5373216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4282" y="5927742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Рисунок 12" descr="2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928934"/>
            <a:ext cx="857256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14282" y="1428114"/>
            <a:ext cx="8858280" cy="1840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60000"/>
              </a:lnSpc>
            </a:pP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Яблоко в день – доктора в дверь.</a:t>
            </a:r>
            <a:b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</a:b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Яблоко раздора.</a:t>
            </a:r>
            <a:b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</a:br>
            <a:endParaRPr lang="ru-RU" sz="6000" b="1" dirty="0">
              <a:solidFill>
                <a:srgbClr val="002060"/>
              </a:solidFill>
              <a:latin typeface="Propisi" panose="02000508030000020003" pitchFamily="2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14282" y="5199419"/>
            <a:ext cx="640431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Ясли – яслей, ячменный.</a:t>
            </a:r>
            <a:endParaRPr kumimoji="0" lang="ru-RU" sz="6000" b="1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Propisi" pitchFamily="2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0"/>
            <a:ext cx="159520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8800" b="1" dirty="0">
                <a:ln>
                  <a:solidFill>
                    <a:sysClr val="windowText" lastClr="000000"/>
                  </a:solidFill>
                </a:ln>
                <a:blipFill>
                  <a:blip r:embed="rId2"/>
                  <a:stretch>
                    <a:fillRect/>
                  </a:stretch>
                </a:blipFill>
                <a:latin typeface="Arial" pitchFamily="34" charset="0"/>
                <a:ea typeface="Times New Roman" pitchFamily="18" charset="0"/>
                <a:cs typeface="Arial" pitchFamily="34" charset="0"/>
              </a:rPr>
              <a:t>Я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14282" y="1340768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14282" y="1928802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4282" y="2491308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14282" y="5373216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4282" y="5927742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Рисунок 12" descr="28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85720" y="2857496"/>
            <a:ext cx="8501122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85720" y="620688"/>
            <a:ext cx="8858280" cy="2075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Propisi" pitchFamily="2" charset="0"/>
              <a:ea typeface="Times New Roman" pitchFamily="18" charset="0"/>
              <a:cs typeface="Angsana New" pitchFamily="18" charset="-34"/>
            </a:endParaRPr>
          </a:p>
          <a:p>
            <a:pPr lvl="0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6000" b="1" dirty="0">
                <a:solidFill>
                  <a:srgbClr val="002060"/>
                </a:solidFill>
                <a:latin typeface="Propisi" pitchFamily="2" charset="0"/>
              </a:rPr>
              <a:t>Бабье лето.</a:t>
            </a:r>
            <a:br>
              <a:rPr lang="ru-RU" sz="6000" b="1" dirty="0">
                <a:solidFill>
                  <a:srgbClr val="002060"/>
                </a:solidFill>
                <a:latin typeface="Propisi" pitchFamily="2" charset="0"/>
              </a:rPr>
            </a:br>
            <a:r>
              <a:rPr lang="ru-RU" sz="6000" b="1" dirty="0">
                <a:solidFill>
                  <a:srgbClr val="002060"/>
                </a:solidFill>
                <a:latin typeface="Propisi" pitchFamily="2" charset="0"/>
              </a:rPr>
              <a:t>Беда мудрости учит.</a:t>
            </a:r>
            <a:endParaRPr kumimoji="0" lang="ru-RU" sz="60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Propisi" pitchFamily="2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14282" y="5248627"/>
            <a:ext cx="657744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dirty="0">
                <a:solidFill>
                  <a:srgbClr val="002060"/>
                </a:solidFill>
                <a:latin typeface="Propisi" pitchFamily="2" charset="0"/>
              </a:rPr>
              <a:t>Балованный, бензопровод.</a:t>
            </a:r>
            <a:endParaRPr kumimoji="0" lang="ru-RU" sz="6000" b="1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Propisi" pitchFamily="2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0"/>
            <a:ext cx="159520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8800" b="1" dirty="0">
                <a:ln>
                  <a:solidFill>
                    <a:sysClr val="windowText" lastClr="000000"/>
                  </a:solidFill>
                </a:ln>
                <a:blipFill>
                  <a:blip r:embed="rId2"/>
                  <a:stretch>
                    <a:fillRect/>
                  </a:stretch>
                </a:blipFill>
                <a:latin typeface="Arial" pitchFamily="34" charset="0"/>
                <a:ea typeface="Times New Roman" pitchFamily="18" charset="0"/>
                <a:cs typeface="Arial" pitchFamily="34" charset="0"/>
              </a:rPr>
              <a:t>Б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14282" y="1428736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14282" y="1987252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4282" y="2427280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14282" y="5429264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4282" y="6019700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Рисунок 12" descr="2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31900" y="3071810"/>
            <a:ext cx="7812000" cy="174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92696"/>
            <a:ext cx="755687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>
                <a:ln/>
                <a:solidFill>
                  <a:schemeClr val="accent3"/>
                </a:solidFill>
              </a:rPr>
              <a:t>Используемая  литература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43032" y="1834956"/>
            <a:ext cx="820494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«Дидактический материал к урокам чистописания» </a:t>
            </a:r>
          </a:p>
          <a:p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Л.Я. </a:t>
            </a:r>
            <a:r>
              <a:rPr lang="ru-RU" alt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Желтовская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Е.Н. Соколова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«Тренажер по чистописанию. Русский язык»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Е. А. Субботина</a:t>
            </a:r>
            <a:endParaRPr lang="ru-RU" b="0" i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  <a:hlinkClick r:id="rId2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  <a:p>
            <a:endParaRPr lang="ru-RU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C283666C-8774-CC92-F394-FCB53CD656F2}"/>
              </a:ext>
            </a:extLst>
          </p:cNvPr>
          <p:cNvSpPr/>
          <p:nvPr/>
        </p:nvSpPr>
        <p:spPr>
          <a:xfrm>
            <a:off x="899592" y="3695195"/>
            <a:ext cx="79319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>
                <a:ln/>
                <a:solidFill>
                  <a:schemeClr val="accent3"/>
                </a:solidFill>
              </a:rPr>
              <a:t>Иллюстративные источники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A4A27D1F-B4E9-DC3A-52D9-C776864C37F3}"/>
              </a:ext>
            </a:extLst>
          </p:cNvPr>
          <p:cNvSpPr txBox="1"/>
          <p:nvPr/>
        </p:nvSpPr>
        <p:spPr>
          <a:xfrm>
            <a:off x="497220" y="4491922"/>
            <a:ext cx="61000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f-ZA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https://clck.ru/3EWCBp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рисунок «Грязно - чисто»</a:t>
            </a:r>
          </a:p>
        </p:txBody>
      </p:sp>
    </p:spTree>
    <p:extLst>
      <p:ext uri="{BB962C8B-B14F-4D97-AF65-F5344CB8AC3E}">
        <p14:creationId xmlns:p14="http://schemas.microsoft.com/office/powerpoint/2010/main" val="3695443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85720" y="585794"/>
            <a:ext cx="8858280" cy="208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Propisi" pitchFamily="2" charset="0"/>
              <a:ea typeface="Times New Roman" pitchFamily="18" charset="0"/>
              <a:cs typeface="Angsana New" pitchFamily="18" charset="-34"/>
            </a:endParaRPr>
          </a:p>
          <a:p>
            <a:pPr lvl="0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6000" b="1" dirty="0">
                <a:solidFill>
                  <a:srgbClr val="002060"/>
                </a:solidFill>
                <a:latin typeface="Propisi" pitchFamily="2" charset="0"/>
              </a:rPr>
              <a:t>Ветер рушит горы, а слово – дружбу.</a:t>
            </a:r>
            <a:endParaRPr kumimoji="0" lang="ru-RU" sz="60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Propisi" pitchFamily="2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14282" y="5199419"/>
            <a:ext cx="673774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dirty="0">
                <a:solidFill>
                  <a:srgbClr val="002060"/>
                </a:solidFill>
                <a:latin typeface="Propisi" pitchFamily="2" charset="0"/>
              </a:rPr>
              <a:t>Верба, взяла, включенный.</a:t>
            </a:r>
            <a:endParaRPr kumimoji="0" lang="ru-RU" sz="6000" b="1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Propisi" pitchFamily="2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0"/>
            <a:ext cx="159520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8800" b="1" dirty="0">
                <a:ln>
                  <a:solidFill>
                    <a:sysClr val="windowText" lastClr="000000"/>
                  </a:solidFill>
                </a:ln>
                <a:blipFill>
                  <a:blip r:embed="rId2"/>
                  <a:stretch>
                    <a:fillRect/>
                  </a:stretch>
                </a:blipFill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14282" y="1428736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14282" y="1928802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4282" y="2427280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14282" y="5429264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4282" y="5927742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Рисунок 13" descr="3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57158" y="3143248"/>
            <a:ext cx="7812000" cy="174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85719" y="3857628"/>
            <a:ext cx="7812000" cy="174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214314" y="5786454"/>
            <a:ext cx="8712000" cy="8572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85720" y="1204763"/>
            <a:ext cx="8858280" cy="301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54000"/>
              </a:lnSpc>
            </a:pPr>
            <a:r>
              <a:rPr lang="ru-RU" sz="6000" b="1" dirty="0">
                <a:solidFill>
                  <a:srgbClr val="002060"/>
                </a:solidFill>
                <a:latin typeface="Propisi" pitchFamily="2" charset="0"/>
              </a:rPr>
              <a:t>Грибочек, грибок,</a:t>
            </a:r>
            <a:br>
              <a:rPr lang="ru-RU" sz="6000" b="1" dirty="0">
                <a:solidFill>
                  <a:srgbClr val="002060"/>
                </a:solidFill>
                <a:latin typeface="Propisi" pitchFamily="2" charset="0"/>
              </a:rPr>
            </a:br>
            <a:r>
              <a:rPr lang="ru-RU" sz="6000" b="1" dirty="0">
                <a:solidFill>
                  <a:srgbClr val="002060"/>
                </a:solidFill>
                <a:latin typeface="Propisi" pitchFamily="2" charset="0"/>
              </a:rPr>
              <a:t>Масляный бок,</a:t>
            </a:r>
            <a:br>
              <a:rPr lang="ru-RU" sz="6000" b="1" dirty="0">
                <a:solidFill>
                  <a:srgbClr val="002060"/>
                </a:solidFill>
                <a:latin typeface="Propisi" pitchFamily="2" charset="0"/>
              </a:rPr>
            </a:br>
            <a:r>
              <a:rPr lang="ru-RU" sz="6000" b="1" dirty="0">
                <a:solidFill>
                  <a:srgbClr val="002060"/>
                </a:solidFill>
                <a:latin typeface="Propisi" pitchFamily="2" charset="0"/>
              </a:rPr>
              <a:t>Серебряная ножка</a:t>
            </a:r>
            <a:br>
              <a:rPr lang="ru-RU" sz="6000" b="1" dirty="0">
                <a:solidFill>
                  <a:srgbClr val="002060"/>
                </a:solidFill>
                <a:latin typeface="Propisi" pitchFamily="2" charset="0"/>
              </a:rPr>
            </a:br>
            <a:r>
              <a:rPr lang="ru-RU" sz="6000" b="1" dirty="0">
                <a:solidFill>
                  <a:srgbClr val="002060"/>
                </a:solidFill>
                <a:latin typeface="Propisi" pitchFamily="2" charset="0"/>
              </a:rPr>
              <a:t>Прыгает в лукошко.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Propisi" pitchFamily="2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14282" y="5715016"/>
            <a:ext cx="510267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dirty="0">
                <a:solidFill>
                  <a:srgbClr val="002060"/>
                </a:solidFill>
                <a:latin typeface="Propisi" pitchFamily="2" charset="0"/>
              </a:rPr>
              <a:t>Герб – герба, гербы.</a:t>
            </a:r>
            <a:endParaRPr kumimoji="0" lang="ru-RU" sz="6000" b="1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Propisi" pitchFamily="2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48064" y="0"/>
            <a:ext cx="159520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8800" b="1" dirty="0">
                <a:ln>
                  <a:solidFill>
                    <a:sysClr val="windowText" lastClr="000000"/>
                  </a:solidFill>
                </a:ln>
                <a:blipFill>
                  <a:blip r:embed="rId4"/>
                  <a:stretch>
                    <a:fillRect/>
                  </a:stretch>
                </a:blipFill>
                <a:latin typeface="Arial" pitchFamily="34" charset="0"/>
                <a:ea typeface="Times New Roman" pitchFamily="18" charset="0"/>
                <a:cs typeface="Arial" pitchFamily="34" charset="0"/>
              </a:rPr>
              <a:t>Г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14282" y="1633391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14282" y="2133457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4282" y="2631935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14282" y="5944861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4282" y="6443339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5357818" y="2990713"/>
            <a:ext cx="3943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6000" b="1" dirty="0">
                <a:solidFill>
                  <a:prstClr val="black"/>
                </a:solidFill>
                <a:latin typeface="Propisi" pitchFamily="2" charset="0"/>
              </a:rPr>
              <a:t>(Е.Трутнева)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14282" y="3132001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85720" y="628350"/>
            <a:ext cx="8858280" cy="208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Propisi" pitchFamily="2" charset="0"/>
              <a:ea typeface="Times New Roman" pitchFamily="18" charset="0"/>
              <a:cs typeface="Angsana New" pitchFamily="18" charset="-34"/>
            </a:endParaRPr>
          </a:p>
          <a:p>
            <a:pPr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6000" b="1" dirty="0">
                <a:solidFill>
                  <a:srgbClr val="002060"/>
                </a:solidFill>
                <a:latin typeface="Propisi" pitchFamily="2" charset="0"/>
              </a:rPr>
              <a:t>Дети родителей не выбирают.</a:t>
            </a:r>
            <a:br>
              <a:rPr lang="ru-RU" sz="6000" b="1" dirty="0">
                <a:solidFill>
                  <a:srgbClr val="002060"/>
                </a:solidFill>
                <a:latin typeface="Propisi" pitchFamily="2" charset="0"/>
              </a:rPr>
            </a:br>
            <a:r>
              <a:rPr lang="ru-RU" sz="6000" b="1" dirty="0">
                <a:solidFill>
                  <a:srgbClr val="002060"/>
                </a:solidFill>
                <a:latin typeface="Propisi" pitchFamily="2" charset="0"/>
              </a:rPr>
              <a:t>До глубины души.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14282" y="5199419"/>
            <a:ext cx="859882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dirty="0">
                <a:latin typeface="Propisi" pitchFamily="2" charset="0"/>
              </a:rPr>
              <a:t>Дела – дел, дефис, добыча, досуг.</a:t>
            </a:r>
            <a:endParaRPr kumimoji="0" lang="ru-RU" sz="6000" b="1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Propisi" pitchFamily="2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0"/>
            <a:ext cx="159520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8800" b="1" dirty="0">
                <a:ln>
                  <a:solidFill>
                    <a:sysClr val="windowText" lastClr="000000"/>
                  </a:solidFill>
                </a:ln>
                <a:blipFill>
                  <a:blip r:embed="rId2"/>
                  <a:stretch>
                    <a:fillRect/>
                  </a:stretch>
                </a:blipFill>
                <a:latin typeface="Arial" pitchFamily="34" charset="0"/>
                <a:ea typeface="Times New Roman" pitchFamily="18" charset="0"/>
                <a:cs typeface="Arial" pitchFamily="34" charset="0"/>
              </a:rPr>
              <a:t>Д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14282" y="1428736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14282" y="1987252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4282" y="2491308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14282" y="5429264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4282" y="5927742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Рисунок 12" descr="5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85720" y="3071810"/>
            <a:ext cx="7812000" cy="174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85720" y="214290"/>
            <a:ext cx="8858280" cy="2530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Propisi" pitchFamily="2" charset="0"/>
              <a:ea typeface="Times New Roman" pitchFamily="18" charset="0"/>
              <a:cs typeface="Angsana New" pitchFamily="18" charset="-34"/>
            </a:endParaRPr>
          </a:p>
          <a:p>
            <a:r>
              <a:rPr lang="ru-RU" sz="6000" b="1" dirty="0">
                <a:solidFill>
                  <a:srgbClr val="002060"/>
                </a:solidFill>
                <a:latin typeface="Propisi" pitchFamily="2" charset="0"/>
              </a:rPr>
              <a:t>Вспомнили клёны, как были </a:t>
            </a:r>
            <a:r>
              <a:rPr lang="ru-RU" sz="6000" b="1" dirty="0" err="1">
                <a:solidFill>
                  <a:srgbClr val="002060"/>
                </a:solidFill>
                <a:latin typeface="Propisi" pitchFamily="2" charset="0"/>
              </a:rPr>
              <a:t>зе</a:t>
            </a:r>
            <a:r>
              <a:rPr lang="ru-RU" sz="6000" b="1" dirty="0">
                <a:solidFill>
                  <a:srgbClr val="002060"/>
                </a:solidFill>
                <a:latin typeface="Propisi" pitchFamily="2" charset="0"/>
              </a:rPr>
              <a:t>-</a:t>
            </a:r>
          </a:p>
          <a:p>
            <a:pPr>
              <a:lnSpc>
                <a:spcPct val="45000"/>
              </a:lnSpc>
            </a:pPr>
            <a:r>
              <a:rPr lang="ru-RU" sz="6000" b="1" dirty="0">
                <a:solidFill>
                  <a:srgbClr val="002060"/>
                </a:solidFill>
                <a:latin typeface="Propisi" pitchFamily="2" charset="0"/>
              </a:rPr>
              <a:t>лёны.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14282" y="5199419"/>
            <a:ext cx="555953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dirty="0">
                <a:solidFill>
                  <a:srgbClr val="002060"/>
                </a:solidFill>
                <a:latin typeface="Propisi" pitchFamily="2" charset="0"/>
              </a:rPr>
              <a:t>Ездить, езжу, ездишь.</a:t>
            </a:r>
            <a:endParaRPr kumimoji="0" lang="ru-RU" sz="6000" b="1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Propisi" pitchFamily="2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86116" y="-71462"/>
            <a:ext cx="307183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8800" b="1" dirty="0">
                <a:ln>
                  <a:solidFill>
                    <a:sysClr val="windowText" lastClr="000000"/>
                  </a:solidFill>
                </a:ln>
                <a:blipFill>
                  <a:blip r:embed="rId2"/>
                  <a:stretch>
                    <a:fillRect/>
                  </a:stretch>
                </a:blipFill>
                <a:latin typeface="Arial" pitchFamily="34" charset="0"/>
                <a:ea typeface="Times New Roman" pitchFamily="18" charset="0"/>
                <a:cs typeface="Arial" pitchFamily="34" charset="0"/>
              </a:rPr>
              <a:t>Е(Ё)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14282" y="1428736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14282" y="1928802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4282" y="2491308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14282" y="5429264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4282" y="5927742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Рисунок 12" descr="6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85720" y="3143247"/>
            <a:ext cx="7812000" cy="174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79512" y="623802"/>
            <a:ext cx="9182824" cy="2456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Propisi" pitchFamily="2" charset="0"/>
              <a:ea typeface="Times New Roman" pitchFamily="18" charset="0"/>
              <a:cs typeface="Angsana New" pitchFamily="18" charset="-34"/>
            </a:endParaRPr>
          </a:p>
          <a:p>
            <a:pPr lvl="0" eaLnBrk="0" fontAlgn="base" hangingPunct="0">
              <a:lnSpc>
                <a:spcPct val="52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6000" b="1" dirty="0">
                <a:solidFill>
                  <a:srgbClr val="002060"/>
                </a:solidFill>
                <a:latin typeface="Propisi" pitchFamily="2" charset="0"/>
              </a:rPr>
              <a:t>Жадный дарит – будто от </a:t>
            </a:r>
            <a:r>
              <a:rPr lang="ru-RU" sz="6000" b="1" dirty="0" err="1">
                <a:solidFill>
                  <a:srgbClr val="002060"/>
                </a:solidFill>
                <a:latin typeface="Propisi" pitchFamily="2" charset="0"/>
              </a:rPr>
              <a:t>серд</a:t>
            </a:r>
            <a:r>
              <a:rPr lang="en-US" sz="6000" b="1" dirty="0">
                <a:solidFill>
                  <a:srgbClr val="002060"/>
                </a:solidFill>
                <a:latin typeface="Propisi" pitchFamily="2" charset="0"/>
              </a:rPr>
              <a:t>-</a:t>
            </a:r>
            <a:r>
              <a:rPr lang="ru-RU" sz="6000" b="1" dirty="0" err="1">
                <a:solidFill>
                  <a:srgbClr val="002060"/>
                </a:solidFill>
                <a:latin typeface="Propisi" pitchFamily="2" charset="0"/>
              </a:rPr>
              <a:t>ца</a:t>
            </a:r>
            <a:r>
              <a:rPr lang="ru-RU" sz="6000" b="1" dirty="0">
                <a:solidFill>
                  <a:srgbClr val="002060"/>
                </a:solidFill>
                <a:latin typeface="Propisi" pitchFamily="2" charset="0"/>
              </a:rPr>
              <a:t> отрывает.</a:t>
            </a:r>
            <a:br>
              <a:rPr lang="ru-RU" sz="6000" b="1" dirty="0">
                <a:solidFill>
                  <a:srgbClr val="002060"/>
                </a:solidFill>
                <a:latin typeface="Propisi" pitchFamily="2" charset="0"/>
              </a:rPr>
            </a:br>
            <a:endParaRPr kumimoji="0" lang="ru-RU" sz="60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Propisi" pitchFamily="2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14282" y="5199419"/>
            <a:ext cx="710162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dirty="0">
                <a:solidFill>
                  <a:srgbClr val="002060"/>
                </a:solidFill>
                <a:latin typeface="Propisi" pitchFamily="2" charset="0"/>
              </a:rPr>
              <a:t>Ждала, желчный, жемчуг.</a:t>
            </a:r>
            <a:endParaRPr kumimoji="0" lang="ru-RU" sz="6000" b="1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Propisi" pitchFamily="2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0"/>
            <a:ext cx="159520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8800" b="1" dirty="0">
                <a:ln>
                  <a:solidFill>
                    <a:sysClr val="windowText" lastClr="000000"/>
                  </a:solidFill>
                </a:ln>
                <a:blipFill>
                  <a:blip r:embed="rId2"/>
                  <a:stretch>
                    <a:fillRect/>
                  </a:stretch>
                </a:blipFill>
                <a:latin typeface="Arial" pitchFamily="34" charset="0"/>
                <a:ea typeface="Times New Roman" pitchFamily="18" charset="0"/>
                <a:cs typeface="Arial" pitchFamily="34" charset="0"/>
              </a:rPr>
              <a:t>Ж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14282" y="1428736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14282" y="1928802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4282" y="2427280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14282" y="5429264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4282" y="5927742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Рисунок 12" descr="7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57157" y="3068960"/>
            <a:ext cx="7812000" cy="174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85720" y="548680"/>
            <a:ext cx="8858280" cy="2611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Propisi" panose="02000508030000020003" pitchFamily="2" charset="0"/>
              <a:ea typeface="Times New Roman" pitchFamily="18" charset="0"/>
              <a:cs typeface="Angsana New" pitchFamily="18" charset="-34"/>
            </a:endParaRPr>
          </a:p>
          <a:p>
            <a:pPr lvl="0" eaLnBrk="0" fontAlgn="base" hangingPunct="0">
              <a:lnSpc>
                <a:spcPct val="54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Зуб на зуб не попадает.</a:t>
            </a:r>
            <a:b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</a:b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Заблудшая овца.</a:t>
            </a:r>
            <a:b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</a:br>
            <a:endParaRPr kumimoji="0" lang="ru-RU" sz="60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Propisi" pitchFamily="2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14282" y="5199419"/>
            <a:ext cx="791755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dirty="0">
                <a:solidFill>
                  <a:srgbClr val="002060"/>
                </a:solidFill>
                <a:latin typeface="Propisi" panose="02000508030000020003" pitchFamily="2" charset="0"/>
              </a:rPr>
              <a:t>Знахарка, звонит, зубчатый.</a:t>
            </a:r>
            <a:endParaRPr kumimoji="0" lang="ru-RU" sz="6000" b="1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Propisi" pitchFamily="2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0"/>
            <a:ext cx="159520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8800" b="1" dirty="0">
                <a:ln>
                  <a:solidFill>
                    <a:sysClr val="windowText" lastClr="000000"/>
                  </a:solidFill>
                </a:ln>
                <a:blipFill>
                  <a:blip r:embed="rId2"/>
                  <a:stretch>
                    <a:fillRect/>
                  </a:stretch>
                </a:blipFill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14282" y="1428736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14282" y="1928802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4282" y="2427280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14282" y="5429264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4282" y="5927742"/>
            <a:ext cx="8748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Рисунок 12" descr="8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28596" y="3000372"/>
            <a:ext cx="7812000" cy="174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Тема23</Template>
  <TotalTime>90</TotalTime>
  <Words>439</Words>
  <Application>Microsoft Office PowerPoint</Application>
  <PresentationFormat>Экран (4:3)</PresentationFormat>
  <Paragraphs>113</Paragraphs>
  <Slides>30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Valued Acer Customer</dc:creator>
  <cp:lastModifiedBy>Надежда Пронская</cp:lastModifiedBy>
  <cp:revision>47</cp:revision>
  <dcterms:created xsi:type="dcterms:W3CDTF">2012-09-30T06:06:03Z</dcterms:created>
  <dcterms:modified xsi:type="dcterms:W3CDTF">2024-11-12T13:47:23Z</dcterms:modified>
</cp:coreProperties>
</file>