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2" r:id="rId3"/>
    <p:sldId id="267" r:id="rId4"/>
    <p:sldId id="261" r:id="rId5"/>
    <p:sldId id="262" r:id="rId6"/>
    <p:sldId id="271" r:id="rId7"/>
    <p:sldId id="273" r:id="rId8"/>
    <p:sldId id="257" r:id="rId9"/>
    <p:sldId id="265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4A89-501F-4811-AAB1-75051C6F36A5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A7D8D-D8C3-43BC-ADE4-A0BFA5E05E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5227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4A89-501F-4811-AAB1-75051C6F36A5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A7D8D-D8C3-43BC-ADE4-A0BFA5E05E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219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4A89-501F-4811-AAB1-75051C6F36A5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A7D8D-D8C3-43BC-ADE4-A0BFA5E05E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4459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4A89-501F-4811-AAB1-75051C6F36A5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A7D8D-D8C3-43BC-ADE4-A0BFA5E05E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058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4A89-501F-4811-AAB1-75051C6F36A5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A7D8D-D8C3-43BC-ADE4-A0BFA5E05E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9283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4A89-501F-4811-AAB1-75051C6F36A5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A7D8D-D8C3-43BC-ADE4-A0BFA5E05E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1718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4A89-501F-4811-AAB1-75051C6F36A5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A7D8D-D8C3-43BC-ADE4-A0BFA5E05E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5599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4A89-501F-4811-AAB1-75051C6F36A5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A7D8D-D8C3-43BC-ADE4-A0BFA5E05E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476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4A89-501F-4811-AAB1-75051C6F36A5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A7D8D-D8C3-43BC-ADE4-A0BFA5E05E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2801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4A89-501F-4811-AAB1-75051C6F36A5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A7D8D-D8C3-43BC-ADE4-A0BFA5E05E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531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4A89-501F-4811-AAB1-75051C6F36A5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A7D8D-D8C3-43BC-ADE4-A0BFA5E05E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4010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B4A89-501F-4811-AAB1-75051C6F36A5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A7D8D-D8C3-43BC-ADE4-A0BFA5E05E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8344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2941871"/>
              </p:ext>
            </p:extLst>
          </p:nvPr>
        </p:nvGraphicFramePr>
        <p:xfrm>
          <a:off x="1613646" y="1036265"/>
          <a:ext cx="8274423" cy="5739901"/>
        </p:xfrm>
        <a:graphic>
          <a:graphicData uri="http://schemas.openxmlformats.org/drawingml/2006/table">
            <a:tbl>
              <a:tblPr firstRow="1" firstCol="1" bandRow="1"/>
              <a:tblGrid>
                <a:gridCol w="497617">
                  <a:extLst>
                    <a:ext uri="{9D8B030D-6E8A-4147-A177-3AD203B41FA5}">
                      <a16:colId xmlns:a16="http://schemas.microsoft.com/office/drawing/2014/main" val="2232373445"/>
                    </a:ext>
                  </a:extLst>
                </a:gridCol>
                <a:gridCol w="2510218">
                  <a:extLst>
                    <a:ext uri="{9D8B030D-6E8A-4147-A177-3AD203B41FA5}">
                      <a16:colId xmlns:a16="http://schemas.microsoft.com/office/drawing/2014/main" val="2341134836"/>
                    </a:ext>
                  </a:extLst>
                </a:gridCol>
                <a:gridCol w="3198204">
                  <a:extLst>
                    <a:ext uri="{9D8B030D-6E8A-4147-A177-3AD203B41FA5}">
                      <a16:colId xmlns:a16="http://schemas.microsoft.com/office/drawing/2014/main" val="3575431418"/>
                    </a:ext>
                  </a:extLst>
                </a:gridCol>
                <a:gridCol w="2068384">
                  <a:extLst>
                    <a:ext uri="{9D8B030D-6E8A-4147-A177-3AD203B41FA5}">
                      <a16:colId xmlns:a16="http://schemas.microsoft.com/office/drawing/2014/main" val="2676476424"/>
                    </a:ext>
                  </a:extLst>
                </a:gridCol>
              </a:tblGrid>
              <a:tr h="3039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Этап урока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Критерии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0-5 баллов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02467"/>
                  </a:ext>
                </a:extLst>
              </a:tr>
              <a:tr h="167213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Каллиграфическая работа.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(Индивидуальная работа – для тех, кто работал индивидуально)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Ровные, наклонные буквы. Правильные соединения--5б.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Если не соответствуют нормам письма, отнимите  за каждый недочёт по 1 баллу.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Верно вся работа -5 баллов. За каждую ошибку минус 1 балл.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spcBef>
                          <a:spcPts val="670"/>
                        </a:spcBef>
                        <a:spcAft>
                          <a:spcPts val="0"/>
                        </a:spcAft>
                      </a:pPr>
                      <a:endParaRPr lang="ru-RU" sz="1800" b="1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base">
                        <a:spcBef>
                          <a:spcPts val="670"/>
                        </a:spcBef>
                        <a:spcAft>
                          <a:spcPts val="0"/>
                        </a:spcAft>
                      </a:pPr>
                      <a:endParaRPr lang="ru-RU" sz="1800" b="1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base">
                        <a:spcBef>
                          <a:spcPts val="670"/>
                        </a:spcBef>
                        <a:spcAft>
                          <a:spcPts val="0"/>
                        </a:spcAft>
                      </a:pPr>
                      <a:r>
                        <a:rPr lang="ru-RU" sz="32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 </a:t>
                      </a:r>
                      <a:r>
                        <a:rPr lang="ru-RU" sz="32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2  3  4  5 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9010942"/>
                  </a:ext>
                </a:extLst>
              </a:tr>
              <a:tr h="47775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Орфографическая разминка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Без ошибок-5баллов.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 каждую ошибку - минус1балл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7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1  2  3  4  5 </a:t>
                      </a:r>
                      <a:endParaRPr kumimoji="0" lang="ru-RU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base">
                        <a:spcBef>
                          <a:spcPts val="67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4689685"/>
                  </a:ext>
                </a:extLst>
              </a:tr>
              <a:tr h="44646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Групповая работа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Оцените свой вклад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spcBef>
                          <a:spcPts val="670"/>
                        </a:spcBef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9528318"/>
                  </a:ext>
                </a:extLst>
              </a:tr>
              <a:tr h="71662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Самостоятельная работа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Верно - 5баллов. За каждую допущенную ошибку минус 1 балл.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7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1  2  3  4  5 </a:t>
                      </a:r>
                      <a:endParaRPr kumimoji="0" lang="ru-RU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0322924"/>
                  </a:ext>
                </a:extLst>
              </a:tr>
              <a:tr h="47775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 каждый верный ответ на уроке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+1 балл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1    1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0498029"/>
                  </a:ext>
                </a:extLst>
              </a:tr>
              <a:tr h="238876"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2943414"/>
                  </a:ext>
                </a:extLst>
              </a:tr>
            </a:tbl>
          </a:graphicData>
        </a:graphic>
      </p:graphicFrame>
      <p:sp>
        <p:nvSpPr>
          <p:cNvPr id="8" name="WordArt 7" descr="tu0014"/>
          <p:cNvSpPr>
            <a:spLocks noChangeArrowheads="1" noChangeShapeType="1" noTextEdit="1"/>
          </p:cNvSpPr>
          <p:nvPr/>
        </p:nvSpPr>
        <p:spPr bwMode="auto">
          <a:xfrm>
            <a:off x="1613646" y="71809"/>
            <a:ext cx="8013576" cy="7920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stretch>
                    <a:fillRect/>
                  </a:stretch>
                </a:blip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Л</a:t>
            </a:r>
            <a:r>
              <a:rPr lang="ru-RU" sz="36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stretch>
                    <a:fillRect/>
                  </a:stretch>
                </a:blip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ист</a:t>
            </a:r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stretch>
                    <a:fillRect/>
                  </a:stretch>
                </a:blip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самооценки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9039" y="4382808"/>
            <a:ext cx="2420322" cy="853514"/>
          </a:xfrm>
          <a:prstGeom prst="rect">
            <a:avLst/>
          </a:prstGeom>
        </p:spPr>
      </p:pic>
      <p:sp>
        <p:nvSpPr>
          <p:cNvPr id="11" name="Овал 10"/>
          <p:cNvSpPr/>
          <p:nvPr/>
        </p:nvSpPr>
        <p:spPr>
          <a:xfrm>
            <a:off x="8617717" y="3695124"/>
            <a:ext cx="468000" cy="504000"/>
          </a:xfrm>
          <a:prstGeom prst="ellipse">
            <a:avLst/>
          </a:prstGeom>
          <a:noFill/>
          <a:ln w="47625">
            <a:solidFill>
              <a:srgbClr val="FF0000">
                <a:alpha val="8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8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8979667" y="2113695"/>
            <a:ext cx="468000" cy="504000"/>
          </a:xfrm>
          <a:prstGeom prst="ellipse">
            <a:avLst/>
          </a:prstGeom>
          <a:noFill/>
          <a:ln w="47625">
            <a:solidFill>
              <a:srgbClr val="FF0000">
                <a:alpha val="8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800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5609" y="4532173"/>
            <a:ext cx="512108" cy="554784"/>
          </a:xfrm>
          <a:prstGeom prst="rect">
            <a:avLst/>
          </a:prstGeom>
        </p:spPr>
      </p:pic>
      <p:sp>
        <p:nvSpPr>
          <p:cNvPr id="12" name="Овал 11"/>
          <p:cNvSpPr/>
          <p:nvPr/>
        </p:nvSpPr>
        <p:spPr>
          <a:xfrm>
            <a:off x="8601659" y="5059005"/>
            <a:ext cx="468000" cy="504000"/>
          </a:xfrm>
          <a:prstGeom prst="ellipse">
            <a:avLst/>
          </a:prstGeom>
          <a:noFill/>
          <a:ln w="47625">
            <a:solidFill>
              <a:srgbClr val="FF0000">
                <a:alpha val="8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800" dirty="0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7789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Из цветной бумаги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72027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1317" y="1237132"/>
            <a:ext cx="10663518" cy="270734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 грамматической основы нельзя выразить мысль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alt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alt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предложение</a:t>
            </a:r>
          </a:p>
          <a:p>
            <a:endParaRPr lang="ru-RU" alt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</a:p>
          <a:p>
            <a:pPr marL="0" indent="0">
              <a:buNone/>
            </a:pPr>
            <a:r>
              <a:rPr lang="ru-RU" alt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наблюдение и анализ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WordArt 7" descr="tu0014"/>
          <p:cNvSpPr>
            <a:spLocks noGrp="1" noChangeArrowheads="1" noChangeShapeType="1" noTextEdit="1"/>
          </p:cNvSpPr>
          <p:nvPr>
            <p:ph type="title"/>
          </p:nvPr>
        </p:nvSpPr>
        <p:spPr bwMode="auto">
          <a:xfrm>
            <a:off x="856130" y="140542"/>
            <a:ext cx="6091517" cy="65731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stretch>
                    <a:fillRect/>
                  </a:stretch>
                </a:blip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Гипотеза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blipFill dpi="0" rotWithShape="0">
                <a:blip r:embed="rId2"/>
                <a:srcRect/>
                <a:stretch>
                  <a:fillRect/>
                </a:stretch>
              </a:blip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5" name="WordArt 7" descr="tu0014"/>
          <p:cNvSpPr txBox="1">
            <a:spLocks noChangeArrowheads="1" noChangeShapeType="1" noTextEdit="1"/>
          </p:cNvSpPr>
          <p:nvPr/>
        </p:nvSpPr>
        <p:spPr bwMode="auto">
          <a:xfrm>
            <a:off x="856130" y="2805068"/>
            <a:ext cx="6629399" cy="693177"/>
          </a:xfrm>
          <a:prstGeom prst="rect">
            <a:avLst/>
          </a:prstGeom>
        </p:spPr>
        <p:txBody>
          <a:bodyPr vert="horz" wrap="none" lIns="91440" tIns="45720" rIns="91440" bIns="45720" numCol="1" rtlCol="0" fromWordArt="1" anchor="ctr">
            <a:prstTxWarp prst="textPlain">
              <a:avLst>
                <a:gd name="adj" fmla="val 50000"/>
              </a:avLst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stretch>
                    <a:fillRect/>
                  </a:stretch>
                </a:blip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Объект исследования: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blipFill dpi="0" rotWithShape="0">
                <a:blip r:embed="rId2"/>
                <a:srcRect/>
                <a:stretch>
                  <a:fillRect/>
                </a:stretch>
              </a:blip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" name="WordArt 7" descr="tu0014"/>
          <p:cNvSpPr txBox="1">
            <a:spLocks noChangeArrowheads="1" noChangeShapeType="1" noTextEdit="1"/>
          </p:cNvSpPr>
          <p:nvPr/>
        </p:nvSpPr>
        <p:spPr bwMode="auto">
          <a:xfrm>
            <a:off x="856130" y="4638774"/>
            <a:ext cx="6629399" cy="693177"/>
          </a:xfrm>
          <a:prstGeom prst="rect">
            <a:avLst/>
          </a:prstGeom>
        </p:spPr>
        <p:txBody>
          <a:bodyPr vert="horz" wrap="none" lIns="91440" tIns="45720" rIns="91440" bIns="45720" numCol="1" rtlCol="0" fromWordArt="1" anchor="ctr">
            <a:prstTxWarp prst="textPlain">
              <a:avLst>
                <a:gd name="adj" fmla="val 50000"/>
              </a:avLst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stretch>
                    <a:fillRect/>
                  </a:stretch>
                </a:blip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Метод  исследования: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blipFill dpi="0" rotWithShape="0">
                <a:blip r:embed="rId2"/>
                <a:srcRect/>
                <a:stretch>
                  <a:fillRect/>
                </a:stretch>
              </a:blip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73665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651" y="1038821"/>
            <a:ext cx="1547332" cy="1588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0207" y="4171901"/>
            <a:ext cx="899517" cy="8996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518" y="3935227"/>
            <a:ext cx="700234" cy="748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13" y="2532948"/>
            <a:ext cx="1262731" cy="13444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489" y="3442529"/>
            <a:ext cx="1113190" cy="1179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0923" y="1673964"/>
            <a:ext cx="1224136" cy="1300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956757" y="2417677"/>
            <a:ext cx="58957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8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</a:t>
            </a: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1101503" y="954670"/>
            <a:ext cx="502589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8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8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 Box 12"/>
          <p:cNvSpPr txBox="1">
            <a:spLocks noChangeArrowheads="1"/>
          </p:cNvSpPr>
          <p:nvPr/>
        </p:nvSpPr>
        <p:spPr bwMode="auto">
          <a:xfrm>
            <a:off x="3275489" y="1410851"/>
            <a:ext cx="45720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8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endParaRPr lang="ru-RU" sz="8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 Box 12"/>
          <p:cNvSpPr txBox="1">
            <a:spLocks noChangeArrowheads="1"/>
          </p:cNvSpPr>
          <p:nvPr/>
        </p:nvSpPr>
        <p:spPr bwMode="auto">
          <a:xfrm>
            <a:off x="765175" y="3428999"/>
            <a:ext cx="492171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8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endParaRPr lang="ru-RU" sz="8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 Box 12"/>
          <p:cNvSpPr txBox="1">
            <a:spLocks noChangeArrowheads="1"/>
          </p:cNvSpPr>
          <p:nvPr/>
        </p:nvSpPr>
        <p:spPr bwMode="auto">
          <a:xfrm>
            <a:off x="3585241" y="3205171"/>
            <a:ext cx="502589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8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endParaRPr lang="ru-RU" sz="8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 Box 12"/>
          <p:cNvSpPr txBox="1">
            <a:spLocks noChangeArrowheads="1"/>
          </p:cNvSpPr>
          <p:nvPr/>
        </p:nvSpPr>
        <p:spPr bwMode="auto">
          <a:xfrm>
            <a:off x="2057216" y="3754142"/>
            <a:ext cx="502589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8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endParaRPr lang="ru-RU" sz="8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Oval 11"/>
          <p:cNvSpPr>
            <a:spLocks noChangeArrowheads="1"/>
          </p:cNvSpPr>
          <p:nvPr/>
        </p:nvSpPr>
        <p:spPr bwMode="auto">
          <a:xfrm>
            <a:off x="4662625" y="1478976"/>
            <a:ext cx="850487" cy="817946"/>
          </a:xfrm>
          <a:prstGeom prst="ellipse">
            <a:avLst/>
          </a:prstGeom>
          <a:gradFill rotWithShape="1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ru-RU" sz="8800" b="1" dirty="0" smtClean="0">
                <a:latin typeface="Times New Roman" pitchFamily="18" charset="0"/>
                <a:cs typeface="Times New Roman" pitchFamily="18" charset="0"/>
              </a:rPr>
              <a:t>п</a:t>
            </a:r>
            <a:endParaRPr lang="ru-RU" sz="8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Oval 11"/>
          <p:cNvSpPr>
            <a:spLocks noChangeArrowheads="1"/>
          </p:cNvSpPr>
          <p:nvPr/>
        </p:nvSpPr>
        <p:spPr bwMode="auto">
          <a:xfrm>
            <a:off x="4724056" y="2823161"/>
            <a:ext cx="1239406" cy="1211675"/>
          </a:xfrm>
          <a:prstGeom prst="ellipse">
            <a:avLst/>
          </a:prstGeom>
          <a:gradFill rotWithShape="1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5" name="Oval 11"/>
          <p:cNvSpPr>
            <a:spLocks noChangeArrowheads="1"/>
          </p:cNvSpPr>
          <p:nvPr/>
        </p:nvSpPr>
        <p:spPr bwMode="auto">
          <a:xfrm>
            <a:off x="8686040" y="2241941"/>
            <a:ext cx="2326897" cy="2142455"/>
          </a:xfrm>
          <a:prstGeom prst="ellipse">
            <a:avLst/>
          </a:prstGeom>
          <a:gradFill rotWithShape="1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lvl="0" algn="ctr">
              <a:spcBef>
                <a:spcPct val="50000"/>
              </a:spcBef>
            </a:pPr>
            <a:r>
              <a:rPr lang="ru-RU" sz="8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endParaRPr lang="ru-RU" sz="8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Oval 11"/>
          <p:cNvSpPr>
            <a:spLocks noChangeArrowheads="1"/>
          </p:cNvSpPr>
          <p:nvPr/>
        </p:nvSpPr>
        <p:spPr bwMode="auto">
          <a:xfrm>
            <a:off x="5452697" y="1914810"/>
            <a:ext cx="1028590" cy="848185"/>
          </a:xfrm>
          <a:prstGeom prst="ellipse">
            <a:avLst/>
          </a:prstGeom>
          <a:gradFill rotWithShape="1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lvl="0" algn="ctr">
              <a:spcBef>
                <a:spcPct val="50000"/>
              </a:spcBef>
            </a:pPr>
            <a:r>
              <a:rPr lang="ru-RU" sz="8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sz="8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Oval 11"/>
          <p:cNvSpPr>
            <a:spLocks noChangeArrowheads="1"/>
          </p:cNvSpPr>
          <p:nvPr/>
        </p:nvSpPr>
        <p:spPr bwMode="auto">
          <a:xfrm>
            <a:off x="6172815" y="2395181"/>
            <a:ext cx="1355715" cy="1342824"/>
          </a:xfrm>
          <a:prstGeom prst="ellipse">
            <a:avLst/>
          </a:prstGeom>
          <a:gradFill rotWithShape="1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ru-RU" sz="8800" b="1" dirty="0" smtClean="0">
                <a:latin typeface="Times New Roman" pitchFamily="18" charset="0"/>
                <a:cs typeface="Times New Roman" pitchFamily="18" charset="0"/>
              </a:rPr>
              <a:t>д</a:t>
            </a:r>
            <a:endParaRPr lang="ru-RU" sz="8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 Box 12"/>
          <p:cNvSpPr txBox="1">
            <a:spLocks noChangeArrowheads="1"/>
          </p:cNvSpPr>
          <p:nvPr/>
        </p:nvSpPr>
        <p:spPr bwMode="auto">
          <a:xfrm>
            <a:off x="5003082" y="2563657"/>
            <a:ext cx="502589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8800" b="1" dirty="0" smtClean="0">
                <a:latin typeface="Times New Roman" pitchFamily="18" charset="0"/>
                <a:cs typeface="Times New Roman" pitchFamily="18" charset="0"/>
              </a:rPr>
              <a:t>е</a:t>
            </a:r>
            <a:endParaRPr lang="ru-RU" sz="8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2084563" y="6299625"/>
            <a:ext cx="7632848" cy="0"/>
          </a:xfrm>
          <a:prstGeom prst="line">
            <a:avLst/>
          </a:prstGeom>
          <a:ln w="11112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9"/>
          <p:cNvSpPr txBox="1">
            <a:spLocks noChangeArrowheads="1"/>
          </p:cNvSpPr>
          <p:nvPr/>
        </p:nvSpPr>
        <p:spPr>
          <a:xfrm>
            <a:off x="1560477" y="5517232"/>
            <a:ext cx="8618107" cy="158368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5400" b="1" dirty="0" smtClean="0">
                <a:solidFill>
                  <a:srgbClr val="CC0000"/>
                </a:solidFill>
              </a:rPr>
              <a:t>Основа   предложения</a:t>
            </a:r>
            <a:endParaRPr lang="ru-RU" sz="5400" b="1" dirty="0">
              <a:solidFill>
                <a:srgbClr val="CC0000"/>
              </a:solidFill>
            </a:endParaRPr>
          </a:p>
        </p:txBody>
      </p:sp>
      <p:sp>
        <p:nvSpPr>
          <p:cNvPr id="38" name="Oval 11"/>
          <p:cNvSpPr>
            <a:spLocks noChangeArrowheads="1"/>
          </p:cNvSpPr>
          <p:nvPr/>
        </p:nvSpPr>
        <p:spPr bwMode="auto">
          <a:xfrm>
            <a:off x="5407542" y="4021382"/>
            <a:ext cx="1897628" cy="1876130"/>
          </a:xfrm>
          <a:prstGeom prst="ellipse">
            <a:avLst/>
          </a:prstGeom>
          <a:gradFill rotWithShape="1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ru-RU" sz="8800" b="1" dirty="0" smtClean="0">
                <a:latin typeface="Times New Roman" pitchFamily="18" charset="0"/>
                <a:cs typeface="Times New Roman" pitchFamily="18" charset="0"/>
              </a:rPr>
              <a:t>ж</a:t>
            </a:r>
            <a:endParaRPr lang="ru-RU" sz="8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Oval 11"/>
          <p:cNvSpPr>
            <a:spLocks noChangeArrowheads="1"/>
          </p:cNvSpPr>
          <p:nvPr/>
        </p:nvSpPr>
        <p:spPr bwMode="auto">
          <a:xfrm>
            <a:off x="7001052" y="1259632"/>
            <a:ext cx="1406226" cy="1428448"/>
          </a:xfrm>
          <a:prstGeom prst="ellipse">
            <a:avLst/>
          </a:prstGeom>
          <a:gradFill rotWithShape="1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ru-RU" sz="8800" b="1" dirty="0" smtClean="0">
                <a:latin typeface="Times New Roman" pitchFamily="18" charset="0"/>
                <a:cs typeface="Times New Roman" pitchFamily="18" charset="0"/>
              </a:rPr>
              <a:t>л</a:t>
            </a:r>
            <a:endParaRPr lang="ru-RU" sz="8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Oval 11"/>
          <p:cNvSpPr>
            <a:spLocks noChangeArrowheads="1"/>
          </p:cNvSpPr>
          <p:nvPr/>
        </p:nvSpPr>
        <p:spPr bwMode="auto">
          <a:xfrm>
            <a:off x="8416958" y="893032"/>
            <a:ext cx="1482107" cy="1516296"/>
          </a:xfrm>
          <a:prstGeom prst="ellipse">
            <a:avLst/>
          </a:prstGeom>
          <a:gradFill rotWithShape="1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ru-RU" sz="8800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endParaRPr lang="ru-RU" sz="8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Oval 11"/>
          <p:cNvSpPr>
            <a:spLocks noChangeArrowheads="1"/>
          </p:cNvSpPr>
          <p:nvPr/>
        </p:nvSpPr>
        <p:spPr bwMode="auto">
          <a:xfrm>
            <a:off x="9364811" y="4271652"/>
            <a:ext cx="2766054" cy="2491160"/>
          </a:xfrm>
          <a:prstGeom prst="ellipse">
            <a:avLst/>
          </a:prstGeom>
          <a:gradFill rotWithShape="1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ru-RU" sz="8800" b="1" dirty="0" smtClean="0">
                <a:latin typeface="Times New Roman" pitchFamily="18" charset="0"/>
                <a:cs typeface="Times New Roman" pitchFamily="18" charset="0"/>
              </a:rPr>
              <a:t>я</a:t>
            </a:r>
            <a:endParaRPr lang="ru-RU" sz="8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Oval 11"/>
          <p:cNvSpPr>
            <a:spLocks noChangeArrowheads="1"/>
          </p:cNvSpPr>
          <p:nvPr/>
        </p:nvSpPr>
        <p:spPr bwMode="auto">
          <a:xfrm>
            <a:off x="7203242" y="3324082"/>
            <a:ext cx="2161569" cy="1959646"/>
          </a:xfrm>
          <a:prstGeom prst="ellipse">
            <a:avLst/>
          </a:prstGeom>
          <a:gradFill rotWithShape="1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lvl="0" algn="ctr">
              <a:spcBef>
                <a:spcPct val="50000"/>
              </a:spcBef>
            </a:pPr>
            <a:r>
              <a:rPr lang="ru-RU" sz="8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8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Oval 11"/>
          <p:cNvSpPr>
            <a:spLocks noChangeArrowheads="1"/>
          </p:cNvSpPr>
          <p:nvPr/>
        </p:nvSpPr>
        <p:spPr bwMode="auto">
          <a:xfrm>
            <a:off x="9886969" y="375786"/>
            <a:ext cx="2390638" cy="2041891"/>
          </a:xfrm>
          <a:prstGeom prst="ellipse">
            <a:avLst/>
          </a:prstGeom>
          <a:gradFill rotWithShape="1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ru-RU" sz="8800" b="1" dirty="0" smtClean="0">
                <a:latin typeface="Times New Roman" pitchFamily="18" charset="0"/>
                <a:cs typeface="Times New Roman" pitchFamily="18" charset="0"/>
              </a:rPr>
              <a:t>и</a:t>
            </a:r>
            <a:endParaRPr lang="ru-RU" sz="8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WordArt 7" descr="tu0014"/>
          <p:cNvSpPr>
            <a:spLocks noChangeArrowheads="1" noChangeShapeType="1" noTextEdit="1"/>
          </p:cNvSpPr>
          <p:nvPr/>
        </p:nvSpPr>
        <p:spPr bwMode="auto">
          <a:xfrm>
            <a:off x="1369941" y="189197"/>
            <a:ext cx="8013576" cy="7920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blipFill dpi="0" rotWithShape="0">
                  <a:blip r:embed="rId4"/>
                  <a:srcRect/>
                  <a:stretch>
                    <a:fillRect/>
                  </a:stretch>
                </a:blip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Расшифруй тему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blipFill dpi="0" rotWithShape="0">
                <a:blip r:embed="rId4"/>
                <a:srcRect/>
                <a:stretch>
                  <a:fillRect/>
                </a:stretch>
              </a:blip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62049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fsd.multiurok.ru/html/2022/02/07/s_6200f524bfa51/phpbhoAzO_bukvy_html_bd34f3f325e6c87b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056" y="599188"/>
            <a:ext cx="6368168" cy="2930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770965" y="3903693"/>
            <a:ext cx="1041698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4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День матери в </a:t>
            </a:r>
            <a:r>
              <a:rPr lang="ru-RU" sz="4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Р(р)--с</a:t>
            </a:r>
            <a:r>
              <a:rPr lang="ru-RU" sz="4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ии </a:t>
            </a:r>
            <a:r>
              <a:rPr lang="ru-RU" sz="48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отм</a:t>
            </a:r>
            <a:r>
              <a:rPr lang="ru-RU" sz="4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4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4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48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ется</a:t>
            </a:r>
            <a:r>
              <a:rPr lang="ru-RU" sz="4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в  последнее  </a:t>
            </a:r>
            <a:r>
              <a:rPr lang="ru-RU" sz="48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4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48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скр</a:t>
            </a:r>
            <a:r>
              <a:rPr lang="ru-RU" sz="4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48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сен</a:t>
            </a:r>
            <a:r>
              <a:rPr lang="ru-RU" sz="4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4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е   н</a:t>
            </a:r>
            <a:r>
              <a:rPr lang="ru-RU" sz="4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--</a:t>
            </a:r>
            <a:r>
              <a:rPr lang="ru-RU" sz="48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бря</a:t>
            </a:r>
            <a:r>
              <a:rPr lang="ru-RU" sz="4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4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403106" y="642769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13" name="Picture 2" descr="https://sovyatka.ru/800/600/http/rpspb2.narod.ru/Book/1g8-008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307" b="88184"/>
          <a:stretch/>
        </p:blipFill>
        <p:spPr bwMode="auto">
          <a:xfrm>
            <a:off x="7324624" y="1477819"/>
            <a:ext cx="3684579" cy="2346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вал 1"/>
          <p:cNvSpPr/>
          <p:nvPr/>
        </p:nvSpPr>
        <p:spPr>
          <a:xfrm>
            <a:off x="8606117" y="2384612"/>
            <a:ext cx="179294" cy="13447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7" name="WordArt 7" descr="tu0014"/>
          <p:cNvSpPr>
            <a:spLocks noChangeArrowheads="1" noChangeShapeType="1" noTextEdit="1"/>
          </p:cNvSpPr>
          <p:nvPr/>
        </p:nvSpPr>
        <p:spPr bwMode="auto">
          <a:xfrm>
            <a:off x="1954306" y="15994"/>
            <a:ext cx="8706109" cy="7920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blipFill dpi="0" rotWithShape="0">
                  <a:blip r:embed="rId4"/>
                  <a:srcRect/>
                  <a:stretch>
                    <a:fillRect/>
                  </a:stretch>
                </a:blip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Каллиграфическая минутка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blipFill dpi="0" rotWithShape="0">
                <a:blip r:embed="rId4"/>
                <a:srcRect/>
                <a:stretch>
                  <a:fillRect/>
                </a:stretch>
              </a:blip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5681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9611" y="1061120"/>
            <a:ext cx="10515600" cy="4351338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ru-RU" sz="4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 матери в </a:t>
            </a:r>
            <a:r>
              <a:rPr lang="ru-RU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</a:t>
            </a:r>
            <a:r>
              <a:rPr lang="ru-RU" sz="4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ии отм</a:t>
            </a:r>
            <a:r>
              <a:rPr lang="ru-RU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чается в последнее в</a:t>
            </a:r>
            <a:r>
              <a:rPr lang="ru-RU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скр</a:t>
            </a:r>
            <a:r>
              <a:rPr lang="ru-RU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</a:t>
            </a:r>
            <a:r>
              <a:rPr lang="ru-RU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ru-RU" sz="4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 н</a:t>
            </a:r>
            <a:r>
              <a:rPr lang="ru-RU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оя</a:t>
            </a:r>
            <a:r>
              <a:rPr lang="ru-RU" sz="4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бря</a:t>
            </a:r>
            <a:r>
              <a:rPr lang="ru-RU" sz="4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800" dirty="0">
              <a:solidFill>
                <a:prstClr val="black"/>
              </a:solidFill>
            </a:endParaRPr>
          </a:p>
          <a:p>
            <a:pPr marL="514350" indent="-514350">
              <a:buAutoNum type="arabicPeriod"/>
            </a:pP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Что? _______</a:t>
            </a:r>
          </a:p>
          <a:p>
            <a:pPr marL="514350" indent="-514350">
              <a:buAutoNum type="arabicPeriod"/>
            </a:pP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День (кого?)   __________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2.   День матери  (что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делает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?) _______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3.    Отмечается (где?)___________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4.    Отмечается (когда?)_______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5.    В воскресенье (какое? чего?)__________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WordArt 7" descr="tu0014"/>
          <p:cNvSpPr>
            <a:spLocks noChangeArrowheads="1" noChangeShapeType="1" noTextEdit="1"/>
          </p:cNvSpPr>
          <p:nvPr/>
        </p:nvSpPr>
        <p:spPr bwMode="auto">
          <a:xfrm>
            <a:off x="2359968" y="269032"/>
            <a:ext cx="8013576" cy="7920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stretch>
                    <a:fillRect/>
                  </a:stretch>
                </a:blip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Члены предложения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blipFill dpi="0" rotWithShape="0">
                <a:blip r:embed="rId2"/>
                <a:srcRect/>
                <a:stretch>
                  <a:fillRect/>
                </a:stretch>
              </a:blip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8033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096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2682" y="1341531"/>
            <a:ext cx="10515600" cy="21726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 баллов  и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-</a:t>
            </a: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5» </a:t>
            </a:r>
            <a:endParaRPr lang="ru-RU" sz="4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15-19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баллов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-</a:t>
            </a: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4»    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10-14 баллов и менее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баллов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-</a:t>
            </a: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3» </a:t>
            </a:r>
          </a:p>
        </p:txBody>
      </p:sp>
      <p:sp>
        <p:nvSpPr>
          <p:cNvPr id="4" name="WordArt 7" descr="tu0014"/>
          <p:cNvSpPr>
            <a:spLocks noGrp="1" noChangeArrowheads="1" noChangeShapeType="1" noTextEdit="1"/>
          </p:cNvSpPr>
          <p:nvPr>
            <p:ph type="title"/>
          </p:nvPr>
        </p:nvSpPr>
        <p:spPr bwMode="auto">
          <a:xfrm>
            <a:off x="2143125" y="365125"/>
            <a:ext cx="8336616" cy="79132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stretch>
                    <a:fillRect/>
                  </a:stretch>
                </a:blip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Итог урока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blipFill dpi="0" rotWithShape="0">
                <a:blip r:embed="rId2"/>
                <a:srcRect/>
                <a:stretch>
                  <a:fillRect/>
                </a:stretch>
              </a:blip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5" name="WordArt 7" descr="tu0014"/>
          <p:cNvSpPr txBox="1">
            <a:spLocks noChangeArrowheads="1" noChangeShapeType="1" noTextEdit="1"/>
          </p:cNvSpPr>
          <p:nvPr/>
        </p:nvSpPr>
        <p:spPr bwMode="auto">
          <a:xfrm>
            <a:off x="1604682" y="4094443"/>
            <a:ext cx="8758517" cy="791322"/>
          </a:xfrm>
          <a:prstGeom prst="rect">
            <a:avLst/>
          </a:prstGeom>
        </p:spPr>
        <p:txBody>
          <a:bodyPr vert="horz" wrap="none" lIns="91440" tIns="45720" rIns="91440" bIns="45720" numCol="1" rtlCol="0" fromWordArt="1" anchor="ctr">
            <a:prstTxWarp prst="textPlain">
              <a:avLst>
                <a:gd name="adj" fmla="val 50000"/>
              </a:avLst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stretch>
                    <a:fillRect/>
                  </a:stretch>
                </a:blip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Гипотеза  подтвердилась?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blipFill dpi="0" rotWithShape="0">
                <a:blip r:embed="rId2"/>
                <a:srcRect/>
                <a:stretch>
                  <a:fillRect/>
                </a:stretch>
              </a:blip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3636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40" descr="i?id=269306432-69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3242231"/>
            <a:ext cx="338270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Rectangle 9"/>
          <p:cNvSpPr>
            <a:spLocks noGrp="1" noChangeArrowheads="1"/>
          </p:cNvSpPr>
          <p:nvPr>
            <p:ph type="title" sz="quarter" idx="4294967295"/>
          </p:nvPr>
        </p:nvSpPr>
        <p:spPr>
          <a:xfrm>
            <a:off x="8946777" y="5599114"/>
            <a:ext cx="3110752" cy="838200"/>
          </a:xfrm>
        </p:spPr>
        <p:txBody>
          <a:bodyPr>
            <a:normAutofit/>
          </a:bodyPr>
          <a:lstStyle/>
          <a:p>
            <a:r>
              <a:rPr lang="ru-RU" altLang="ru-RU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Туман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-не </a:t>
            </a: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видно ничего, неинтересно</a:t>
            </a:r>
            <a:endParaRPr lang="ru-RU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08" name="Прямоугольник 3"/>
          <p:cNvSpPr>
            <a:spLocks noChangeArrowheads="1"/>
          </p:cNvSpPr>
          <p:nvPr/>
        </p:nvSpPr>
        <p:spPr bwMode="auto">
          <a:xfrm>
            <a:off x="117213" y="5363131"/>
            <a:ext cx="3581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719138" indent="-3587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ru-RU" altLang="ru-RU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Болото</a:t>
            </a: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неприятно бродить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по </a:t>
            </a: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болоту.</a:t>
            </a:r>
            <a:endParaRPr lang="ru-RU" altLang="ru-RU" b="1" i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ru-RU" altLang="ru-RU" b="1" i="1" dirty="0">
              <a:solidFill>
                <a:srgbClr val="0066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ru-RU" altLang="ru-RU" sz="2000" b="1" i="1" dirty="0">
              <a:solidFill>
                <a:srgbClr val="0066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ru-RU" altLang="ru-RU" sz="2000" b="1" i="1" dirty="0">
              <a:solidFill>
                <a:srgbClr val="0066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ru-RU" altLang="ru-RU" sz="2000" b="1" i="1" dirty="0">
              <a:solidFill>
                <a:srgbClr val="0066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ru-RU" altLang="ru-RU" sz="2000" dirty="0"/>
          </a:p>
        </p:txBody>
      </p:sp>
      <p:sp>
        <p:nvSpPr>
          <p:cNvPr id="21509" name="Прямоугольник 3"/>
          <p:cNvSpPr>
            <a:spLocks noChangeArrowheads="1"/>
          </p:cNvSpPr>
          <p:nvPr/>
        </p:nvSpPr>
        <p:spPr bwMode="auto">
          <a:xfrm>
            <a:off x="1600200" y="2057400"/>
            <a:ext cx="3962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719138" indent="-3587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endParaRPr lang="ru-RU" altLang="ru-RU" sz="2000" b="1" i="1" dirty="0">
              <a:solidFill>
                <a:srgbClr val="CC66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endParaRPr lang="ru-RU" altLang="ru-RU" sz="2000" b="1" i="1" dirty="0">
              <a:solidFill>
                <a:srgbClr val="CC66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endParaRPr lang="ru-RU" altLang="ru-RU" sz="2000" b="1" i="1" dirty="0">
              <a:solidFill>
                <a:srgbClr val="CC66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endParaRPr lang="ru-RU" altLang="ru-RU" sz="2000" b="1" i="1" dirty="0">
              <a:solidFill>
                <a:srgbClr val="CC66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endParaRPr lang="ru-RU" altLang="ru-RU" sz="2000" b="1" i="1" dirty="0">
              <a:solidFill>
                <a:srgbClr val="CC66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endParaRPr lang="ru-RU" altLang="ru-RU" sz="2000" b="1" i="1" dirty="0">
              <a:solidFill>
                <a:srgbClr val="CC66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ru-RU" altLang="ru-RU" sz="2000" dirty="0"/>
              <a:t>. </a:t>
            </a:r>
          </a:p>
        </p:txBody>
      </p:sp>
      <p:pic>
        <p:nvPicPr>
          <p:cNvPr id="21510" name="Picture 15" descr="i?id=290470046-71-72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650" y="153518"/>
            <a:ext cx="3373125" cy="2108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1" name="Picture 16" descr="storm_mountain_seen_from_the_northeast_this_363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29"/>
          <a:stretch>
            <a:fillRect/>
          </a:stretch>
        </p:blipFill>
        <p:spPr bwMode="auto">
          <a:xfrm>
            <a:off x="8267267" y="157588"/>
            <a:ext cx="3469553" cy="220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2" name="Rectangle 18"/>
          <p:cNvSpPr>
            <a:spLocks noChangeArrowheads="1"/>
          </p:cNvSpPr>
          <p:nvPr/>
        </p:nvSpPr>
        <p:spPr bwMode="auto">
          <a:xfrm>
            <a:off x="7841803" y="2329633"/>
            <a:ext cx="388240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Штурм горной вершины</a:t>
            </a: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</a:p>
          <a:p>
            <a:pPr algn="ctr" eaLnBrk="1" hangingPunct="1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трудно, но интересно</a:t>
            </a:r>
            <a:r>
              <a:rPr lang="ru-RU" altLang="ru-RU" dirty="0"/>
              <a:t>.</a:t>
            </a:r>
          </a:p>
        </p:txBody>
      </p:sp>
      <p:pic>
        <p:nvPicPr>
          <p:cNvPr id="21513" name="Picture 19" descr="i?id=53002636-38-72&amp;n=2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5809" y="3330393"/>
            <a:ext cx="3445181" cy="2054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4" name="Rectangle 20"/>
          <p:cNvSpPr>
            <a:spLocks noChangeArrowheads="1"/>
          </p:cNvSpPr>
          <p:nvPr/>
        </p:nvSpPr>
        <p:spPr bwMode="auto">
          <a:xfrm>
            <a:off x="315913" y="2133601"/>
            <a:ext cx="379225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Пустыня</a:t>
            </a: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</a:p>
          <a:p>
            <a:pPr algn="ctr" eaLnBrk="1" hangingPunct="1"/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день одно и то же</a:t>
            </a:r>
          </a:p>
        </p:txBody>
      </p:sp>
      <p:sp>
        <p:nvSpPr>
          <p:cNvPr id="21515" name="WordArt 23"/>
          <p:cNvSpPr>
            <a:spLocks noChangeArrowheads="1" noChangeShapeType="1" noTextEdit="1"/>
          </p:cNvSpPr>
          <p:nvPr/>
        </p:nvSpPr>
        <p:spPr bwMode="auto">
          <a:xfrm>
            <a:off x="11400865" y="1651151"/>
            <a:ext cx="2286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2</a:t>
            </a:r>
          </a:p>
        </p:txBody>
      </p:sp>
      <p:pic>
        <p:nvPicPr>
          <p:cNvPr id="21516" name="Picture 32" descr="big_3788_oboi_krasivaja_lesnaja_dorog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3043" y="2835256"/>
            <a:ext cx="4185553" cy="2675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7" name="Прямоугольник 3"/>
          <p:cNvSpPr>
            <a:spLocks noChangeArrowheads="1"/>
          </p:cNvSpPr>
          <p:nvPr/>
        </p:nvSpPr>
        <p:spPr bwMode="auto">
          <a:xfrm>
            <a:off x="3200400" y="5638800"/>
            <a:ext cx="5486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719138" indent="-3587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60363" indent="0"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ru-RU" altLang="ru-RU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Лесная дорога</a:t>
            </a: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за каждым поворотом открывается что-то новое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ru-RU" altLang="ru-RU" b="1" i="1" dirty="0">
              <a:solidFill>
                <a:srgbClr val="0066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ru-RU" altLang="ru-RU" sz="2000" b="1" i="1" dirty="0">
              <a:solidFill>
                <a:srgbClr val="0066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ru-RU" altLang="ru-RU" sz="2000" dirty="0"/>
          </a:p>
        </p:txBody>
      </p:sp>
      <p:sp>
        <p:nvSpPr>
          <p:cNvPr id="21518" name="WordArt 35"/>
          <p:cNvSpPr>
            <a:spLocks noChangeArrowheads="1" noChangeShapeType="1" noTextEdit="1"/>
          </p:cNvSpPr>
          <p:nvPr/>
        </p:nvSpPr>
        <p:spPr bwMode="auto">
          <a:xfrm>
            <a:off x="3352800" y="1582674"/>
            <a:ext cx="2286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1</a:t>
            </a:r>
            <a:endParaRPr lang="ru-RU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chemeClr val="accent6">
                  <a:lumMod val="50000"/>
                </a:schemeClr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21519" name="WordArt 36"/>
          <p:cNvSpPr>
            <a:spLocks noChangeArrowheads="1" noChangeShapeType="1" noTextEdit="1"/>
          </p:cNvSpPr>
          <p:nvPr/>
        </p:nvSpPr>
        <p:spPr bwMode="auto">
          <a:xfrm>
            <a:off x="7727503" y="4876800"/>
            <a:ext cx="2286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5</a:t>
            </a:r>
          </a:p>
        </p:txBody>
      </p:sp>
      <p:sp>
        <p:nvSpPr>
          <p:cNvPr id="21520" name="WordArt 37"/>
          <p:cNvSpPr>
            <a:spLocks noChangeArrowheads="1" noChangeShapeType="1" noTextEdit="1"/>
          </p:cNvSpPr>
          <p:nvPr/>
        </p:nvSpPr>
        <p:spPr bwMode="auto">
          <a:xfrm>
            <a:off x="11286565" y="4591050"/>
            <a:ext cx="2286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4</a:t>
            </a:r>
          </a:p>
        </p:txBody>
      </p:sp>
      <p:sp>
        <p:nvSpPr>
          <p:cNvPr id="21521" name="WordArt 38"/>
          <p:cNvSpPr>
            <a:spLocks noChangeArrowheads="1" noChangeShapeType="1" noTextEdit="1"/>
          </p:cNvSpPr>
          <p:nvPr/>
        </p:nvSpPr>
        <p:spPr bwMode="auto">
          <a:xfrm>
            <a:off x="3352800" y="4591050"/>
            <a:ext cx="2286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3</a:t>
            </a:r>
          </a:p>
        </p:txBody>
      </p:sp>
      <p:sp>
        <p:nvSpPr>
          <p:cNvPr id="19" name="WordArt 7" descr="tu0014"/>
          <p:cNvSpPr>
            <a:spLocks noChangeArrowheads="1" noChangeShapeType="1" noTextEdit="1"/>
          </p:cNvSpPr>
          <p:nvPr/>
        </p:nvSpPr>
        <p:spPr bwMode="auto">
          <a:xfrm>
            <a:off x="3636692" y="866775"/>
            <a:ext cx="4430984" cy="712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806"/>
              </a:avLst>
            </a:prstTxWarp>
          </a:bodyPr>
          <a:lstStyle/>
          <a:p>
            <a:pPr algn="ctr">
              <a:defRPr/>
            </a:pPr>
            <a:r>
              <a:rPr lang="ru-RU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blipFill dpi="0" rotWithShape="0">
                  <a:blip r:embed="rId7"/>
                  <a:srcRect/>
                  <a:stretch>
                    <a:fillRect/>
                  </a:stretch>
                </a:blip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Рефлексия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blipFill dpi="0" rotWithShape="0">
                <a:blip r:embed="rId7"/>
                <a:srcRect/>
                <a:stretch>
                  <a:fillRect/>
                </a:stretch>
              </a:blip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3440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</TotalTime>
  <Words>291</Words>
  <Application>Microsoft Office PowerPoint</Application>
  <PresentationFormat>Широкоэкранный</PresentationFormat>
  <Paragraphs>105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Impact</vt:lpstr>
      <vt:lpstr>Times New Roman</vt:lpstr>
      <vt:lpstr>Тема Office</vt:lpstr>
      <vt:lpstr>Презентация PowerPoint</vt:lpstr>
      <vt:lpstr>Презентация PowerPoint</vt:lpstr>
      <vt:lpstr>Гипотеза</vt:lpstr>
      <vt:lpstr>Презентация PowerPoint</vt:lpstr>
      <vt:lpstr>Презентация PowerPoint</vt:lpstr>
      <vt:lpstr>Презентация PowerPoint</vt:lpstr>
      <vt:lpstr>Презентация PowerPoint</vt:lpstr>
      <vt:lpstr>Итог урока</vt:lpstr>
      <vt:lpstr>Туман -не видно ничего, неинтересно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Nelli</dc:creator>
  <cp:lastModifiedBy>Nelli</cp:lastModifiedBy>
  <cp:revision>22</cp:revision>
  <dcterms:created xsi:type="dcterms:W3CDTF">2023-11-09T15:48:01Z</dcterms:created>
  <dcterms:modified xsi:type="dcterms:W3CDTF">2023-11-20T10:18:28Z</dcterms:modified>
</cp:coreProperties>
</file>