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7" d="100"/>
          <a:sy n="77" d="100"/>
        </p:scale>
        <p:origin x="-11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8E3FE-F04D-413C-A9CE-AB3A513909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EFBF3-2055-4B05-821E-4A19BBF981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D168B-85CF-42F5-9B4B-DC5A5F40F1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2CB6D-FBAA-47A9-9D96-DBB216522B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5403E-E6C6-4844-872A-5B14511856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72099-6CDD-4371-83B5-E2346EC0D2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65E58-C870-41A6-BEFD-DC91C8FDAF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C9306-95CA-4B66-9250-AB64B86243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99B36-09C8-47D9-801E-884731072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E0607-98A0-4188-98C9-4E815BCFD6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469B9-D791-4836-9F81-B9085FB55A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41B173-3310-4880-B38B-522217AB91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0" y="0"/>
            <a:ext cx="9067800" cy="6799263"/>
            <a:chOff x="0" y="0"/>
            <a:chExt cx="5712" cy="428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5711" cy="4283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105" name="Picture 9" descr="ugol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0"/>
              <a:ext cx="1584" cy="3072"/>
            </a:xfrm>
            <a:prstGeom prst="rect">
              <a:avLst/>
            </a:prstGeom>
            <a:noFill/>
          </p:spPr>
        </p:pic>
        <p:pic>
          <p:nvPicPr>
            <p:cNvPr id="4106" name="Picture 10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200"/>
              <a:ext cx="1680" cy="3072"/>
            </a:xfrm>
            <a:prstGeom prst="rect">
              <a:avLst/>
            </a:prstGeom>
            <a:noFill/>
          </p:spPr>
        </p:pic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Внешняя политика Петра </a:t>
            </a:r>
            <a:r>
              <a:rPr lang="en-US" sz="4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. Рождение Российской империи.</a:t>
            </a:r>
            <a:r>
              <a:rPr lang="ru-RU" sz="7200" dirty="0" smtClean="0">
                <a:solidFill>
                  <a:srgbClr val="CC6600"/>
                </a:solidFill>
              </a:rPr>
              <a:t/>
            </a:r>
            <a:br>
              <a:rPr lang="ru-RU" sz="7200" dirty="0" smtClean="0">
                <a:solidFill>
                  <a:srgbClr val="CC6600"/>
                </a:solidFill>
              </a:rPr>
            </a:br>
            <a:endParaRPr lang="ru-RU" sz="7200" dirty="0">
              <a:solidFill>
                <a:srgbClr val="CC6600"/>
              </a:solidFill>
              <a:latin typeface="Monotype Corsiva" pitchFamily="66" charset="0"/>
            </a:endParaRPr>
          </a:p>
        </p:txBody>
      </p:sp>
      <p:sp>
        <p:nvSpPr>
          <p:cNvPr id="18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29600" y="6019800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5943600" cy="16002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Внешняя политика Петра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Рождение Российской империи</a:t>
            </a:r>
            <a:r>
              <a:rPr lang="ru-RU" sz="2400" b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Задание 1. Назвать событие</a:t>
            </a:r>
            <a:r>
              <a:rPr lang="ru-RU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0" y="0"/>
            <a:ext cx="9067800" cy="6781800"/>
            <a:chOff x="0" y="0"/>
            <a:chExt cx="571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48"/>
              <a:ext cx="990" cy="2064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" cy="1748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3408"/>
              <a:ext cx="2160" cy="864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2112"/>
              <a:ext cx="942" cy="2160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79638"/>
            <a:ext cx="8001000" cy="4525962"/>
          </a:xfrm>
        </p:spPr>
        <p:txBody>
          <a:bodyPr/>
          <a:lstStyle/>
          <a:p>
            <a:pPr>
              <a:buFont typeface="Wingdings" pitchFamily="2" charset="2"/>
              <a:buBlip>
                <a:blip r:embed="rId6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495800" y="15240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/>
              <a:t>поражение</a:t>
            </a:r>
          </a:p>
          <a:p>
            <a:pPr algn="ctr"/>
            <a:r>
              <a:rPr lang="ru-RU" sz="3600" dirty="0" smtClean="0"/>
              <a:t> под Нарвой </a:t>
            </a:r>
            <a:endParaRPr lang="ru-RU" sz="3600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4495800" y="15240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1700 г.</a:t>
            </a:r>
            <a:endParaRPr lang="ru-RU" sz="4000" b="1" dirty="0"/>
          </a:p>
        </p:txBody>
      </p:sp>
      <p:sp>
        <p:nvSpPr>
          <p:cNvPr id="15" name="Oval 10" descr="2"/>
          <p:cNvSpPr>
            <a:spLocks noChangeArrowheads="1"/>
          </p:cNvSpPr>
          <p:nvPr/>
        </p:nvSpPr>
        <p:spPr bwMode="gray">
          <a:xfrm>
            <a:off x="4648200" y="1828800"/>
            <a:ext cx="2592387" cy="9144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685800" y="28194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/>
              <a:t>битва у </a:t>
            </a:r>
          </a:p>
          <a:p>
            <a:pPr algn="ctr"/>
            <a:r>
              <a:rPr lang="ru-RU" sz="3600" dirty="0" smtClean="0"/>
              <a:t>деревни </a:t>
            </a:r>
          </a:p>
          <a:p>
            <a:pPr algn="ctr"/>
            <a:r>
              <a:rPr lang="ru-RU" sz="3600" dirty="0" smtClean="0"/>
              <a:t>Лесной</a:t>
            </a:r>
            <a:endParaRPr lang="ru-RU" sz="3600" dirty="0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gray">
          <a:xfrm>
            <a:off x="685800" y="2819400"/>
            <a:ext cx="3024188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1708 г.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8" name="Oval 13" descr="2"/>
          <p:cNvSpPr>
            <a:spLocks noChangeArrowheads="1"/>
          </p:cNvSpPr>
          <p:nvPr/>
        </p:nvSpPr>
        <p:spPr bwMode="gray">
          <a:xfrm>
            <a:off x="1066800" y="3048000"/>
            <a:ext cx="2592388" cy="1371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gray">
          <a:xfrm>
            <a:off x="4495800" y="3352800"/>
            <a:ext cx="3024188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/>
              <a:t>Полтавская</a:t>
            </a:r>
          </a:p>
          <a:p>
            <a:pPr algn="ctr"/>
            <a:r>
              <a:rPr lang="ru-RU" sz="3600" dirty="0" smtClean="0"/>
              <a:t> битва</a:t>
            </a:r>
            <a:endParaRPr lang="ru-RU" sz="3600" dirty="0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gray">
          <a:xfrm>
            <a:off x="4572000" y="3352800"/>
            <a:ext cx="28844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1709 г.</a:t>
            </a:r>
            <a:endParaRPr lang="ru-RU" sz="4000" dirty="0"/>
          </a:p>
        </p:txBody>
      </p:sp>
      <p:sp>
        <p:nvSpPr>
          <p:cNvPr id="21" name="Oval 16" descr="2"/>
          <p:cNvSpPr>
            <a:spLocks noChangeArrowheads="1"/>
          </p:cNvSpPr>
          <p:nvPr/>
        </p:nvSpPr>
        <p:spPr bwMode="gray">
          <a:xfrm>
            <a:off x="4724400" y="3657600"/>
            <a:ext cx="2592388" cy="990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419600" y="50292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/>
              <a:t>с</a:t>
            </a:r>
            <a:r>
              <a:rPr lang="ru-RU" sz="3600" dirty="0" smtClean="0"/>
              <a:t>ражение </a:t>
            </a:r>
            <a:endParaRPr lang="ru-RU" sz="3600" dirty="0" smtClean="0"/>
          </a:p>
          <a:p>
            <a:pPr algn="ctr"/>
            <a:r>
              <a:rPr lang="ru-RU" sz="3600" dirty="0" smtClean="0"/>
              <a:t>у острова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dirty="0" err="1" smtClean="0"/>
              <a:t>Гренгам</a:t>
            </a:r>
            <a:endParaRPr lang="ru-RU" sz="3600" dirty="0"/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gray">
          <a:xfrm>
            <a:off x="4418698" y="5029199"/>
            <a:ext cx="3024188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1720 г. </a:t>
            </a:r>
            <a:endParaRPr lang="ru-RU" sz="4000" b="1" dirty="0"/>
          </a:p>
        </p:txBody>
      </p:sp>
      <p:sp>
        <p:nvSpPr>
          <p:cNvPr id="57" name="Oval 13" descr="2"/>
          <p:cNvSpPr>
            <a:spLocks noChangeArrowheads="1"/>
          </p:cNvSpPr>
          <p:nvPr/>
        </p:nvSpPr>
        <p:spPr bwMode="gray">
          <a:xfrm>
            <a:off x="4635499" y="5275262"/>
            <a:ext cx="2592388" cy="1371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685800" y="50292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/>
              <a:t> Гангутское </a:t>
            </a:r>
          </a:p>
          <a:p>
            <a:pPr algn="ctr"/>
            <a:r>
              <a:rPr lang="ru-RU" sz="3600" dirty="0" smtClean="0"/>
              <a:t>сражение</a:t>
            </a:r>
            <a:endParaRPr lang="ru-RU" sz="3600" dirty="0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685800" y="50292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1714 г.</a:t>
            </a:r>
            <a:endParaRPr lang="ru-RU" sz="4000" b="1" dirty="0"/>
          </a:p>
        </p:txBody>
      </p:sp>
      <p:sp>
        <p:nvSpPr>
          <p:cNvPr id="68" name="Oval 10" descr="2"/>
          <p:cNvSpPr>
            <a:spLocks noChangeArrowheads="1"/>
          </p:cNvSpPr>
          <p:nvPr/>
        </p:nvSpPr>
        <p:spPr bwMode="gray">
          <a:xfrm>
            <a:off x="990600" y="5562600"/>
            <a:ext cx="2592387" cy="9144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29600" y="6019800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55" grpId="0" animBg="1"/>
      <p:bldP spid="55" grpId="1" animBg="1"/>
      <p:bldP spid="56" grpId="0" animBg="1"/>
      <p:bldP spid="56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5105400" cy="16002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Внешняя политика Петра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Рождение Российской империи.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Задание 2. Назвать дату</a:t>
            </a:r>
            <a:endParaRPr lang="ru-RU" sz="24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76200"/>
            <a:ext cx="9067800" cy="6781800"/>
            <a:chOff x="0" y="0"/>
            <a:chExt cx="571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48"/>
              <a:ext cx="990" cy="2064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392" cy="1690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3408"/>
              <a:ext cx="2160" cy="864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2112"/>
              <a:ext cx="942" cy="2160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79638"/>
            <a:ext cx="8001000" cy="4525962"/>
          </a:xfrm>
        </p:spPr>
        <p:txBody>
          <a:bodyPr/>
          <a:lstStyle/>
          <a:p>
            <a:pPr>
              <a:buFont typeface="Wingdings" pitchFamily="2" charset="2"/>
              <a:buBlip>
                <a:blip r:embed="rId6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495800" y="15240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1700-</a:t>
            </a:r>
          </a:p>
          <a:p>
            <a:pPr algn="ctr"/>
            <a:r>
              <a:rPr lang="ru-RU" sz="4000" b="1" dirty="0" smtClean="0"/>
              <a:t>1721гг.</a:t>
            </a:r>
            <a:r>
              <a:rPr lang="ru-RU" sz="4000" dirty="0" smtClean="0"/>
              <a:t>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4572000" y="15240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Северная </a:t>
            </a:r>
          </a:p>
          <a:p>
            <a:pPr algn="ctr"/>
            <a:r>
              <a:rPr lang="ru-RU" sz="3200" dirty="0" smtClean="0"/>
              <a:t>война</a:t>
            </a:r>
            <a:endParaRPr lang="ru-RU" sz="3200" dirty="0"/>
          </a:p>
        </p:txBody>
      </p:sp>
      <p:sp>
        <p:nvSpPr>
          <p:cNvPr id="15" name="Oval 10" descr="2"/>
          <p:cNvSpPr>
            <a:spLocks noChangeArrowheads="1"/>
          </p:cNvSpPr>
          <p:nvPr/>
        </p:nvSpPr>
        <p:spPr bwMode="gray">
          <a:xfrm>
            <a:off x="4724400" y="1981200"/>
            <a:ext cx="2592387" cy="9144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685800" y="28194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1695-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1696гг.</a:t>
            </a:r>
            <a:endParaRPr lang="ru-RU" sz="4000" dirty="0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gray">
          <a:xfrm>
            <a:off x="685799" y="2805906"/>
            <a:ext cx="3024188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Азовские </a:t>
            </a:r>
          </a:p>
          <a:p>
            <a:pPr algn="ctr"/>
            <a:r>
              <a:rPr lang="ru-RU" sz="3200" dirty="0" smtClean="0"/>
              <a:t>походы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8" name="Oval 13" descr="2"/>
          <p:cNvSpPr>
            <a:spLocks noChangeArrowheads="1"/>
          </p:cNvSpPr>
          <p:nvPr/>
        </p:nvSpPr>
        <p:spPr bwMode="gray">
          <a:xfrm>
            <a:off x="920578" y="2942431"/>
            <a:ext cx="2592388" cy="1371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gray">
          <a:xfrm>
            <a:off x="4495800" y="3352800"/>
            <a:ext cx="3024188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 b="1" dirty="0" smtClean="0"/>
              <a:t>1711гг.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gray">
          <a:xfrm>
            <a:off x="4572000" y="3352800"/>
            <a:ext cx="28844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  </a:t>
            </a:r>
            <a:r>
              <a:rPr lang="ru-RU" sz="3200" dirty="0" err="1" smtClean="0"/>
              <a:t>Прутский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поход</a:t>
            </a:r>
            <a:endParaRPr lang="ru-RU" sz="3200" dirty="0"/>
          </a:p>
        </p:txBody>
      </p:sp>
      <p:sp>
        <p:nvSpPr>
          <p:cNvPr id="21" name="Oval 16" descr="2"/>
          <p:cNvSpPr>
            <a:spLocks noChangeArrowheads="1"/>
          </p:cNvSpPr>
          <p:nvPr/>
        </p:nvSpPr>
        <p:spPr bwMode="gray">
          <a:xfrm>
            <a:off x="4800600" y="3810000"/>
            <a:ext cx="2592388" cy="990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495800" y="51054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 b="1" dirty="0" smtClean="0"/>
              <a:t>1721г.</a:t>
            </a:r>
            <a:endParaRPr lang="ru-RU" sz="4000" dirty="0"/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gray">
          <a:xfrm>
            <a:off x="4495800" y="5029200"/>
            <a:ext cx="3024188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Провозглашение </a:t>
            </a:r>
          </a:p>
          <a:p>
            <a:pPr algn="ctr"/>
            <a:r>
              <a:rPr lang="ru-RU" sz="2800" dirty="0" smtClean="0"/>
              <a:t>России империей</a:t>
            </a:r>
            <a:endParaRPr lang="ru-RU" sz="2800" dirty="0"/>
          </a:p>
        </p:txBody>
      </p:sp>
      <p:sp>
        <p:nvSpPr>
          <p:cNvPr id="57" name="Oval 13" descr="2"/>
          <p:cNvSpPr>
            <a:spLocks noChangeArrowheads="1"/>
          </p:cNvSpPr>
          <p:nvPr/>
        </p:nvSpPr>
        <p:spPr bwMode="gray">
          <a:xfrm>
            <a:off x="4495800" y="5181600"/>
            <a:ext cx="3049588" cy="1371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685800" y="50292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1697-</a:t>
            </a:r>
          </a:p>
          <a:p>
            <a:pPr algn="ctr"/>
            <a:r>
              <a:rPr lang="ru-RU" sz="4000" b="1" dirty="0" smtClean="0"/>
              <a:t>1698гг.</a:t>
            </a:r>
            <a:endParaRPr lang="ru-RU" sz="4000" dirty="0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685800" y="50292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Великое</a:t>
            </a:r>
          </a:p>
          <a:p>
            <a:pPr algn="ctr"/>
            <a:r>
              <a:rPr lang="ru-RU" sz="3200" dirty="0" smtClean="0"/>
              <a:t> посольство</a:t>
            </a:r>
            <a:endParaRPr lang="ru-RU" sz="3200" dirty="0"/>
          </a:p>
        </p:txBody>
      </p:sp>
      <p:sp>
        <p:nvSpPr>
          <p:cNvPr id="68" name="Oval 10" descr="2"/>
          <p:cNvSpPr>
            <a:spLocks noChangeArrowheads="1"/>
          </p:cNvSpPr>
          <p:nvPr/>
        </p:nvSpPr>
        <p:spPr bwMode="gray">
          <a:xfrm>
            <a:off x="1066800" y="5410200"/>
            <a:ext cx="2592387" cy="9144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29600" y="6019800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55" grpId="0" animBg="1"/>
      <p:bldP spid="55" grpId="1" animBg="1"/>
      <p:bldP spid="56" grpId="0" animBg="1"/>
      <p:bldP spid="56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6477000" cy="16002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Внешняя политика России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веке.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Задание 3. В каком году был заключён мирный договор, в результате какой войны и при каком российском правителе?   </a:t>
            </a:r>
            <a:r>
              <a:rPr lang="ru-RU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76200"/>
            <a:ext cx="9067800" cy="6781800"/>
            <a:chOff x="0" y="0"/>
            <a:chExt cx="571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48"/>
              <a:ext cx="990" cy="2064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" cy="1748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3408"/>
              <a:ext cx="2160" cy="864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2112"/>
              <a:ext cx="942" cy="2160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79638"/>
            <a:ext cx="8001000" cy="4525962"/>
          </a:xfrm>
        </p:spPr>
        <p:txBody>
          <a:bodyPr/>
          <a:lstStyle/>
          <a:p>
            <a:pPr>
              <a:buFont typeface="Wingdings" pitchFamily="2" charset="2"/>
              <a:buBlip>
                <a:blip r:embed="rId6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876800" y="2209800"/>
            <a:ext cx="3429000" cy="22272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/>
              <a:t>1791г. </a:t>
            </a:r>
          </a:p>
          <a:p>
            <a:pPr algn="ctr"/>
            <a:r>
              <a:rPr lang="ru-RU" sz="2400" dirty="0" smtClean="0"/>
              <a:t>Русско-турецкая </a:t>
            </a:r>
          </a:p>
          <a:p>
            <a:pPr algn="ctr"/>
            <a:r>
              <a:rPr lang="ru-RU" sz="2400" dirty="0" smtClean="0"/>
              <a:t>война </a:t>
            </a:r>
          </a:p>
          <a:p>
            <a:pPr algn="ctr"/>
            <a:r>
              <a:rPr lang="ru-RU" sz="2400" dirty="0" smtClean="0"/>
              <a:t>1787-1791гг., </a:t>
            </a:r>
          </a:p>
          <a:p>
            <a:pPr algn="ctr"/>
            <a:r>
              <a:rPr lang="ru-RU" sz="2400" dirty="0" smtClean="0"/>
              <a:t>Екатерина </a:t>
            </a:r>
            <a:r>
              <a:rPr lang="en-US" sz="2400" dirty="0" smtClean="0"/>
              <a:t>II</a:t>
            </a:r>
            <a:endParaRPr lang="ru-RU" sz="2400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4800600" y="2209800"/>
            <a:ext cx="3657600" cy="22272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/>
              <a:t>Ясский </a:t>
            </a:r>
          </a:p>
          <a:p>
            <a:pPr algn="ctr"/>
            <a:r>
              <a:rPr lang="ru-RU" sz="2800" b="1" dirty="0" smtClean="0"/>
              <a:t>мирный </a:t>
            </a:r>
          </a:p>
          <a:p>
            <a:pPr algn="ctr"/>
            <a:r>
              <a:rPr lang="ru-RU" sz="2800" b="1" dirty="0" smtClean="0"/>
              <a:t>договор</a:t>
            </a:r>
            <a:endParaRPr lang="ru-RU" sz="2800" dirty="0"/>
          </a:p>
        </p:txBody>
      </p:sp>
      <p:sp>
        <p:nvSpPr>
          <p:cNvPr id="15" name="Oval 10" descr="2"/>
          <p:cNvSpPr>
            <a:spLocks noChangeArrowheads="1"/>
          </p:cNvSpPr>
          <p:nvPr/>
        </p:nvSpPr>
        <p:spPr bwMode="gray">
          <a:xfrm>
            <a:off x="5181600" y="2438400"/>
            <a:ext cx="2897187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609600" y="2209800"/>
            <a:ext cx="3962400" cy="22272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/>
              <a:t>30 августа1721г.,</a:t>
            </a:r>
          </a:p>
          <a:p>
            <a:pPr algn="ctr"/>
            <a:r>
              <a:rPr lang="ru-RU" sz="2400" dirty="0" smtClean="0"/>
              <a:t> Северная война </a:t>
            </a:r>
          </a:p>
          <a:p>
            <a:pPr algn="ctr"/>
            <a:r>
              <a:rPr lang="ru-RU" sz="2400" dirty="0" smtClean="0"/>
              <a:t>1700-1721гг.,</a:t>
            </a:r>
          </a:p>
          <a:p>
            <a:pPr algn="ctr"/>
            <a:r>
              <a:rPr lang="ru-RU" sz="2400" dirty="0" smtClean="0"/>
              <a:t> Пётр </a:t>
            </a:r>
            <a:r>
              <a:rPr lang="en-US" sz="2400" dirty="0" smtClean="0"/>
              <a:t>I</a:t>
            </a:r>
            <a:endParaRPr lang="ru-RU" sz="2400" dirty="0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gray">
          <a:xfrm>
            <a:off x="533400" y="2209800"/>
            <a:ext cx="4191000" cy="22098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/>
              <a:t>Ништадский </a:t>
            </a:r>
          </a:p>
          <a:p>
            <a:pPr algn="ctr"/>
            <a:r>
              <a:rPr lang="ru-RU" sz="2800" b="1" dirty="0" smtClean="0"/>
              <a:t>мирный </a:t>
            </a:r>
          </a:p>
          <a:p>
            <a:pPr algn="ctr"/>
            <a:r>
              <a:rPr lang="ru-RU" sz="2800" b="1" dirty="0" smtClean="0"/>
              <a:t>договор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8" name="Oval 13" descr="2"/>
          <p:cNvSpPr>
            <a:spLocks noChangeArrowheads="1"/>
          </p:cNvSpPr>
          <p:nvPr/>
        </p:nvSpPr>
        <p:spPr bwMode="gray">
          <a:xfrm>
            <a:off x="1066800" y="2590800"/>
            <a:ext cx="2971800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2590800" y="4572000"/>
            <a:ext cx="3886200" cy="20748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/>
              <a:t>1774г.,</a:t>
            </a:r>
          </a:p>
          <a:p>
            <a:pPr algn="ctr"/>
            <a:r>
              <a:rPr lang="ru-RU" sz="2400" dirty="0" smtClean="0"/>
              <a:t> Русско-турецкая </a:t>
            </a:r>
          </a:p>
          <a:p>
            <a:pPr algn="ctr"/>
            <a:r>
              <a:rPr lang="ru-RU" sz="2400" dirty="0" smtClean="0"/>
              <a:t>война </a:t>
            </a:r>
          </a:p>
          <a:p>
            <a:pPr algn="ctr"/>
            <a:r>
              <a:rPr lang="ru-RU" sz="2400" dirty="0" smtClean="0"/>
              <a:t>1768-1774гг.,</a:t>
            </a:r>
          </a:p>
          <a:p>
            <a:pPr algn="ctr"/>
            <a:r>
              <a:rPr lang="ru-RU" sz="2400" dirty="0" smtClean="0"/>
              <a:t> Екатерина </a:t>
            </a:r>
            <a:r>
              <a:rPr lang="en-US" sz="2400" dirty="0" smtClean="0"/>
              <a:t>II</a:t>
            </a:r>
            <a:endParaRPr lang="ru-RU" sz="2400" dirty="0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2667000" y="4572000"/>
            <a:ext cx="3810000" cy="2057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err="1" smtClean="0"/>
              <a:t>Кючук</a:t>
            </a:r>
            <a:r>
              <a:rPr lang="ru-RU" sz="2800" b="1" dirty="0" smtClean="0"/>
              <a:t>-</a:t>
            </a:r>
          </a:p>
          <a:p>
            <a:pPr algn="ctr"/>
            <a:r>
              <a:rPr lang="ru-RU" sz="2800" b="1" dirty="0" err="1" smtClean="0"/>
              <a:t>Кайнарджийский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мирный договор</a:t>
            </a:r>
            <a:endParaRPr lang="ru-RU" sz="2800" dirty="0"/>
          </a:p>
        </p:txBody>
      </p:sp>
      <p:sp>
        <p:nvSpPr>
          <p:cNvPr id="68" name="Oval 10" descr="2"/>
          <p:cNvSpPr>
            <a:spLocks noChangeArrowheads="1"/>
          </p:cNvSpPr>
          <p:nvPr/>
        </p:nvSpPr>
        <p:spPr bwMode="gray">
          <a:xfrm>
            <a:off x="2743200" y="4800600"/>
            <a:ext cx="3886200" cy="15240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29600" y="6019800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6477000" cy="16002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Внешняя политика России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веке.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Задание 4. Назвать основные условия</a:t>
            </a:r>
            <a:b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мирного договора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76200"/>
            <a:ext cx="9067800" cy="6781800"/>
            <a:chOff x="0" y="0"/>
            <a:chExt cx="571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48"/>
              <a:ext cx="990" cy="2064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" cy="1748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3408"/>
              <a:ext cx="2160" cy="864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2112"/>
              <a:ext cx="942" cy="2160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79638"/>
            <a:ext cx="8001000" cy="4525962"/>
          </a:xfrm>
        </p:spPr>
        <p:txBody>
          <a:bodyPr/>
          <a:lstStyle/>
          <a:p>
            <a:pPr>
              <a:buFont typeface="Wingdings" pitchFamily="2" charset="2"/>
              <a:buBlip>
                <a:blip r:embed="rId6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724400" y="1752600"/>
            <a:ext cx="4267200" cy="2590801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endParaRPr lang="ru-RU" dirty="0" smtClean="0"/>
          </a:p>
          <a:p>
            <a:pPr marL="457200" indent="-457200" algn="ctr"/>
            <a:r>
              <a:rPr lang="ru-RU" dirty="0" smtClean="0"/>
              <a:t>1)Подтверждение присоединения </a:t>
            </a:r>
          </a:p>
          <a:p>
            <a:pPr marL="457200" indent="-457200" algn="ctr"/>
            <a:r>
              <a:rPr lang="ru-RU" dirty="0" smtClean="0"/>
              <a:t>к России Крыма и протектората </a:t>
            </a:r>
          </a:p>
          <a:p>
            <a:pPr marL="457200" indent="-457200" algn="ctr"/>
            <a:r>
              <a:rPr lang="ru-RU" dirty="0" smtClean="0"/>
              <a:t>над Восточной Грузией</a:t>
            </a:r>
          </a:p>
          <a:p>
            <a:pPr algn="ctr"/>
            <a:r>
              <a:rPr lang="ru-RU" dirty="0" smtClean="0"/>
              <a:t>2) Россия получила земли между</a:t>
            </a:r>
          </a:p>
          <a:p>
            <a:pPr algn="ctr"/>
            <a:r>
              <a:rPr lang="ru-RU" dirty="0" smtClean="0"/>
              <a:t> Днестром и Южным Бугом</a:t>
            </a:r>
          </a:p>
          <a:p>
            <a:pPr algn="ctr"/>
            <a:r>
              <a:rPr lang="ru-RU" dirty="0" smtClean="0"/>
              <a:t>3) Бессарабия, Молдавия, </a:t>
            </a:r>
          </a:p>
          <a:p>
            <a:pPr algn="ctr"/>
            <a:r>
              <a:rPr lang="ru-RU" dirty="0" smtClean="0"/>
              <a:t>Валахия возвращены Турции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sz="2400" b="1" dirty="0" smtClean="0"/>
              <a:t> </a:t>
            </a:r>
            <a:endParaRPr lang="ru-RU" sz="2400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4648200" y="1752600"/>
            <a:ext cx="4343400" cy="2743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/>
              <a:t>Ясский </a:t>
            </a:r>
          </a:p>
          <a:p>
            <a:pPr algn="ctr"/>
            <a:r>
              <a:rPr lang="ru-RU" sz="2800" b="1" dirty="0" smtClean="0"/>
              <a:t>мирный </a:t>
            </a:r>
          </a:p>
          <a:p>
            <a:pPr algn="ctr"/>
            <a:r>
              <a:rPr lang="ru-RU" sz="2800" b="1" dirty="0" smtClean="0"/>
              <a:t>договор</a:t>
            </a:r>
            <a:endParaRPr lang="ru-RU" sz="2800" dirty="0"/>
          </a:p>
        </p:txBody>
      </p:sp>
      <p:sp>
        <p:nvSpPr>
          <p:cNvPr id="15" name="Oval 10" descr="2"/>
          <p:cNvSpPr>
            <a:spLocks noChangeArrowheads="1"/>
          </p:cNvSpPr>
          <p:nvPr/>
        </p:nvSpPr>
        <p:spPr bwMode="gray">
          <a:xfrm>
            <a:off x="5334000" y="2209800"/>
            <a:ext cx="2897187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0" y="1752600"/>
            <a:ext cx="4572000" cy="26844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ru-RU" sz="2000" dirty="0" smtClean="0"/>
              <a:t>1)Россия получает Прибалтику, </a:t>
            </a:r>
          </a:p>
          <a:p>
            <a:pPr marL="457200" indent="-457200" algn="ctr"/>
            <a:r>
              <a:rPr lang="ru-RU" sz="2000" dirty="0" smtClean="0"/>
              <a:t>часть Карелии и выход в </a:t>
            </a:r>
          </a:p>
          <a:p>
            <a:pPr marL="457200" indent="-457200" algn="ctr"/>
            <a:r>
              <a:rPr lang="ru-RU" sz="2000" dirty="0" smtClean="0"/>
              <a:t>Балтийское море</a:t>
            </a:r>
          </a:p>
          <a:p>
            <a:pPr algn="ctr"/>
            <a:r>
              <a:rPr lang="ru-RU" sz="2000" dirty="0" smtClean="0"/>
              <a:t>2)Швеции возвращается </a:t>
            </a:r>
          </a:p>
          <a:p>
            <a:pPr algn="ctr"/>
            <a:r>
              <a:rPr lang="ru-RU" sz="2000" dirty="0" smtClean="0"/>
              <a:t>Финляндия</a:t>
            </a:r>
            <a:endParaRPr lang="ru-RU" sz="2000" dirty="0">
              <a:solidFill>
                <a:srgbClr val="CC6600"/>
              </a:solidFill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gray">
          <a:xfrm>
            <a:off x="0" y="1752600"/>
            <a:ext cx="4648200" cy="25908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/>
              <a:t>Ништадский </a:t>
            </a:r>
          </a:p>
          <a:p>
            <a:pPr algn="ctr"/>
            <a:r>
              <a:rPr lang="ru-RU" sz="2800" b="1" dirty="0" smtClean="0"/>
              <a:t>мирный </a:t>
            </a:r>
          </a:p>
          <a:p>
            <a:pPr algn="ctr"/>
            <a:r>
              <a:rPr lang="ru-RU" sz="2800" b="1" dirty="0" smtClean="0"/>
              <a:t>договор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8" name="Oval 13" descr="2"/>
          <p:cNvSpPr>
            <a:spLocks noChangeArrowheads="1"/>
          </p:cNvSpPr>
          <p:nvPr/>
        </p:nvSpPr>
        <p:spPr bwMode="gray">
          <a:xfrm>
            <a:off x="685800" y="2286000"/>
            <a:ext cx="2971800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1828800" y="4419600"/>
            <a:ext cx="5715000" cy="2438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AutoNum type="arabicParenR"/>
            </a:pPr>
            <a:r>
              <a:rPr lang="ru-RU" dirty="0" smtClean="0"/>
              <a:t>Россия получила право </a:t>
            </a:r>
          </a:p>
          <a:p>
            <a:pPr marL="342900" indent="-342900" algn="ctr"/>
            <a:r>
              <a:rPr lang="ru-RU" dirty="0" smtClean="0"/>
              <a:t>строительства военного флота </a:t>
            </a:r>
          </a:p>
          <a:p>
            <a:pPr marL="342900" indent="-342900" algn="ctr"/>
            <a:r>
              <a:rPr lang="ru-RU" dirty="0" smtClean="0"/>
              <a:t>на Чёрном море</a:t>
            </a:r>
          </a:p>
          <a:p>
            <a:pPr algn="ctr"/>
            <a:r>
              <a:rPr lang="ru-RU" dirty="0" smtClean="0"/>
              <a:t>2) Крым стал независим от Турции. </a:t>
            </a:r>
          </a:p>
          <a:p>
            <a:pPr algn="ctr"/>
            <a:r>
              <a:rPr lang="ru-RU" dirty="0" smtClean="0"/>
              <a:t>3) России отходят причерноморские </a:t>
            </a:r>
          </a:p>
          <a:p>
            <a:pPr algn="ctr"/>
            <a:r>
              <a:rPr lang="ru-RU" dirty="0" smtClean="0"/>
              <a:t>земли между Днепром и Бугом</a:t>
            </a:r>
          </a:p>
          <a:p>
            <a:pPr algn="ctr"/>
            <a:r>
              <a:rPr lang="ru-RU" dirty="0" smtClean="0"/>
              <a:t>4) Керчь, </a:t>
            </a:r>
            <a:r>
              <a:rPr lang="ru-RU" dirty="0" err="1" smtClean="0"/>
              <a:t>Еникале</a:t>
            </a:r>
            <a:r>
              <a:rPr lang="ru-RU" dirty="0" smtClean="0"/>
              <a:t> в Крыму</a:t>
            </a:r>
          </a:p>
          <a:p>
            <a:pPr algn="ctr"/>
            <a:r>
              <a:rPr lang="ru-RU" dirty="0" smtClean="0"/>
              <a:t> отходят к России</a:t>
            </a:r>
            <a:endParaRPr lang="ru-RU" dirty="0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1981200" y="4343400"/>
            <a:ext cx="5486400" cy="2514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err="1" smtClean="0"/>
              <a:t>Кючук</a:t>
            </a:r>
            <a:r>
              <a:rPr lang="ru-RU" sz="2800" b="1" dirty="0" smtClean="0"/>
              <a:t>-</a:t>
            </a:r>
          </a:p>
          <a:p>
            <a:pPr algn="ctr"/>
            <a:r>
              <a:rPr lang="ru-RU" sz="2800" b="1" dirty="0" err="1" smtClean="0"/>
              <a:t>Кайнарджийский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мирный договор</a:t>
            </a:r>
            <a:endParaRPr lang="ru-RU" sz="2800" dirty="0"/>
          </a:p>
        </p:txBody>
      </p:sp>
      <p:sp>
        <p:nvSpPr>
          <p:cNvPr id="68" name="Oval 10" descr="2"/>
          <p:cNvSpPr>
            <a:spLocks noChangeArrowheads="1"/>
          </p:cNvSpPr>
          <p:nvPr/>
        </p:nvSpPr>
        <p:spPr bwMode="gray">
          <a:xfrm>
            <a:off x="2895600" y="4572000"/>
            <a:ext cx="3886200" cy="22860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29600" y="6019800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0209" y="0"/>
            <a:ext cx="6477000" cy="16002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Внешняя политика России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веке.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Задание 5. Дать определение понятиям</a:t>
            </a:r>
            <a:r>
              <a:rPr lang="ru-RU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76200"/>
            <a:ext cx="9067800" cy="6781800"/>
            <a:chOff x="0" y="0"/>
            <a:chExt cx="571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48"/>
              <a:ext cx="990" cy="2064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" cy="1748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3408"/>
              <a:ext cx="2160" cy="864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2112"/>
              <a:ext cx="942" cy="2160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79638"/>
            <a:ext cx="8001000" cy="4525962"/>
          </a:xfrm>
        </p:spPr>
        <p:txBody>
          <a:bodyPr/>
          <a:lstStyle/>
          <a:p>
            <a:pPr>
              <a:buFont typeface="Wingdings" pitchFamily="2" charset="2"/>
              <a:buBlip>
                <a:blip r:embed="rId6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695568" y="1231557"/>
            <a:ext cx="4267200" cy="2590801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endParaRPr lang="ru-RU" dirty="0" smtClean="0"/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партия или группа,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выступающая против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господствующего мнения</a:t>
            </a:r>
            <a:endParaRPr lang="ru-RU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sz="2400" b="1" dirty="0" smtClean="0"/>
              <a:t> </a:t>
            </a:r>
            <a:endParaRPr lang="ru-RU" sz="2400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4652889" y="1181099"/>
            <a:ext cx="4343400" cy="2743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Calibri"/>
                <a:ea typeface="Calibri"/>
                <a:cs typeface="Times New Roman"/>
              </a:rPr>
              <a:t>О</a:t>
            </a:r>
            <a:r>
              <a:rPr lang="ru-RU" sz="4000" b="1" dirty="0" smtClean="0">
                <a:effectLst/>
                <a:latin typeface="Calibri"/>
                <a:ea typeface="Calibri"/>
                <a:cs typeface="Times New Roman"/>
              </a:rPr>
              <a:t>ппозиция</a:t>
            </a:r>
            <a:endParaRPr lang="ru-RU" sz="4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Oval 10" descr="2"/>
          <p:cNvSpPr>
            <a:spLocks noChangeArrowheads="1"/>
          </p:cNvSpPr>
          <p:nvPr/>
        </p:nvSpPr>
        <p:spPr bwMode="gray">
          <a:xfrm>
            <a:off x="5207461" y="1788469"/>
            <a:ext cx="3544093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0" y="1210468"/>
            <a:ext cx="4572000" cy="26844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политический режим при </a:t>
            </a:r>
          </a:p>
          <a:p>
            <a:pPr lvl="0" algn="ctr"/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Анне Иоанновне, </a:t>
            </a:r>
          </a:p>
          <a:p>
            <a:pPr lvl="0" algn="ctr"/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по имени ее фаворита Э-И. Бирона. </a:t>
            </a:r>
          </a:p>
          <a:p>
            <a:pPr lvl="0" algn="ctr"/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Отличался засильем иностранцев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gray">
          <a:xfrm>
            <a:off x="4689" y="1296620"/>
            <a:ext cx="4648200" cy="25908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/>
              <a:t>Бироновщина</a:t>
            </a:r>
            <a:endParaRPr lang="ru-RU" sz="3600" b="1" dirty="0"/>
          </a:p>
        </p:txBody>
      </p:sp>
      <p:sp>
        <p:nvSpPr>
          <p:cNvPr id="18" name="Oval 13" descr="2"/>
          <p:cNvSpPr>
            <a:spLocks noChangeArrowheads="1"/>
          </p:cNvSpPr>
          <p:nvPr/>
        </p:nvSpPr>
        <p:spPr bwMode="gray">
          <a:xfrm>
            <a:off x="495300" y="1715720"/>
            <a:ext cx="3581399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1524000" y="4267200"/>
            <a:ext cx="5715000" cy="2438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высший орган гос.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власти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и законодательства,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подчинённый императору.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Учреждён Петром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1711г.</a:t>
            </a:r>
            <a:endParaRPr lang="ru-RU" sz="3200" dirty="0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1526059" y="4267200"/>
            <a:ext cx="5486400" cy="2514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   П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равительствующий </a:t>
            </a:r>
            <a:endParaRPr lang="ru-RU" sz="36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С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енат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Oval 10" descr="2"/>
          <p:cNvSpPr>
            <a:spLocks noChangeArrowheads="1"/>
          </p:cNvSpPr>
          <p:nvPr/>
        </p:nvSpPr>
        <p:spPr bwMode="gray">
          <a:xfrm>
            <a:off x="1935891" y="4298092"/>
            <a:ext cx="4724400" cy="22860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29600" y="6019800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315212" cy="1028700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Внешняя политика России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веке.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C6600"/>
                </a:solidFill>
                <a:latin typeface="Times New Roman"/>
                <a:ea typeface="Calibri"/>
                <a:cs typeface="Times New Roman"/>
              </a:rPr>
              <a:t>Задание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/>
                <a:ea typeface="Calibri"/>
                <a:cs typeface="Times New Roman"/>
              </a:rPr>
              <a:t>6. </a:t>
            </a:r>
            <a:r>
              <a:rPr lang="ru-RU" sz="2400" b="1" i="1" dirty="0">
                <a:solidFill>
                  <a:srgbClr val="CC6600"/>
                </a:solidFill>
                <a:latin typeface="Times New Roman"/>
                <a:ea typeface="Calibri"/>
                <a:cs typeface="Times New Roman"/>
              </a:rPr>
              <a:t>Назвать понятие, 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/>
                <a:ea typeface="Calibri"/>
                <a:cs typeface="Times New Roman"/>
              </a:rPr>
              <a:t>о </a:t>
            </a:r>
            <a:r>
              <a:rPr lang="ru-RU" sz="2400" b="1" i="1" dirty="0">
                <a:solidFill>
                  <a:srgbClr val="CC6600"/>
                </a:solidFill>
                <a:latin typeface="Times New Roman"/>
                <a:ea typeface="Calibri"/>
                <a:cs typeface="Times New Roman"/>
              </a:rPr>
              <a:t>котором идёт речь</a:t>
            </a:r>
            <a:r>
              <a:rPr lang="ru-RU" sz="1800" dirty="0">
                <a:solidFill>
                  <a:srgbClr val="CC66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CC6600"/>
                </a:solidFill>
                <a:latin typeface="Calibri"/>
                <a:ea typeface="Calibri"/>
                <a:cs typeface="Times New Roman"/>
              </a:rPr>
            </a:br>
            <a:endParaRPr lang="ru-RU" sz="24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76200"/>
            <a:ext cx="9067800" cy="6781800"/>
            <a:chOff x="0" y="0"/>
            <a:chExt cx="571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48"/>
              <a:ext cx="990" cy="2064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" cy="1748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3408"/>
              <a:ext cx="2160" cy="864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2112"/>
              <a:ext cx="942" cy="2160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79638"/>
            <a:ext cx="8001000" cy="4525962"/>
          </a:xfrm>
        </p:spPr>
        <p:txBody>
          <a:bodyPr/>
          <a:lstStyle/>
          <a:p>
            <a:pPr>
              <a:buFont typeface="Wingdings" pitchFamily="2" charset="2"/>
              <a:buBlip>
                <a:blip r:embed="rId6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695568" y="1231557"/>
            <a:ext cx="4267200" cy="2590801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ru-RU" sz="4000" dirty="0" smtClean="0"/>
              <a:t>Табель о</a:t>
            </a:r>
          </a:p>
          <a:p>
            <a:pPr marL="457200" indent="-457200" algn="ctr"/>
            <a:r>
              <a:rPr lang="ru-RU" sz="4000" dirty="0" smtClean="0"/>
              <a:t>рангах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4733778" y="1183383"/>
            <a:ext cx="4343400" cy="2743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lvl="0" indent="-457200" algn="ctr"/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закон о порядке </a:t>
            </a:r>
          </a:p>
          <a:p>
            <a:pPr marL="457200" lvl="0" indent="-457200" algn="ctr"/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государственной службы</a:t>
            </a:r>
          </a:p>
          <a:p>
            <a:pPr marL="457200" lvl="0" indent="-457200" algn="ctr"/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в Российской империи </a:t>
            </a:r>
            <a:r>
              <a:rPr lang="ru-RU" sz="2400" dirty="0">
                <a:solidFill>
                  <a:srgbClr val="000000"/>
                </a:solidFill>
              </a:rPr>
              <a:t> </a:t>
            </a:r>
          </a:p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 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5" name="Oval 10" descr="2"/>
          <p:cNvSpPr>
            <a:spLocks noChangeArrowheads="1"/>
          </p:cNvSpPr>
          <p:nvPr/>
        </p:nvSpPr>
        <p:spPr bwMode="gray">
          <a:xfrm>
            <a:off x="5133431" y="1790699"/>
            <a:ext cx="3544093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0" y="1210468"/>
            <a:ext cx="4572000" cy="26844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>Рекрутская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>повинность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gray">
          <a:xfrm>
            <a:off x="66824" y="1303068"/>
            <a:ext cx="4648200" cy="25908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способ комплектования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вооруженных сил России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 1699 г.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 1874 г.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Oval 13" descr="2"/>
          <p:cNvSpPr>
            <a:spLocks noChangeArrowheads="1"/>
          </p:cNvSpPr>
          <p:nvPr/>
        </p:nvSpPr>
        <p:spPr bwMode="gray">
          <a:xfrm>
            <a:off x="495300" y="1580635"/>
            <a:ext cx="3581399" cy="1892643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1524000" y="4267200"/>
            <a:ext cx="5715000" cy="2438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>Святейший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latin typeface="Calibri"/>
                <a:ea typeface="Calibri"/>
                <a:cs typeface="Times New Roman"/>
              </a:rPr>
              <a:t>синод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1600200" y="4229100"/>
            <a:ext cx="5486400" cy="2514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государственный орган России,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ведал делами Русской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православной церкви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Oval 10" descr="2"/>
          <p:cNvSpPr>
            <a:spLocks noChangeArrowheads="1"/>
          </p:cNvSpPr>
          <p:nvPr/>
        </p:nvSpPr>
        <p:spPr bwMode="gray">
          <a:xfrm>
            <a:off x="2438400" y="4401429"/>
            <a:ext cx="3886200" cy="22860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43179" y="5830887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2863"/>
            <a:ext cx="9070975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315212" cy="1028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Культура России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XVIII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века.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rgbClr val="CC6600"/>
                </a:solidFill>
                <a:latin typeface="Times New Roman"/>
                <a:ea typeface="Calibri"/>
                <a:cs typeface="Times New Roman"/>
              </a:rPr>
              <a:t>Задание 7. </a:t>
            </a:r>
            <a:r>
              <a:rPr lang="ru-RU" sz="2400" b="1" i="1" dirty="0">
                <a:solidFill>
                  <a:srgbClr val="CC6600"/>
                </a:solidFill>
                <a:latin typeface="Times New Roman"/>
                <a:ea typeface="Calibri"/>
                <a:cs typeface="Times New Roman"/>
              </a:rPr>
              <a:t>Какие памятники культуры изображены? Кем созданы?</a:t>
            </a:r>
            <a:r>
              <a:rPr lang="ru-RU" sz="1800" dirty="0">
                <a:solidFill>
                  <a:srgbClr val="CC66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CC6600"/>
                </a:solidFill>
                <a:latin typeface="Calibri"/>
                <a:ea typeface="Calibri"/>
                <a:cs typeface="Times New Roman"/>
              </a:rPr>
            </a:br>
            <a:endParaRPr lang="ru-RU" sz="24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4" name="Рисунок 23" descr="C:\Users\Нина\Desktop\Планирование 18-19\СЕМИНАР ОГЭ\СОРБОНКИ\scale_1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620764"/>
            <a:ext cx="3257550" cy="18281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23925" y="1640810"/>
            <a:ext cx="3276600" cy="184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Екатерининский дворец в Царском селе; Б.-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Ф.Растрелли</a:t>
            </a: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600716"/>
            <a:ext cx="3257550" cy="18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791075" y="1581892"/>
            <a:ext cx="3276600" cy="184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Статуя Петра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(«Медный всадник»);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Э.Фальконе</a:t>
            </a: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Oval 13" descr="2"/>
          <p:cNvSpPr>
            <a:spLocks noChangeArrowheads="1"/>
          </p:cNvSpPr>
          <p:nvPr/>
        </p:nvSpPr>
        <p:spPr bwMode="gray">
          <a:xfrm>
            <a:off x="1143000" y="1839355"/>
            <a:ext cx="2819400" cy="1447801"/>
          </a:xfrm>
          <a:prstGeom prst="ellipse">
            <a:avLst/>
          </a:prstGeom>
          <a:blipFill dpi="0" rotWithShape="1">
            <a:blip r:embed="rId5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2" name="Рисунок 31" descr="C:\Users\Нина\Desktop\Планирование 18-19\СЕМИНАР ОГЭ\СОРБОНКИ\6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581400"/>
            <a:ext cx="23241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Прямоугольник 32"/>
          <p:cNvSpPr/>
          <p:nvPr/>
        </p:nvSpPr>
        <p:spPr>
          <a:xfrm>
            <a:off x="1390650" y="3582150"/>
            <a:ext cx="23241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Портрет воспитанниц Смольного института;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Д.Левицкий</a:t>
            </a: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4" name="Рисунок 33" descr="C:\Users\Нина\Desktop\Планирование 18-19\СЕМИНАР ОГЭ\СОРБОНКИ\lomonosov_bust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1"/>
            <a:ext cx="2057400" cy="29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5257800" y="3617900"/>
            <a:ext cx="23241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Скульптурный портрет М.В. Ломоносова;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Ф.Шубин</a:t>
            </a: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Oval 13" descr="2"/>
          <p:cNvSpPr>
            <a:spLocks noChangeArrowheads="1"/>
          </p:cNvSpPr>
          <p:nvPr/>
        </p:nvSpPr>
        <p:spPr bwMode="gray">
          <a:xfrm>
            <a:off x="5010150" y="1843472"/>
            <a:ext cx="2819400" cy="1447801"/>
          </a:xfrm>
          <a:prstGeom prst="ellipse">
            <a:avLst/>
          </a:prstGeom>
          <a:blipFill dpi="0" rotWithShape="1">
            <a:blip r:embed="rId5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2" name="Oval 13" descr="2"/>
          <p:cNvSpPr>
            <a:spLocks noChangeArrowheads="1"/>
          </p:cNvSpPr>
          <p:nvPr/>
        </p:nvSpPr>
        <p:spPr bwMode="gray">
          <a:xfrm>
            <a:off x="1581150" y="3810000"/>
            <a:ext cx="1962150" cy="2667000"/>
          </a:xfrm>
          <a:prstGeom prst="ellipse">
            <a:avLst/>
          </a:prstGeom>
          <a:blipFill dpi="0" rotWithShape="1">
            <a:blip r:embed="rId5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5" name="Oval 13" descr="2"/>
          <p:cNvSpPr>
            <a:spLocks noChangeArrowheads="1"/>
          </p:cNvSpPr>
          <p:nvPr/>
        </p:nvSpPr>
        <p:spPr bwMode="gray">
          <a:xfrm>
            <a:off x="5438775" y="3962400"/>
            <a:ext cx="1962150" cy="2667000"/>
          </a:xfrm>
          <a:prstGeom prst="ellipse">
            <a:avLst/>
          </a:prstGeom>
          <a:blipFill dpi="0" rotWithShape="1">
            <a:blip r:embed="rId5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7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0" grpId="0" animBg="1"/>
      <p:bldP spid="30" grpId="1" animBg="1"/>
      <p:bldP spid="33" grpId="0" animBg="1"/>
      <p:bldP spid="33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354</Words>
  <Application>Microsoft Office PowerPoint</Application>
  <PresentationFormat>Экран (4:3)</PresentationFormat>
  <Paragraphs>151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 Внешняя политика Петра I. Рождение Российской империи. </vt:lpstr>
      <vt:lpstr>Внешняя политика Петра I.  Рождение Российской империи. Задание 1. Назвать событие </vt:lpstr>
      <vt:lpstr>Внешняя политика Петра I. Рождение Российской империи. Задание 2. Назвать дату</vt:lpstr>
      <vt:lpstr>Внешняя политика России в XVIII веке.  Задание 3. В каком году был заключён мирный договор, в результате какой войны и при каком российском правителе?    </vt:lpstr>
      <vt:lpstr>Внешняя политика России в XVIII веке.  Задание 4. Назвать основные условия  мирного договора  </vt:lpstr>
      <vt:lpstr>Внешняя политика России в XVIII веке.  Задание 5. Дать определение понятиям </vt:lpstr>
      <vt:lpstr> Внешняя политика России в XVIII веке.  Задание 6. Назвать понятие,  о котором идёт речь </vt:lpstr>
      <vt:lpstr> Культура России XVIII века. Задание 7. Какие памятники культуры изображены? Кем созданы?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</cp:lastModifiedBy>
  <cp:revision>50</cp:revision>
  <cp:lastPrinted>1601-01-01T00:00:00Z</cp:lastPrinted>
  <dcterms:created xsi:type="dcterms:W3CDTF">1601-01-01T00:00:00Z</dcterms:created>
  <dcterms:modified xsi:type="dcterms:W3CDTF">2019-05-12T16:28:22Z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