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76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Синтаксические нормы: нормы согласования и управления</a:t>
            </a:r>
            <a:endParaRPr lang="ru-RU" altLang="en-US" b="1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6665" y="4057015"/>
            <a:ext cx="3844290" cy="468630"/>
          </a:xfrm>
        </p:spPr>
        <p:txBody>
          <a:bodyPr>
            <a:normAutofit fontScale="90000" lnSpcReduction="10000"/>
            <a:scene3d>
              <a:camera prst="orthographicFront"/>
              <a:lightRig rig="threePt" dir="t"/>
            </a:scene3d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Задание 8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958340" y="744855"/>
            <a:ext cx="9430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ru-RU" sz="2400" b="1"/>
              <a:t>2</a:t>
            </a:r>
            <a:r>
              <a:rPr lang="ru-RU" altLang="en-US" sz="2400" b="1"/>
              <a:t>. Если однородные члены - прилагательные или причастия, они должны быть оба в одной форме (полной или краткой).</a:t>
            </a:r>
            <a:endParaRPr lang="ru-RU" altLang="en-US" sz="24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1958340" y="1578610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Книги эти интересны (крат.форма) и хорошо иллюстрированы (крат.форма) или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Книги эти интересные (полн. форма) и хорошо иллюстрированные (полн. форма).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Книги эти интересны (крат.форма) и хорошо иллюстрированные (полн. форма)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760220" y="557530"/>
            <a:ext cx="9910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ru-RU" sz="2400" b="1"/>
              <a:t>3</a:t>
            </a:r>
            <a:r>
              <a:rPr lang="ru-RU" altLang="en-GB" sz="2400" b="1"/>
              <a:t>. </a:t>
            </a:r>
            <a:r>
              <a:rPr lang="ru-RU" altLang="en-US" sz="2400" b="1"/>
              <a:t>Если перед однородными членами предполагаются разные предлоги, то их нельзя опускать</a:t>
            </a:r>
            <a:endParaRPr lang="ru-RU" altLang="en-US" sz="2400" b="1"/>
          </a:p>
        </p:txBody>
      </p:sp>
      <p:graphicFrame>
        <p:nvGraphicFramePr>
          <p:cNvPr id="4" name="Замещающее содержимое 3"/>
          <p:cNvGraphicFramePr/>
          <p:nvPr>
            <p:ph sz="half" idx="1"/>
          </p:nvPr>
        </p:nvGraphicFramePr>
        <p:xfrm>
          <a:off x="1888490" y="1679575"/>
          <a:ext cx="9274810" cy="120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405"/>
                <a:gridCol w="463740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4264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Толпы людей были повсюду: на улицах, площадях, В скверах.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Толпы людей были повсюду: на улицах, площадях, скверах.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2002155" y="3297555"/>
            <a:ext cx="9781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/>
              <a:t>4. Все однородные члены должны стоять в том же падеже, что и обобщающее слово.</a:t>
            </a:r>
            <a:endParaRPr lang="ru-RU" altLang="en-US" sz="2400" b="1"/>
          </a:p>
        </p:txBody>
      </p:sp>
      <p:graphicFrame>
        <p:nvGraphicFramePr>
          <p:cNvPr id="6" name="Замещающее содержимое 5"/>
          <p:cNvGraphicFramePr/>
          <p:nvPr>
            <p:ph sz="half" idx="2"/>
          </p:nvPr>
        </p:nvGraphicFramePr>
        <p:xfrm>
          <a:off x="2002155" y="4201795"/>
          <a:ext cx="9047480" cy="115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590"/>
                <a:gridCol w="458089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613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Жизнь крестьян изображена в произведениях русских классиков (Р.п.): Гоголя, Тургенева, Толстого (Р.п.).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Жизнь крестьян изображена в произведениях русских классиков (Р.п.): Гоголь, Тургенев, Толстой (И.п.).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760855" y="671830"/>
            <a:ext cx="96901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/>
              <a:t>5. Нарушен порядок слов при использовании двойных союзов </a:t>
            </a:r>
            <a:endParaRPr lang="ru-RU" altLang="en-US" sz="2400" b="1"/>
          </a:p>
          <a:p>
            <a:r>
              <a:rPr lang="ru-RU" altLang="en-US" sz="2400" b="1"/>
              <a:t>(</a:t>
            </a:r>
            <a:r>
              <a:rPr lang="ru-RU" altLang="en-US" sz="2400" b="1" i="1">
                <a:solidFill>
                  <a:schemeClr val="accent5"/>
                </a:solidFill>
              </a:rPr>
              <a:t>Как…, так и…; не только…, но и…; если не…, то…; не столько…, сколько…; не то чтобы…, а….</a:t>
            </a:r>
            <a:r>
              <a:rPr lang="ru-RU" altLang="en-US" sz="2400" b="1"/>
              <a:t>), повторяющихся союзов (</a:t>
            </a:r>
            <a:r>
              <a:rPr lang="ru-RU" altLang="en-US" sz="2400" b="1" i="1">
                <a:solidFill>
                  <a:schemeClr val="accent5"/>
                </a:solidFill>
              </a:rPr>
              <a:t>то... то; не то... не то и др.</a:t>
            </a:r>
            <a:r>
              <a:rPr lang="ru-RU" altLang="en-US" sz="2400" b="1"/>
              <a:t>). Части таких союзов должны стоять непосредственно рядом с однородными членами!</a:t>
            </a:r>
            <a:endParaRPr lang="ru-RU" altLang="en-US" sz="2400" b="1"/>
          </a:p>
        </p:txBody>
      </p:sp>
      <p:graphicFrame>
        <p:nvGraphicFramePr>
          <p:cNvPr id="4" name="Замещающее содержимое 3"/>
          <p:cNvGraphicFramePr/>
          <p:nvPr>
            <p:ph sz="half" idx="1"/>
          </p:nvPr>
        </p:nvGraphicFramePr>
        <p:xfrm>
          <a:off x="1878330" y="2752725"/>
          <a:ext cx="9274810" cy="120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405"/>
                <a:gridCol w="463740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4264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Можно утверждать, что настроение было главным не только для создателя стихотворения, но и для читателей.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Можно утверждать, что настроение было не только главным для создателя стихотворения, но и для читателей.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843405" y="640715"/>
            <a:ext cx="95967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6.Части двойного союза постоянны, их нельзя заменять другими словами: </a:t>
            </a:r>
            <a:r>
              <a:rPr lang="ru-RU" altLang="en-US" b="1" i="1">
                <a:solidFill>
                  <a:schemeClr val="accent5"/>
                </a:solidFill>
              </a:rPr>
              <a:t>ЕСЛИ НЕ …, ТО; ХОТЯ И …, НО; КАК …, ТАК И; НЕ ТАК …, КАК; НЕ ТОЛЬКО …, НО И; </a:t>
            </a:r>
            <a:endParaRPr lang="ru-RU" altLang="en-US" b="1" i="1">
              <a:solidFill>
                <a:schemeClr val="accent5"/>
              </a:solidFill>
            </a:endParaRPr>
          </a:p>
          <a:p>
            <a:r>
              <a:rPr lang="ru-RU" altLang="en-US" b="1" i="1">
                <a:solidFill>
                  <a:schemeClr val="accent5"/>
                </a:solidFill>
              </a:rPr>
              <a:t>НЕ СТОЛЬКО …, СКОЛЬКО; НАСКОЛЬКО …, НАСТОЛЬКО; НЕ ТО ЧТО …, НО; НЕ ТО ЧТОБЫ …, А; </a:t>
            </a:r>
            <a:endParaRPr lang="ru-RU" altLang="en-US" b="1" i="1">
              <a:solidFill>
                <a:schemeClr val="accent5"/>
              </a:solidFill>
            </a:endParaRPr>
          </a:p>
          <a:p>
            <a:r>
              <a:rPr lang="ru-RU" altLang="en-US" b="1" i="1">
                <a:solidFill>
                  <a:schemeClr val="accent5"/>
                </a:solidFill>
              </a:rPr>
              <a:t>СКОРЕЕ…, ЧЕМ.</a:t>
            </a:r>
            <a:endParaRPr lang="ru-RU" altLang="en-US" b="1" i="1">
              <a:solidFill>
                <a:schemeClr val="accent5"/>
              </a:solidFill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sz="half" idx="1"/>
          </p:nvPr>
        </p:nvGraphicFramePr>
        <p:xfrm>
          <a:off x="1843405" y="2242185"/>
          <a:ext cx="9274810" cy="120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405"/>
                <a:gridCol w="463740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4264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В Северной Африке мы наблюдали много особенностей как в природе, так и в людских нравах.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В Северной Африке мы наблюдали много особенностей как в природе, а также и в людских нравах.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>
                          <a:solidFill>
                            <a:srgbClr val="FF0000"/>
                          </a:solidFill>
                        </a:rPr>
                        <a:t>(нет союза не только…, а также)</a:t>
                      </a:r>
                      <a:endParaRPr lang="ru-RU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 descr="png-transparent-red-exclamation-point-paper-labor-audio-bm-sluu0161ni-aparati-information-child-three-dimensional-cartoon-red-exclamation-mark-cartoon-character-rectangle-cartoon"/>
          <p:cNvPicPr>
            <a:picLocks noChangeAspect="1"/>
          </p:cNvPicPr>
          <p:nvPr>
            <p:ph sz="half" idx="2"/>
          </p:nvPr>
        </p:nvPicPr>
        <p:blipFill>
          <a:blip r:embed="rId2"/>
          <a:srcRect l="41965" t="10742" r="40870" b="7380"/>
          <a:stretch>
            <a:fillRect/>
          </a:stretch>
        </p:blipFill>
        <p:spPr>
          <a:xfrm>
            <a:off x="1758950" y="4347845"/>
            <a:ext cx="328295" cy="12680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91970" y="619760"/>
            <a:ext cx="983361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Неправильное употребление падежной формы существительного и местоимения с предлогом и без.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29105" y="1797685"/>
            <a:ext cx="989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1. Предлоги </a:t>
            </a:r>
            <a:r>
              <a:rPr lang="ru-RU" altLang="en-US" b="1">
                <a:solidFill>
                  <a:srgbClr val="FF0000"/>
                </a:solidFill>
              </a:rPr>
              <a:t>СОГЛАСНО, ВОПРЕКИ, БЛАГОДАРЯ, СООБРАЗНО, НАПЕРЕРЕЗ, ПОДОБНО </a:t>
            </a:r>
            <a:r>
              <a:rPr lang="ru-RU" altLang="en-US" b="1"/>
              <a:t>употребляются только с Д. п. (кому? чему?)</a:t>
            </a:r>
            <a:endParaRPr lang="ru-RU" altLang="en-US" b="1"/>
          </a:p>
        </p:txBody>
      </p:sp>
      <p:graphicFrame>
        <p:nvGraphicFramePr>
          <p:cNvPr id="5" name="Замещающее содержимое 4"/>
          <p:cNvGraphicFramePr/>
          <p:nvPr>
            <p:ph sz="half" idx="1"/>
          </p:nvPr>
        </p:nvGraphicFramePr>
        <p:xfrm>
          <a:off x="1978025" y="2534285"/>
          <a:ext cx="9271000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500"/>
                <a:gridCol w="463550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73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Благодаря газетЕ мы узнали о возобновлении теплоходного маршрута к «Северным островам».</a:t>
                      </a:r>
                      <a:endParaRPr lang="ru-RU" altLang="en-US" b="1" i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Благодаря газет</a:t>
                      </a:r>
                      <a:r>
                        <a:rPr lang="ru-RU" altLang="en-US" b="1" i="1" u="sng">
                          <a:solidFill>
                            <a:schemeClr val="tx1"/>
                          </a:solidFill>
                        </a:rPr>
                        <a:t>ы</a:t>
                      </a: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 мы узнали о возобновлении теплоходного маршрута к «Северным островам».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1978660" y="4308475"/>
            <a:ext cx="95243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/>
              <a:t>Предлог БЛАГОДАРЯ лексически связан с глаголом БЛАГОДАРИТЬ и употребляется только тогда, когда речь идёт о причинах, вызвавших положительный результат. </a:t>
            </a:r>
            <a:endParaRPr lang="ru-RU" altLang="en-US" sz="2000" b="1"/>
          </a:p>
          <a:p>
            <a:r>
              <a:rPr lang="ru-RU" altLang="en-US" sz="2000" b="1" i="1">
                <a:solidFill>
                  <a:srgbClr val="FF0000"/>
                </a:solidFill>
              </a:rPr>
              <a:t>Благодаря</a:t>
            </a:r>
            <a:r>
              <a:rPr lang="ru-RU" altLang="en-US" sz="2000" b="1" i="1">
                <a:solidFill>
                  <a:schemeClr val="accent5"/>
                </a:solidFill>
              </a:rPr>
              <a:t> крушению поезда пострадали люди. </a:t>
            </a:r>
            <a:endParaRPr lang="ru-RU" altLang="en-US" sz="2000" b="1" i="1">
              <a:solidFill>
                <a:schemeClr val="accent5"/>
              </a:solidFill>
            </a:endParaRPr>
          </a:p>
          <a:p>
            <a:r>
              <a:rPr lang="ru-RU" altLang="en-US" sz="2000" b="1">
                <a:solidFill>
                  <a:schemeClr val="tx1"/>
                </a:solidFill>
              </a:rPr>
              <a:t>Правильный вариант:</a:t>
            </a:r>
            <a:r>
              <a:rPr lang="ru-RU" altLang="en-US" sz="2000" b="1" i="1">
                <a:solidFill>
                  <a:schemeClr val="accent5"/>
                </a:solidFill>
              </a:rPr>
              <a:t> </a:t>
            </a:r>
            <a:r>
              <a:rPr lang="ru-RU" altLang="en-US" sz="2000" b="1" i="1" u="sng">
                <a:solidFill>
                  <a:schemeClr val="accent5"/>
                </a:solidFill>
              </a:rPr>
              <a:t>Из-за </a:t>
            </a:r>
            <a:r>
              <a:rPr lang="ru-RU" altLang="en-US" sz="2000" b="1" i="1">
                <a:solidFill>
                  <a:schemeClr val="accent5"/>
                </a:solidFill>
              </a:rPr>
              <a:t>крушения поезда пострадали люди</a:t>
            </a:r>
            <a:endParaRPr lang="ru-RU" altLang="en-US" sz="2000" b="1" i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Текстовое поле 5"/>
          <p:cNvSpPr txBox="1"/>
          <p:nvPr/>
        </p:nvSpPr>
        <p:spPr>
          <a:xfrm>
            <a:off x="1842770" y="557530"/>
            <a:ext cx="94202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/>
              <a:t>Предлог ПО в значении «после чего-либо, в результате чего-либо» употребляется с П. п. (по ком? чём?)</a:t>
            </a:r>
            <a:endParaRPr lang="ru-RU" altLang="en-US" sz="2000" b="1"/>
          </a:p>
          <a:p>
            <a:r>
              <a:rPr lang="ru-RU" altLang="en-US" sz="2000" b="1" i="1">
                <a:solidFill>
                  <a:srgbClr val="00B050"/>
                </a:solidFill>
              </a:rPr>
              <a:t>в меру, в силу, в течение, в продолжение, в заключение, по причине, по завершении, наподобие, посредством</a:t>
            </a:r>
            <a:r>
              <a:rPr lang="ru-RU" altLang="en-US" sz="2000" b="1" i="1">
                <a:solidFill>
                  <a:srgbClr val="FF0000"/>
                </a:solidFill>
              </a:rPr>
              <a:t>+</a:t>
            </a:r>
            <a:r>
              <a:rPr lang="ru-RU" altLang="en-US" sz="2000" b="1" i="1">
                <a:solidFill>
                  <a:srgbClr val="00B050"/>
                </a:solidFill>
              </a:rPr>
              <a:t> </a:t>
            </a:r>
            <a:r>
              <a:rPr lang="ru-RU" altLang="en-US" sz="2000" b="1" i="1">
                <a:solidFill>
                  <a:srgbClr val="FF0000"/>
                </a:solidFill>
              </a:rPr>
              <a:t>Р.п. существительного</a:t>
            </a:r>
            <a:r>
              <a:rPr lang="ru-RU" altLang="en-US" sz="2000" b="1" i="1">
                <a:solidFill>
                  <a:srgbClr val="00B050"/>
                </a:solidFill>
              </a:rPr>
              <a:t>.</a:t>
            </a:r>
            <a:endParaRPr lang="ru-RU" altLang="en-US" sz="2000" b="1" i="1">
              <a:solidFill>
                <a:srgbClr val="00B050"/>
              </a:solidFill>
            </a:endParaRPr>
          </a:p>
          <a:p>
            <a:r>
              <a:rPr lang="ru-RU" altLang="en-US" sz="2000" b="1"/>
              <a:t>Если требуются разные предлоги с разными существительными, они должны быть использованы. Пропуск предлогов в таких случаях недопустим.</a:t>
            </a:r>
            <a:endParaRPr lang="ru-RU" altLang="en-US" sz="2000" b="1"/>
          </a:p>
          <a:p>
            <a:r>
              <a:rPr lang="ru-RU" altLang="en-US" sz="2000" b="1"/>
              <a:t>По окончани</a:t>
            </a:r>
            <a:r>
              <a:rPr lang="ru-RU" altLang="en-US" sz="2000" b="1">
                <a:solidFill>
                  <a:srgbClr val="FF0000"/>
                </a:solidFill>
              </a:rPr>
              <a:t>и</a:t>
            </a:r>
            <a:r>
              <a:rPr lang="ru-RU" altLang="en-US" sz="2000" b="1"/>
              <a:t> срока</a:t>
            </a:r>
            <a:endParaRPr lang="ru-RU" altLang="en-US" sz="2000" b="1"/>
          </a:p>
          <a:p>
            <a:r>
              <a:rPr lang="ru-RU" altLang="en-US" sz="2000" b="1"/>
              <a:t>По истечени</a:t>
            </a:r>
            <a:r>
              <a:rPr lang="ru-RU" altLang="en-US" sz="2000" b="1">
                <a:solidFill>
                  <a:srgbClr val="FF0000"/>
                </a:solidFill>
              </a:rPr>
              <a:t>и</a:t>
            </a:r>
            <a:r>
              <a:rPr lang="ru-RU" altLang="en-US" sz="2000" b="1"/>
              <a:t> срока</a:t>
            </a:r>
            <a:endParaRPr lang="ru-RU" altLang="en-US" sz="2000" b="1"/>
          </a:p>
          <a:p>
            <a:r>
              <a:rPr lang="ru-RU" altLang="en-US" sz="2000" b="1"/>
              <a:t>По прибыти</a:t>
            </a:r>
            <a:r>
              <a:rPr lang="ru-RU" altLang="en-US" sz="2000" b="1">
                <a:solidFill>
                  <a:srgbClr val="FF0000"/>
                </a:solidFill>
              </a:rPr>
              <a:t>и</a:t>
            </a:r>
            <a:r>
              <a:rPr lang="ru-RU" altLang="en-US" sz="2000" b="1"/>
              <a:t> поезда</a:t>
            </a:r>
            <a:endParaRPr lang="ru-RU" altLang="en-US" sz="2000" b="1"/>
          </a:p>
          <a:p>
            <a:r>
              <a:rPr lang="ru-RU" altLang="en-US" sz="2000" b="1"/>
              <a:t>По приезд</a:t>
            </a:r>
            <a:r>
              <a:rPr lang="ru-RU" altLang="en-US" sz="2000" b="1">
                <a:solidFill>
                  <a:srgbClr val="FF0000"/>
                </a:solidFill>
              </a:rPr>
              <a:t>е </a:t>
            </a:r>
            <a:r>
              <a:rPr lang="ru-RU" altLang="en-US" sz="2000" b="1">
                <a:solidFill>
                  <a:schemeClr val="tx1"/>
                </a:solidFill>
              </a:rPr>
              <a:t>в город</a:t>
            </a:r>
            <a:endParaRPr lang="ru-RU" altLang="en-US" sz="2000" b="1">
              <a:solidFill>
                <a:schemeClr val="tx1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595620" y="2496820"/>
            <a:ext cx="449770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/>
              <a:t>Доказывать (что?) правоту</a:t>
            </a:r>
            <a:endParaRPr lang="ru-RU" altLang="en-US" sz="2000" b="1"/>
          </a:p>
          <a:p>
            <a:r>
              <a:rPr lang="ru-RU" altLang="en-US" sz="2000" b="1"/>
              <a:t>Избегать (чего?) опасности</a:t>
            </a:r>
            <a:endParaRPr lang="ru-RU" altLang="en-US" sz="2000" b="1"/>
          </a:p>
          <a:p>
            <a:r>
              <a:rPr lang="ru-RU" altLang="en-US" sz="2000" b="1"/>
              <a:t>Отчитаться (в чём?) в расходах</a:t>
            </a:r>
            <a:endParaRPr lang="ru-RU" altLang="en-US" sz="2000" b="1"/>
          </a:p>
          <a:p>
            <a:r>
              <a:rPr lang="ru-RU" altLang="en-US" sz="2000" b="1"/>
              <a:t>Поражаться (чему?) терпению</a:t>
            </a:r>
            <a:endParaRPr lang="ru-RU" altLang="en-US" sz="2000" b="1"/>
          </a:p>
          <a:p>
            <a:r>
              <a:rPr lang="ru-RU" altLang="en-US" sz="2000" b="1"/>
              <a:t>Привести пример (чего?) ошибки</a:t>
            </a:r>
            <a:endParaRPr lang="ru-RU" altLang="en-US" sz="2000" b="1"/>
          </a:p>
          <a:p>
            <a:r>
              <a:rPr lang="ru-RU" altLang="en-US" sz="2000" b="1"/>
              <a:t>Подвести итог (чему?) работе</a:t>
            </a:r>
            <a:endParaRPr lang="ru-RU" altLang="en-US" sz="2000" b="1"/>
          </a:p>
          <a:p>
            <a:r>
              <a:rPr lang="ru-RU" altLang="en-US" sz="2000" b="1"/>
              <a:t>Признаться (в чём?) в преступлении</a:t>
            </a:r>
            <a:endParaRPr lang="ru-RU" altLang="en-US" sz="2000" b="1"/>
          </a:p>
          <a:p>
            <a:r>
              <a:rPr lang="ru-RU" altLang="en-US" sz="2000" b="1"/>
              <a:t>Скучать, грустить (по ком?) по вас</a:t>
            </a:r>
            <a:endParaRPr lang="ru-RU" altLang="en-US" sz="2000" b="1"/>
          </a:p>
          <a:p>
            <a:r>
              <a:rPr lang="ru-RU" altLang="en-US" sz="2000" b="1"/>
              <a:t>Уделять внимание (чему?) мелочам</a:t>
            </a:r>
            <a:endParaRPr lang="ru-RU" altLang="en-US" sz="2000" b="1"/>
          </a:p>
          <a:p>
            <a:r>
              <a:rPr lang="ru-RU" altLang="en-US" sz="2000" b="1"/>
              <a:t>Указывать (на что?) на недостатки</a:t>
            </a:r>
            <a:endParaRPr lang="ru-RU" altLang="en-US" sz="2000" b="1"/>
          </a:p>
          <a:p>
            <a:r>
              <a:rPr lang="ru-RU" altLang="en-US" sz="2000" b="1"/>
              <a:t>Упрекать (в чём?) в жадности </a:t>
            </a:r>
            <a:endParaRPr lang="ru-RU" altLang="en-US" sz="2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572135" y="953135"/>
            <a:ext cx="922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Ошибка в образовании форм числительного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3215" y="1651635"/>
            <a:ext cx="11546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/>
              <a:t>1. У количественных числительных (отвечают на вопрос СКОЛЬКО?) изменяются обе части слова и каждое слово в сложном числительном, а в порядковом— только последнее слово.</a:t>
            </a:r>
            <a:endParaRPr lang="ru-RU" altLang="en-US" sz="2400" b="1"/>
          </a:p>
        </p:txBody>
      </p:sp>
      <p:graphicFrame>
        <p:nvGraphicFramePr>
          <p:cNvPr id="5" name="Таблица 4"/>
          <p:cNvGraphicFramePr/>
          <p:nvPr/>
        </p:nvGraphicFramePr>
        <p:xfrm>
          <a:off x="323215" y="3141980"/>
          <a:ext cx="1146175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875"/>
                <a:gridCol w="57308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Он заканчивал школу в двЕ тысячИ девятнадцатом году.</a:t>
                      </a:r>
                      <a:endParaRPr lang="ru-RU" altLang="en-US" b="1" i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2"/>
                          </a:solidFill>
                        </a:rPr>
                        <a:t>Он заканчивал школу в двух тысяч девятнадцатом году. (Две тысячи девятнадцатый — какой? Это порядковое числительное, изменяется только последнее слово).</a:t>
                      </a:r>
                      <a:endParaRPr lang="ru-RU" altLang="en-US" b="1" i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С семьЮСТАМИ работниками завода был продлён трудовой договор.</a:t>
                      </a:r>
                      <a:endParaRPr lang="ru-RU" altLang="en-US" b="1" i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2"/>
                          </a:solidFill>
                        </a:rPr>
                        <a:t>С семистами работниками завода был продлён трудовой договор. (Неверная форма творительного падежа числительного «семьсот»).</a:t>
                      </a:r>
                      <a:endParaRPr lang="ru-RU" altLang="en-US" b="1" i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676275" y="1182370"/>
            <a:ext cx="10823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/>
              <a:t>2. Числительные ОБА, ОБЕ имеют род.</a:t>
            </a:r>
            <a:endParaRPr lang="ru-RU" altLang="en-US" sz="24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676275" y="1880870"/>
          <a:ext cx="1098169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845"/>
                <a:gridCol w="549084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/>
                        <a:t>По обЕИм сторонам дороги росли сосны.</a:t>
                      </a: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/>
                        <a:t>По обоим сторонам дороги росли сосны. (Слово «сторона»- женского рода).</a:t>
                      </a:r>
                      <a:endParaRPr lang="ru-RU" altLang="en-US" sz="20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676275" y="3975735"/>
            <a:ext cx="115862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000" b="1">
                <a:sym typeface="+mn-ea"/>
              </a:rPr>
              <a:t>3. </a:t>
            </a:r>
            <a:r>
              <a:rPr lang="ru-RU" altLang="en-US" sz="2400" b="1">
                <a:sym typeface="+mn-ea"/>
              </a:rPr>
              <a:t>Неверное сочетание числительных ДВА, ТРИ, ЧЕТЫРЕ, а также составных, заканчивающихся на них, с существительными.</a:t>
            </a:r>
            <a:endParaRPr lang="ru-RU" altLang="en-US" sz="2400" b="1"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1215" y="4805680"/>
            <a:ext cx="79940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000" b="1">
                <a:sym typeface="+mn-ea"/>
              </a:rPr>
              <a:t>Данные числительные НЕ сочетаются с сущ. во множественном числе.</a:t>
            </a:r>
            <a:endParaRPr lang="ru-RU" altLang="en-US" sz="2000" b="1">
              <a:sym typeface="+mn-ea"/>
            </a:endParaRPr>
          </a:p>
        </p:txBody>
      </p:sp>
      <p:graphicFrame>
        <p:nvGraphicFramePr>
          <p:cNvPr id="8" name="Замещающее содержимое 7"/>
          <p:cNvGraphicFramePr/>
          <p:nvPr>
            <p:ph sz="quarter" idx="13"/>
          </p:nvPr>
        </p:nvGraphicFramePr>
        <p:xfrm>
          <a:off x="768350" y="5345158"/>
          <a:ext cx="10515600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Для выполнения работы нам дали двадцать два дня.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Для выполнения работы нам дали двадцать двое суток.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45440" y="1065530"/>
            <a:ext cx="116046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000" b="1"/>
              <a:t>4. </a:t>
            </a:r>
            <a:r>
              <a:rPr lang="ru-RU" altLang="en-US" sz="2400" b="1"/>
              <a:t>Собирательные числительные (двое, трое, четверо и т.д.) </a:t>
            </a:r>
            <a:r>
              <a:rPr lang="ru-RU" altLang="en-US" sz="2400" b="1">
                <a:solidFill>
                  <a:srgbClr val="FF0000"/>
                </a:solidFill>
              </a:rPr>
              <a:t>НЕ</a:t>
            </a:r>
            <a:r>
              <a:rPr lang="ru-RU" altLang="en-US" sz="2400" b="1"/>
              <a:t> употребляются с существительными женского рода, со словами, обозначающими взрослых животных (только детёнышей). Они также употребляются со словами,имеющими только множественное число.</a:t>
            </a:r>
            <a:endParaRPr lang="ru-RU" altLang="en-US" sz="24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463550" y="2256155"/>
          <a:ext cx="1097153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765"/>
                <a:gridCol w="5485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Трое подростков, среди которых были ДВЕ девушки, о чём-то шумно спорили.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Трое подростков, среди которых были двое девушек, о чём-то шумно спорили. (ТРОЕ подростков – это верно, так ка сущ. мужского рода; а вот ДВОЕ девушек- нет.)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ДВА огромных волка перебежали дорогу.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Двое огромных волков перебежали дорогу. (ДВОЕ волков – неверно , так как сущ. обозначает взрослых животных).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 школе родители купили ДВЕ пары брюк и пару рубашек, из которых я вырос буквально за два месяца.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 школе родители купили двое пар брюк и пару рубашек, из которых я вырос буквально за два месяца. (Слово «пара»- женского рода, а с сущ. женского рода собирательное числительное не употребляется)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Текстовое поле 6"/>
          <p:cNvSpPr txBox="1"/>
          <p:nvPr/>
        </p:nvSpPr>
        <p:spPr>
          <a:xfrm>
            <a:off x="475615" y="1057910"/>
            <a:ext cx="112401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 b="1"/>
              <a:t>5. Ошибка в склонении числительных, оканчивающихся на -СТА,-СТО,-СОТ.</a:t>
            </a:r>
            <a:endParaRPr lang="ru-RU" altLang="en-US" sz="2400" b="1"/>
          </a:p>
          <a:p>
            <a:r>
              <a:rPr lang="ru-RU" altLang="en-US" sz="2000" b="1">
                <a:solidFill>
                  <a:srgbClr val="FF0000"/>
                </a:solidFill>
              </a:rPr>
              <a:t>Запомните:</a:t>
            </a:r>
            <a:r>
              <a:rPr lang="ru-RU" altLang="en-US" sz="2000" b="1"/>
              <a:t> двумстам, четырёмстам, нет двухсот, четырёхсот, любуюсь двумястами, четырьмястами. Восьмисот, восьмьюстами.</a:t>
            </a:r>
            <a:endParaRPr lang="ru-RU" altLang="en-US" sz="2000" b="1"/>
          </a:p>
        </p:txBody>
      </p:sp>
      <p:graphicFrame>
        <p:nvGraphicFramePr>
          <p:cNvPr id="8" name="Таблица 7"/>
          <p:cNvGraphicFramePr/>
          <p:nvPr/>
        </p:nvGraphicFramePr>
        <p:xfrm>
          <a:off x="475615" y="2475230"/>
          <a:ext cx="112395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50"/>
                <a:gridCol w="561975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Команда вышла в финал турнира с семьюстами баллами.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Команда вышла в финал турнира с семистами баллами.</a:t>
                      </a:r>
                      <a:endParaRPr lang="ru-RU" altLang="en-US" b="1" i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283335" y="586740"/>
            <a:ext cx="1074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Нарушение видовременной соотнесенности глагольных форм.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341120" y="1219200"/>
            <a:ext cx="10169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Обратите особое внимание на глаголы-сказуемые: неправильное употребление времени глагола ведет к путанице в последовательности действий.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Замещающее содержимое 5"/>
          <p:cNvGraphicFramePr/>
          <p:nvPr>
            <p:ph sz="quarter" idx="13"/>
          </p:nvPr>
        </p:nvGraphicFramePr>
        <p:xfrm>
          <a:off x="1397635" y="3242038"/>
          <a:ext cx="10515600" cy="267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87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ошибка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597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Я работаю невнимательно, с остановками, а в результате делаю много нелепых ошибок.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Я работаю невнимательно, с остановками, а в результате сдела</a:t>
                      </a:r>
                      <a:r>
                        <a:rPr lang="ru-RU" altLang="en-US" b="1" i="1">
                          <a:solidFill>
                            <a:srgbClr val="FF0000"/>
                          </a:solidFill>
                        </a:rPr>
                        <a:t>л</a:t>
                      </a: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 много нелепых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ошибок.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76555" y="1043940"/>
            <a:ext cx="114388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 b="1"/>
              <a:t>6. Ошибка при склонении числительных СОРОК, ДЕВЯНОСТО, СТО, ПОЛТОРА, ПОЛТОРАСТА.</a:t>
            </a:r>
            <a:endParaRPr lang="ru-RU" altLang="en-US" sz="2400" b="1"/>
          </a:p>
          <a:p>
            <a:r>
              <a:rPr lang="ru-RU" altLang="en-US" sz="2000" b="1">
                <a:solidFill>
                  <a:srgbClr val="FF0000"/>
                </a:solidFill>
              </a:rPr>
              <a:t>Запомните</a:t>
            </a:r>
            <a:r>
              <a:rPr lang="ru-RU" altLang="en-US" sz="2000" b="1"/>
              <a:t>, что в косвенных падежах (кроме винительного) они имеют всего одну форму: СОРОКА, ДЕВЯНОСТА, СТА, ПОЛУТОРА, ПОЛУТОРАСТА.</a:t>
            </a:r>
            <a:endParaRPr lang="ru-RU" altLang="en-US" sz="20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526415" y="2766695"/>
          <a:ext cx="11201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/>
                <a:gridCol w="56007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/>
                        <a:t>Он прочитал не более полУтораста страниц.</a:t>
                      </a: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/>
                        <a:t>Он прочитал не более полтораста страниц.</a:t>
                      </a:r>
                      <a:endParaRPr lang="ru-RU" altLang="en-US" sz="20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2228850" y="588645"/>
            <a:ext cx="9253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Ошибка в построении сложного предложения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083435" y="1536700"/>
            <a:ext cx="2661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ru-RU" altLang="en-US" sz="2800" b="1">
                <a:solidFill>
                  <a:schemeClr val="accent6">
                    <a:lumMod val="75000"/>
                  </a:schemeClr>
                </a:solidFill>
              </a:rPr>
              <a:t>1. Лишний союз</a:t>
            </a:r>
            <a:endParaRPr lang="ru-RU" alt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/>
          <p:nvPr/>
        </p:nvGraphicFramePr>
        <p:xfrm>
          <a:off x="2083435" y="2148840"/>
          <a:ext cx="925195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975"/>
                <a:gridCol w="46259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Меня мучил вопрос, надо ли всё</a:t>
                      </a:r>
                      <a:endParaRPr lang="ru-RU" altLang="en-US" b="1" i="1"/>
                    </a:p>
                    <a:p>
                      <a:pPr>
                        <a:buNone/>
                      </a:pPr>
                      <a:r>
                        <a:rPr lang="ru-RU" altLang="en-US" b="1" i="1"/>
                        <a:t>рассказать отцу.</a:t>
                      </a:r>
                      <a:endParaRPr lang="ru-RU" altLang="en-US" b="1" i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Меня мучил вопрос,</a:t>
                      </a:r>
                      <a:endParaRPr lang="ru-RU" altLang="en-US" b="1" i="1"/>
                    </a:p>
                    <a:p>
                      <a:pPr>
                        <a:buNone/>
                      </a:pPr>
                      <a:r>
                        <a:rPr lang="ru-RU" altLang="en-US" b="1" i="1" u="sng"/>
                        <a:t>что </a:t>
                      </a:r>
                      <a:r>
                        <a:rPr lang="ru-RU" altLang="en-US" b="1" i="1"/>
                        <a:t>надо </a:t>
                      </a:r>
                      <a:r>
                        <a:rPr lang="ru-RU" altLang="en-US" b="1" i="1" u="sng"/>
                        <a:t>ли</a:t>
                      </a:r>
                      <a:r>
                        <a:rPr lang="ru-RU" altLang="en-US" b="1" i="1"/>
                        <a:t> всё рассказать отцу.</a:t>
                      </a:r>
                      <a:endParaRPr lang="ru-RU" altLang="en-US" b="1" i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Я не подумал, насколько я был далек</a:t>
                      </a:r>
                      <a:endParaRPr lang="ru-RU" altLang="en-US" b="1" i="1"/>
                    </a:p>
                    <a:p>
                      <a:pPr>
                        <a:buNone/>
                      </a:pPr>
                      <a:r>
                        <a:rPr lang="ru-RU" altLang="en-US" b="1" i="1"/>
                        <a:t>от истины. </a:t>
                      </a:r>
                      <a:endParaRPr lang="ru-RU" altLang="en-US" b="1" i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/>
                        <a:t>Я не подумал, </a:t>
                      </a:r>
                      <a:r>
                        <a:rPr lang="ru-RU" altLang="en-US" b="1" i="1" u="sng"/>
                        <a:t>что</a:t>
                      </a:r>
                      <a:endParaRPr lang="ru-RU" altLang="en-US" b="1" i="1" u="sng"/>
                    </a:p>
                    <a:p>
                      <a:pPr>
                        <a:buNone/>
                      </a:pPr>
                      <a:r>
                        <a:rPr lang="ru-RU" altLang="en-US" b="1" i="1" u="sng"/>
                        <a:t>насколько</a:t>
                      </a:r>
                      <a:r>
                        <a:rPr lang="ru-RU" altLang="en-US" b="1" i="1"/>
                        <a:t> я был далек от истины.</a:t>
                      </a:r>
                      <a:endParaRPr lang="ru-RU" altLang="en-US" b="1" i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978660" y="734695"/>
            <a:ext cx="9523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 Смешение сочинительных и подчинительных союзов.</a:t>
            </a:r>
            <a:endParaRPr lang="ru-RU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1978660" y="1356995"/>
          <a:ext cx="924179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895"/>
                <a:gridCol w="462089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Когда Мурке надоедало возиться с котятами, она уходила куда-нибудь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поспать. 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Когда Мурке надоедало возиться с котятами, </a:t>
                      </a:r>
                      <a:r>
                        <a:rPr lang="ru-RU" altLang="en-US" b="1" i="1" u="sng">
                          <a:latin typeface="Times New Roman" panose="02020603050405020304" charset="0"/>
                          <a:cs typeface="Times New Roman" panose="02020603050405020304" charset="0"/>
                        </a:rPr>
                        <a:t>и</a:t>
                      </a: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 она уходила куда-нибудь поспать.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2114550" y="932815"/>
            <a:ext cx="3183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Лишняя частица БЫ.</a:t>
            </a:r>
            <a:r>
              <a:rPr lang="ru-RU" altLang="en-US"/>
              <a:t> </a:t>
            </a:r>
            <a:endParaRPr lang="ru-RU" altLang="en-US"/>
          </a:p>
        </p:txBody>
      </p:sp>
      <p:graphicFrame>
        <p:nvGraphicFramePr>
          <p:cNvPr id="5" name="Замещающее содержимое 4"/>
          <p:cNvGraphicFramePr/>
          <p:nvPr>
            <p:ph sz="quarter" idx="13"/>
          </p:nvPr>
        </p:nvGraphicFramePr>
        <p:xfrm>
          <a:off x="2114550" y="1673860"/>
          <a:ext cx="925576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880"/>
                <a:gridCol w="462788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Надо, чтобы он зашел ко мне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Надо, чтобы он зашел </a:t>
                      </a:r>
                      <a:r>
                        <a:rPr lang="ru-RU" altLang="en-US" b="1" i="1" u="sng">
                          <a:latin typeface="Times New Roman" panose="02020603050405020304" charset="0"/>
                          <a:cs typeface="Times New Roman" panose="02020603050405020304" charset="0"/>
                        </a:rPr>
                        <a:t>бы</a:t>
                      </a: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 ко мне. 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2155825" y="3225165"/>
            <a:ext cx="9213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4. Союзное слово КОТОРЫЙ оторвано от определяемого слова</a:t>
            </a:r>
            <a:endParaRPr lang="ru-RU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Таблица 6"/>
          <p:cNvGraphicFramePr/>
          <p:nvPr/>
        </p:nvGraphicFramePr>
        <p:xfrm>
          <a:off x="2155825" y="3843020"/>
          <a:ext cx="925576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880"/>
                <a:gridCol w="462788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Теплый дождик, в котором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нуждались растения, смочил землю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Теплый дождик смочил землю, в </a:t>
                      </a:r>
                      <a:r>
                        <a:rPr lang="ru-RU" altLang="en-US" b="1" i="1" u="sng">
                          <a:latin typeface="Times New Roman" panose="02020603050405020304" charset="0"/>
                          <a:cs typeface="Times New Roman" panose="02020603050405020304" charset="0"/>
                        </a:rPr>
                        <a:t>котором</a:t>
                      </a:r>
                      <a:r>
                        <a:rPr lang="ru-RU" altLang="en-US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 так нуждались растения. </a:t>
                      </a:r>
                      <a:endParaRPr lang="ru-RU" altLang="en-US" b="1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325" y="258445"/>
            <a:ext cx="9833610" cy="1325880"/>
          </a:xfrm>
        </p:spPr>
        <p:txBody>
          <a:bodyPr/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Нарушения построения предложения с несогласованным приложением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11960" y="1391285"/>
            <a:ext cx="9451340" cy="3256915"/>
          </a:xfrm>
        </p:spPr>
        <p:txBody>
          <a:bodyPr/>
          <a:p>
            <a:r>
              <a:rPr lang="ru-RU" altLang="en-US" b="1">
                <a:solidFill>
                  <a:schemeClr val="accent6">
                    <a:lumMod val="75000"/>
                  </a:schemeClr>
                </a:solidFill>
              </a:rPr>
              <a:t>Несогласованное приложение стоит в именительном падеже независимо от того, в каком падеже определяемое слово </a:t>
            </a:r>
            <a:endParaRPr lang="ru-RU" altLang="en-US" b="1">
              <a:solidFill>
                <a:schemeClr val="accent6">
                  <a:lumMod val="75000"/>
                </a:schemeClr>
              </a:solidFill>
            </a:endParaRPr>
          </a:p>
          <a:p>
            <a:endParaRPr lang="ru-RU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1828800" y="2331085"/>
          <a:ext cx="9334500" cy="212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0"/>
                <a:gridCol w="4667250"/>
              </a:tblGrid>
              <a:tr h="387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ошибка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597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Мы встретились, отъехав от города СочИ</a:t>
                      </a:r>
                      <a:r>
                        <a:rPr lang="ru-RU" altLang="en-US" b="1" i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несколько километров.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В повести А.С. Пушкина «ДубровскИЙ» изображены картины крепостного прошлого России.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/>
                          </a:solidFill>
                        </a:rPr>
                        <a:t>В 1992 г. Государственный национальный парк «БеловежскАЯ пущА» включен в Список Всемирного наследия человечества.</a:t>
                      </a:r>
                      <a:endParaRPr lang="ru-RU" altLang="en-US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Мы встретились, отъехав от города Сочей несколько километров.</a:t>
                      </a:r>
                      <a:endParaRPr lang="ru-RU" altLang="en-US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 повести А.С. Пушкина «Дубровском» изображены картины крепостного прошлого России</a:t>
                      </a:r>
                      <a:endParaRPr lang="ru-RU" altLang="en-US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 1992 г. Государственный национальный парк «Беловежской пущи» включен в Список Всемирного наследия человечества.</a:t>
                      </a:r>
                      <a:endParaRPr lang="ru-RU" altLang="en-US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5" name="Замещающее содержимое 4"/>
          <p:cNvGraphicFramePr/>
          <p:nvPr>
            <p:ph idx="1"/>
          </p:nvPr>
        </p:nvGraphicFramePr>
        <p:xfrm>
          <a:off x="1913255" y="2955290"/>
          <a:ext cx="9605645" cy="293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505"/>
                <a:gridCol w="4803140"/>
              </a:tblGrid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07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Открывая выставку, художник поблагодарил руководство города, </a:t>
                      </a:r>
                      <a:r>
                        <a:rPr lang="ru-RU" altLang="en-US" b="1" u="sng"/>
                        <a:t>оказавшЕЕ помощь в организации этого </a:t>
                      </a:r>
                      <a:r>
                        <a:rPr lang="ru-RU" altLang="en-US" b="1"/>
                        <a:t>мероприятия.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 u="sng"/>
                        <a:t>Найденную в библиотеке редкую</a:t>
                      </a:r>
                      <a:r>
                        <a:rPr lang="ru-RU" altLang="en-US" b="1"/>
                        <a:t> книгу Наташа начала читать сразу по возвращении домой и не выходила из комнаты, пока не дочитала её.</a:t>
                      </a:r>
                      <a:endParaRPr lang="ru-RU" altLang="en-US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>
                          <a:solidFill>
                            <a:schemeClr val="tx1"/>
                          </a:solidFill>
                        </a:rPr>
                        <a:t>Открывая выставку, художник поблагодарил руководство города, оказавшему помощь в организации этого мероприятия.</a:t>
                      </a:r>
                      <a:endParaRPr lang="ru-RU" altLang="en-US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altLang="en-US" b="1" u="sng">
                          <a:solidFill>
                            <a:schemeClr val="tx1"/>
                          </a:solidFill>
                        </a:rPr>
                        <a:t>Найденную редкую</a:t>
                      </a:r>
                      <a:r>
                        <a:rPr lang="ru-RU" altLang="en-US" b="1">
                          <a:solidFill>
                            <a:schemeClr val="tx1"/>
                          </a:solidFill>
                        </a:rPr>
                        <a:t> книгу </a:t>
                      </a:r>
                      <a:r>
                        <a:rPr lang="ru-RU" altLang="en-US" b="1" u="sng">
                          <a:solidFill>
                            <a:schemeClr val="tx1"/>
                          </a:solidFill>
                        </a:rPr>
                        <a:t>в библиотеке</a:t>
                      </a:r>
                      <a:r>
                        <a:rPr lang="ru-RU" altLang="en-US" b="1">
                          <a:solidFill>
                            <a:schemeClr val="tx1"/>
                          </a:solidFill>
                        </a:rPr>
                        <a:t> Наташа начала читать сразу по возращении домой и не выходила из комнаты, пока не дочитала её.</a:t>
                      </a:r>
                      <a:endParaRPr lang="ru-RU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3715" y="417195"/>
            <a:ext cx="95237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Нарушение в построении предложения с причастным оборотом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870075" y="1563370"/>
            <a:ext cx="9722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rgbClr val="00B050"/>
                </a:solidFill>
              </a:rPr>
              <a:t>Причастие с определяемым словом должно быть согласовано в роде, числе и падеже.</a:t>
            </a:r>
            <a:endParaRPr lang="ru-RU" altLang="en-US" sz="2400" b="1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ru-RU" altLang="en-US" sz="2400" b="1">
                <a:solidFill>
                  <a:srgbClr val="00B050"/>
                </a:solidFill>
              </a:rPr>
              <a:t>Определяемое слово не должно входить в причастный оборот.</a:t>
            </a:r>
            <a:endParaRPr lang="ru-RU" altLang="en-US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235" y="258445"/>
            <a:ext cx="9750425" cy="1325880"/>
          </a:xfrm>
        </p:spPr>
        <p:txBody>
          <a:bodyPr/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Неправильное построение предложения с деепричастным оборотом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54835" y="1318895"/>
            <a:ext cx="9308465" cy="4858385"/>
          </a:xfrm>
        </p:spPr>
        <p:txBody>
          <a:bodyPr>
            <a:normAutofit lnSpcReduction="10000"/>
          </a:bodyPr>
          <a:p>
            <a:pPr>
              <a:spcBef>
                <a:spcPts val="0"/>
              </a:spcBef>
            </a:pPr>
            <a:r>
              <a:rPr lang="ru-RU" altLang="en-US" sz="2400" b="1">
                <a:solidFill>
                  <a:srgbClr val="0070C0"/>
                </a:solidFill>
              </a:rPr>
              <a:t>Деепричастие обозначает дополнительное действие, которое совершает подлежащее. </a:t>
            </a:r>
            <a:endParaRPr lang="ru-RU" altLang="en-US" sz="2400" b="1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altLang="en-US" sz="2400" b="1">
                <a:solidFill>
                  <a:srgbClr val="0070C0"/>
                </a:solidFill>
              </a:rPr>
              <a:t>1. Деепричастный оборот не употребляется, если действие, выраженное сказуемым, и действие, выраженное деепричастием, относятся к разным лицам.</a:t>
            </a:r>
            <a:endParaRPr lang="ru-RU" altLang="en-US" sz="2400" b="1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pPr>
              <a:spcBef>
                <a:spcPts val="0"/>
              </a:spcBef>
            </a:pPr>
            <a:endParaRPr lang="ru-RU" altLang="en-US" sz="2400" b="1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altLang="en-US" sz="2400" b="1">
                <a:solidFill>
                  <a:srgbClr val="0070C0"/>
                </a:solidFill>
              </a:rPr>
              <a:t>2. Деепричастный оборот не употребляется в безличном предложении, если в нём сказуемое выражено не инфинитивом.</a:t>
            </a:r>
            <a:endParaRPr lang="ru-RU" altLang="en-US" sz="2400" b="1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pPr>
              <a:spcBef>
                <a:spcPts val="0"/>
              </a:spcBef>
            </a:pPr>
            <a:endParaRPr lang="ru-RU" altLang="en-US" sz="2400" b="1"/>
          </a:p>
          <a:p>
            <a:endParaRPr lang="ru-RU" altLang="en-US" sz="24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1854835" y="2847975"/>
          <a:ext cx="9308465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5"/>
                <a:gridCol w="5336539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Когда я подъезжал к городу, начался сильный ветер.</a:t>
                      </a:r>
                      <a:endParaRPr lang="ru-RU" altLang="en-US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 </a:t>
                      </a:r>
                      <a:r>
                        <a:rPr lang="ru-RU" altLang="en-US" b="1"/>
                        <a:t>Подъезжая к городу, начался сильный ветер. (ветер не может подъезжать к городу)</a:t>
                      </a:r>
                      <a:endParaRPr lang="ru-RU" altLang="en-US" b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/>
          <p:nvPr/>
        </p:nvGraphicFramePr>
        <p:xfrm>
          <a:off x="1926590" y="5132705"/>
          <a:ext cx="923671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355"/>
                <a:gridCol w="4618355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правильно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</a:rPr>
                        <a:t>ошибочно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Когда я приехал в Москву, мне стало грустно.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Приехав в Москву, мне стало грустно.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2086610" y="571500"/>
            <a:ext cx="9030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Нарушение связи между подлежащим и сказуемым </a:t>
            </a:r>
            <a:r>
              <a:rPr lang="ru-RU" altLang="en-US" sz="2800"/>
              <a:t> </a:t>
            </a:r>
            <a:endParaRPr lang="ru-RU" altLang="en-US" sz="280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55495" y="1418590"/>
            <a:ext cx="946404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1. Род сложносокращённых слов определяется по ключевому слову: ООН – Организация Объединённых Наций (организация – главное слово в ж. р.)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2. Сказуемое согласуется с первым (главным) словом сложного существительного.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/>
        </p:nvGraphicFramePr>
        <p:xfrm>
          <a:off x="2086610" y="2179955"/>
          <a:ext cx="853313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ошибка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ООН объявилА о решении вопроса по грузино-осетинскому конфликту.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ООН объявил о решении вопроса по грузино-осетинскому конфликту.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/>
          <p:nvPr/>
        </p:nvGraphicFramePr>
        <p:xfrm>
          <a:off x="2055495" y="4381500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ошибка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Кресло-качалка отремонтировано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Кресло-качалка отремонтирована.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893570" y="701675"/>
            <a:ext cx="89858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sym typeface="+mn-ea"/>
              </a:rPr>
              <a:t>3. В главной и придаточной частях сложного предложения подлежащее и сказуемое должны быть согласованы в числе: все (те) + сказуемое во мн.ч., кто (тот) + сказуемое в ед.ч.</a:t>
            </a:r>
            <a:endParaRPr lang="ru-RU" altLang="en-US"/>
          </a:p>
        </p:txBody>
      </p:sp>
      <p:graphicFrame>
        <p:nvGraphicFramePr>
          <p:cNvPr id="6" name="Замещающее содержимое 5"/>
          <p:cNvGraphicFramePr/>
          <p:nvPr>
            <p:ph sz="quarter" idx="13"/>
          </p:nvPr>
        </p:nvGraphicFramePr>
        <p:xfrm>
          <a:off x="1894205" y="2031365"/>
          <a:ext cx="9749790" cy="13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895"/>
                <a:gridCol w="4874895"/>
              </a:tblGrid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правильно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ошибочно</a:t>
                      </a:r>
                      <a:endParaRPr lang="ru-RU" altLang="en-US"/>
                    </a:p>
                  </a:txBody>
                  <a:tcPr/>
                </a:tc>
              </a:tr>
              <a:tr h="9804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u="sng"/>
                        <a:t>Все</a:t>
                      </a:r>
                      <a:r>
                        <a:rPr lang="ru-RU" altLang="en-US"/>
                        <a:t>, </a:t>
                      </a:r>
                      <a:r>
                        <a:rPr lang="ru-RU" altLang="en-US" u="sng"/>
                        <a:t>кто</a:t>
                      </a:r>
                      <a:r>
                        <a:rPr lang="ru-RU" altLang="en-US"/>
                        <a:t> </a:t>
                      </a:r>
                      <a:r>
                        <a:rPr lang="ru-RU" altLang="en-US" u="sng"/>
                        <a:t>побывал в</a:t>
                      </a:r>
                      <a:r>
                        <a:rPr lang="ru-RU" altLang="en-US"/>
                        <a:t> Крыму, </a:t>
                      </a:r>
                      <a:r>
                        <a:rPr lang="ru-RU" altLang="en-US" u="sng"/>
                        <a:t>увёзЛИ </a:t>
                      </a:r>
                      <a:r>
                        <a:rPr lang="ru-RU" altLang="en-US"/>
                        <a:t>с собой после расставания с ним яркие впечатления о море, горах, южных травах и цветах.</a:t>
                      </a:r>
                      <a:endParaRPr lang="ru-RU" altLang="en-US"/>
                    </a:p>
                    <a:p>
                      <a:pPr>
                        <a:buNone/>
                      </a:pPr>
                      <a:r>
                        <a:rPr lang="ru-RU" altLang="en-US"/>
                        <a:t>Администрация школы, </a:t>
                      </a:r>
                      <a:r>
                        <a:rPr lang="ru-RU" altLang="en-US" i="1"/>
                        <a:t>прежде всего директор и завуч</a:t>
                      </a:r>
                      <a:r>
                        <a:rPr lang="ru-RU" altLang="en-US"/>
                        <a:t>, особое внимание уделялА повышению профессионального мастерства педагогов.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Все, кто побывал в Крыму, увёз с собой после расставания с ним яркие впечатления о море, горах, южных травах и цветах.</a:t>
                      </a:r>
                      <a:endParaRPr lang="ru-RU" altLang="en-US"/>
                    </a:p>
                    <a:p>
                      <a:pPr>
                        <a:buNone/>
                      </a:pPr>
                      <a:r>
                        <a:rPr lang="ru-RU" altLang="en-US"/>
                        <a:t>Администрация школы, прежде всего директор и завуч, особое внимание уделяли повышению профессионального мастерства педагогов.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sz="quarter" idx="13"/>
          </p:nvPr>
        </p:nvSpPr>
        <p:spPr>
          <a:xfrm>
            <a:off x="1713865" y="551815"/>
            <a:ext cx="9639935" cy="462915"/>
          </a:xfrm>
        </p:spPr>
        <p:txBody>
          <a:bodyPr>
            <a:normAutofit fontScale="90000" lnSpcReduction="10000"/>
            <a:scene3d>
              <a:camera prst="orthographicFront"/>
              <a:lightRig rig="threePt" dir="t"/>
            </a:scene3d>
          </a:bodyPr>
          <a:p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Неправильное построение предложения с косвенной речью.</a:t>
            </a:r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838960" y="1203325"/>
            <a:ext cx="938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При переводе прямой речи в косвенную местоимения и глаголы в форме 1 лица следует заменить местоимениями и глаголами 3 лица.</a:t>
            </a:r>
            <a:endParaRPr lang="ru-RU" altLang="en-US"/>
          </a:p>
        </p:txBody>
      </p:sp>
      <p:graphicFrame>
        <p:nvGraphicFramePr>
          <p:cNvPr id="5" name="Таблица 4"/>
          <p:cNvGraphicFramePr/>
          <p:nvPr/>
        </p:nvGraphicFramePr>
        <p:xfrm>
          <a:off x="1838960" y="1974850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Автор утверждает, что он это знает, а не просто предполагает.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Автор утверждает, что я это знаю, а не просто предполагаю (смешение прямой и косвенной речи)</a:t>
                      </a:r>
                      <a:endParaRPr lang="ru-RU" altLang="en-US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2041525" y="640080"/>
            <a:ext cx="9274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Ошибки в построении предложения с однородными членами.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Таблица 4"/>
          <p:cNvGraphicFramePr/>
          <p:nvPr/>
        </p:nvGraphicFramePr>
        <p:xfrm>
          <a:off x="2161540" y="2568575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правильно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ошибочно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1. Раскольников придумал (кого? что? В.п.) свою теорию и восхищается (кем? чем? Т.п.) ею.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1. Раскольников придумал и восхищается своей теорией. (глаголы сочетаются с существительными в разных падежах)</a:t>
                      </a:r>
                      <a:endParaRPr lang="ru-RU" altLang="en-US" b="1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2161540" y="1663065"/>
            <a:ext cx="9034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/>
              <a:t>1.</a:t>
            </a:r>
            <a:r>
              <a:rPr lang="ru-RU" altLang="en-US" sz="2400"/>
              <a:t> </a:t>
            </a:r>
            <a:r>
              <a:rPr lang="ru-RU" altLang="en-US" sz="2400" b="1"/>
              <a:t>Каждый из однородных членов должен быть грамматически соотнесён с общим словом.</a:t>
            </a:r>
            <a:endParaRPr lang="ru-RU" altLang="en-US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10937</Words>
  <Application>WPS Presentation</Application>
  <PresentationFormat>宽屏</PresentationFormat>
  <Paragraphs>372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Times New Roman</vt:lpstr>
      <vt:lpstr>Wingdings</vt:lpstr>
      <vt:lpstr>Microsoft YaHei</vt:lpstr>
      <vt:lpstr>Arial Unicode MS</vt:lpstr>
      <vt:lpstr>Calibri</vt:lpstr>
      <vt:lpstr>Office Theme</vt:lpstr>
      <vt:lpstr>Синтаксические нормы: нормы согласования и управления</vt:lpstr>
      <vt:lpstr>PowerPoint 演示文稿</vt:lpstr>
      <vt:lpstr>Нарушения построения предложения с несогласованным приложением</vt:lpstr>
      <vt:lpstr>PowerPoint 演示文稿</vt:lpstr>
      <vt:lpstr>Неправильное построение предложения с деепричастным оборотом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11</cp:revision>
  <dcterms:created xsi:type="dcterms:W3CDTF">2021-11-13T16:28:00Z</dcterms:created>
  <dcterms:modified xsi:type="dcterms:W3CDTF">2022-09-15T04:51:23Z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1049-11.2.0.11306</vt:lpwstr>
  </property>
  <property fmtid="{D5CDD505-2E9C-101B-9397-08002B2CF9AE}" pid="3" name="ICV">
    <vt:lpwstr>078159C6F07A43F18F1BDAB9D79FC41F</vt:lpwstr>
  </property>
</Properties>
</file>