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84" r:id="rId2"/>
    <p:sldId id="352" r:id="rId3"/>
    <p:sldId id="346" r:id="rId4"/>
    <p:sldId id="336" r:id="rId5"/>
    <p:sldId id="337" r:id="rId6"/>
    <p:sldId id="361" r:id="rId7"/>
    <p:sldId id="334" r:id="rId8"/>
    <p:sldId id="332" r:id="rId9"/>
    <p:sldId id="335" r:id="rId10"/>
    <p:sldId id="353" r:id="rId11"/>
    <p:sldId id="294" r:id="rId12"/>
    <p:sldId id="293" r:id="rId13"/>
    <p:sldId id="341" r:id="rId14"/>
    <p:sldId id="360" r:id="rId15"/>
    <p:sldId id="355" r:id="rId16"/>
    <p:sldId id="356" r:id="rId17"/>
    <p:sldId id="345" r:id="rId18"/>
    <p:sldId id="358" r:id="rId19"/>
    <p:sldId id="357" r:id="rId20"/>
    <p:sldId id="362" r:id="rId21"/>
    <p:sldId id="363" r:id="rId22"/>
    <p:sldId id="354" r:id="rId23"/>
    <p:sldId id="304" r:id="rId24"/>
    <p:sldId id="364" r:id="rId25"/>
    <p:sldId id="258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00"/>
    <a:srgbClr val="9900CC"/>
    <a:srgbClr val="CCFFFF"/>
    <a:srgbClr val="0099FF"/>
    <a:srgbClr val="66CCFF"/>
    <a:srgbClr val="3333FF"/>
    <a:srgbClr val="99CCFF"/>
    <a:srgbClr val="CCEC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392A33-1F20-4969-9E9C-92B65B9EC4DB}" type="datetimeFigureOut">
              <a:rPr lang="ru-RU" smtClean="0"/>
              <a:pPr/>
              <a:t>04.11.2024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70EA0E-9A90-4B66-A411-8CC4EABCBEE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0EA0E-9A90-4B66-A411-8CC4EABCBEE1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102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0EA0E-9A90-4B66-A411-8CC4EABCBEE1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986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14174-6A1A-4267-A8D9-746E1F42D38D}" type="datetimeFigureOut">
              <a:rPr lang="ru-RU" smtClean="0"/>
              <a:pPr/>
              <a:t>04.11.2024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88CB1-B4B2-494D-A018-0CC5E2917D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14174-6A1A-4267-A8D9-746E1F42D38D}" type="datetimeFigureOut">
              <a:rPr lang="ru-RU" smtClean="0"/>
              <a:pPr/>
              <a:t>04.11.2024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88CB1-B4B2-494D-A018-0CC5E2917D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14174-6A1A-4267-A8D9-746E1F42D38D}" type="datetimeFigureOut">
              <a:rPr lang="ru-RU" smtClean="0"/>
              <a:pPr/>
              <a:t>04.11.2024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88CB1-B4B2-494D-A018-0CC5E2917D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14174-6A1A-4267-A8D9-746E1F42D38D}" type="datetimeFigureOut">
              <a:rPr lang="ru-RU" smtClean="0"/>
              <a:pPr/>
              <a:t>04.11.2024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88CB1-B4B2-494D-A018-0CC5E2917D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14174-6A1A-4267-A8D9-746E1F42D38D}" type="datetimeFigureOut">
              <a:rPr lang="ru-RU" smtClean="0"/>
              <a:pPr/>
              <a:t>04.11.2024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88CB1-B4B2-494D-A018-0CC5E2917D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14174-6A1A-4267-A8D9-746E1F42D38D}" type="datetimeFigureOut">
              <a:rPr lang="ru-RU" smtClean="0"/>
              <a:pPr/>
              <a:t>04.11.2024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88CB1-B4B2-494D-A018-0CC5E2917D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14174-6A1A-4267-A8D9-746E1F42D38D}" type="datetimeFigureOut">
              <a:rPr lang="ru-RU" smtClean="0"/>
              <a:pPr/>
              <a:t>04.11.2024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88CB1-B4B2-494D-A018-0CC5E2917D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14174-6A1A-4267-A8D9-746E1F42D38D}" type="datetimeFigureOut">
              <a:rPr lang="ru-RU" smtClean="0"/>
              <a:pPr/>
              <a:t>04.11.2024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88CB1-B4B2-494D-A018-0CC5E2917D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14174-6A1A-4267-A8D9-746E1F42D38D}" type="datetimeFigureOut">
              <a:rPr lang="ru-RU" smtClean="0"/>
              <a:pPr/>
              <a:t>04.11.2024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88CB1-B4B2-494D-A018-0CC5E2917D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14174-6A1A-4267-A8D9-746E1F42D38D}" type="datetimeFigureOut">
              <a:rPr lang="ru-RU" smtClean="0"/>
              <a:pPr/>
              <a:t>04.11.2024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88CB1-B4B2-494D-A018-0CC5E2917D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14174-6A1A-4267-A8D9-746E1F42D38D}" type="datetimeFigureOut">
              <a:rPr lang="ru-RU" smtClean="0"/>
              <a:pPr/>
              <a:t>04.11.2024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88CB1-B4B2-494D-A018-0CC5E2917D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914174-6A1A-4267-A8D9-746E1F42D38D}" type="datetimeFigureOut">
              <a:rPr lang="ru-RU" smtClean="0"/>
              <a:pPr/>
              <a:t>04.11.2024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88CB1-B4B2-494D-A018-0CC5E2917DB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adonius.club/uploads/posts/2022-01/thumbs/1643649844_1-adonius-club-p-vasilki-na-prozrachnom-fone-1.png" TargetMode="External"/><Relationship Id="rId13" Type="http://schemas.openxmlformats.org/officeDocument/2006/relationships/hyperlink" Target="https://i.pinimg.com/736x/ef/e6/42/efe6422b60353a8dfb110f9063732938.jpg" TargetMode="External"/><Relationship Id="rId18" Type="http://schemas.openxmlformats.org/officeDocument/2006/relationships/hyperlink" Target="https://www.pngmart.com/files/6/Bicycle-PNG-Photos.png" TargetMode="External"/><Relationship Id="rId26" Type="http://schemas.openxmlformats.org/officeDocument/2006/relationships/hyperlink" Target="https://www.pngmart.com/files/16/Green-Celtuce-Transparent-PNG.png" TargetMode="External"/><Relationship Id="rId3" Type="http://schemas.openxmlformats.org/officeDocument/2006/relationships/hyperlink" Target="https://kartinkin.net/uploads/posts/2021-03/1616036856_9-p-fon-dlya-zagadok-11.jpg" TargetMode="External"/><Relationship Id="rId21" Type="http://schemas.openxmlformats.org/officeDocument/2006/relationships/hyperlink" Target="https://shareslide.ru/img/thumbs/c3772d18d718bc64470ed95d35499066-800x.jpg" TargetMode="External"/><Relationship Id="rId7" Type="http://schemas.openxmlformats.org/officeDocument/2006/relationships/hyperlink" Target="https://catherineasquithgallery.com/uploads/posts/2021-03/1614587621_15-p-malchik-na-belom-fone-kartinka-18.png" TargetMode="External"/><Relationship Id="rId12" Type="http://schemas.openxmlformats.org/officeDocument/2006/relationships/hyperlink" Target="https://cdn.foxshakedowndish.com/wp-content/uploads/not-found_348590.jpg" TargetMode="External"/><Relationship Id="rId17" Type="http://schemas.openxmlformats.org/officeDocument/2006/relationships/hyperlink" Target="https://&#1079;&#1072;&#1084;&#1082;&#1080;52.&#1088;&#1092;/ckfinder/userfiles/images/588aec1d1700002f001d0b2b.jpeg" TargetMode="External"/><Relationship Id="rId25" Type="http://schemas.openxmlformats.org/officeDocument/2006/relationships/hyperlink" Target="https://7ogorod.ru/wp-content/uploads/2018/08/luk-1-1.jpg" TargetMode="External"/><Relationship Id="rId2" Type="http://schemas.openxmlformats.org/officeDocument/2006/relationships/image" Target="../media/image2.jpeg"/><Relationship Id="rId16" Type="http://schemas.openxmlformats.org/officeDocument/2006/relationships/hyperlink" Target="https://kartinkin.net/uploads/posts/2022-02/thumbs/1645185553_4-kartinkin-net-p-babochki-na-belom-fone-kartinki-4.png" TargetMode="External"/><Relationship Id="rId20" Type="http://schemas.openxmlformats.org/officeDocument/2006/relationships/hyperlink" Target="http://cdn01.ru/files/users/images/f2/26/f226848d1abbd807e69ebf5a4a1f9daf.jpg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russianmagnets.com/images/stories/virtuemart/product/lenta-bukv_2.jpg" TargetMode="External"/><Relationship Id="rId11" Type="http://schemas.openxmlformats.org/officeDocument/2006/relationships/hyperlink" Target="https://pickimage.ru/wp-content/uploads/images/detskie/cow/korova15.jpg" TargetMode="External"/><Relationship Id="rId24" Type="http://schemas.openxmlformats.org/officeDocument/2006/relationships/hyperlink" Target="https://img-fotki.yandex.ru/get/6743/200418627.19/0_10bce8_84ef4d54_orig.png" TargetMode="External"/><Relationship Id="rId5" Type="http://schemas.openxmlformats.org/officeDocument/2006/relationships/hyperlink" Target="https://proprikol.ru/wp-content/uploads/2020/04/kartinki-buratino-18.jpeg" TargetMode="External"/><Relationship Id="rId15" Type="http://schemas.openxmlformats.org/officeDocument/2006/relationships/hyperlink" Target="http://clipart-library.com/images/ziX5npdAT.png" TargetMode="External"/><Relationship Id="rId23" Type="http://schemas.openxmlformats.org/officeDocument/2006/relationships/hyperlink" Target="https://1000logos.net/wp-content/uploads/2020/08/Opera-Logo-2013.jpg" TargetMode="External"/><Relationship Id="rId10" Type="http://schemas.openxmlformats.org/officeDocument/2006/relationships/hyperlink" Target="https://image.galacentre.ru/size/1000/4J9URAD.jpg" TargetMode="External"/><Relationship Id="rId19" Type="http://schemas.openxmlformats.org/officeDocument/2006/relationships/hyperlink" Target="https://catherineasquithgallery.com/uploads/posts/2021-03/1614561865_23-p-ochki-na-belom-fone-24.png" TargetMode="External"/><Relationship Id="rId4" Type="http://schemas.openxmlformats.org/officeDocument/2006/relationships/hyperlink" Target="https://catherineasquithgallery.com/uploads/posts/2021-02/1612749670_27-p-fon-dlya-prezentatsii-goluboi-s-ramkoi-28.jpg" TargetMode="External"/><Relationship Id="rId9" Type="http://schemas.openxmlformats.org/officeDocument/2006/relationships/hyperlink" Target="https://i.pinimg.com/originals/e8/df/8c/e8df8c0a170ac6e586b7a9cf565e0c8d.jpg" TargetMode="External"/><Relationship Id="rId14" Type="http://schemas.openxmlformats.org/officeDocument/2006/relationships/hyperlink" Target="https://detikontinentov.com/wp-content/uploads/2021/obuchenie-gramote/Bukva-V-e1623690872520.png" TargetMode="External"/><Relationship Id="rId22" Type="http://schemas.openxmlformats.org/officeDocument/2006/relationships/hyperlink" Target="https://pngimg.com/uploads/letter_a/letter_a_PNG12.pn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DEE99C-99AC-87CC-2D8C-4264012AAD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000" t="20469" r="23000" b="14741"/>
          <a:stretch/>
        </p:blipFill>
        <p:spPr>
          <a:xfrm>
            <a:off x="-108520" y="0"/>
            <a:ext cx="9252520" cy="6858000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51520" y="548680"/>
            <a:ext cx="21602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9900CC"/>
                </a:solidFill>
                <a:latin typeface="Comic Sans MS" pitchFamily="66" charset="0"/>
                <a:cs typeface="Times New Roman" pitchFamily="18" charset="0"/>
              </a:rPr>
              <a:t>Обучение грамоте. </a:t>
            </a:r>
          </a:p>
          <a:p>
            <a:pPr algn="ctr"/>
            <a:r>
              <a:rPr lang="ru-RU" sz="1400" b="1" dirty="0">
                <a:solidFill>
                  <a:srgbClr val="9900CC"/>
                </a:solidFill>
                <a:latin typeface="Comic Sans MS" pitchFamily="66" charset="0"/>
                <a:cs typeface="Times New Roman" pitchFamily="18" charset="0"/>
              </a:rPr>
              <a:t>УМК</a:t>
            </a:r>
            <a:r>
              <a:rPr lang="en-US" sz="1400" b="1" dirty="0">
                <a:solidFill>
                  <a:srgbClr val="9900CC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rgbClr val="9900CC"/>
                </a:solidFill>
                <a:latin typeface="Comic Sans MS" pitchFamily="66" charset="0"/>
                <a:cs typeface="Times New Roman" pitchFamily="18" charset="0"/>
              </a:rPr>
              <a:t> «Школа России»</a:t>
            </a:r>
          </a:p>
          <a:p>
            <a:pPr algn="ctr"/>
            <a:r>
              <a:rPr lang="ru-RU" sz="1400" b="1" dirty="0">
                <a:solidFill>
                  <a:srgbClr val="9900CC"/>
                </a:solidFill>
                <a:latin typeface="Comic Sans MS" pitchFamily="66" charset="0"/>
                <a:cs typeface="Times New Roman" pitchFamily="18" charset="0"/>
              </a:rPr>
              <a:t>1 класс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48064" y="2204864"/>
            <a:ext cx="3528392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«Согласная буква </a:t>
            </a:r>
            <a:r>
              <a:rPr lang="ru-RU" sz="4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В,в</a:t>
            </a:r>
            <a:r>
              <a:rPr lang="ru-RU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»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12749670_27-p-fon-dlya-prezentatsii-goluboi-s-ramkoi-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7624" y="385500"/>
            <a:ext cx="669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Назовите место звуков </a:t>
            </a:r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[в], [</a:t>
            </a:r>
            <a:r>
              <a:rPr lang="ru-RU" sz="28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8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'</a:t>
            </a:r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в словах: </a:t>
            </a:r>
          </a:p>
        </p:txBody>
      </p:sp>
      <p:pic>
        <p:nvPicPr>
          <p:cNvPr id="9" name="Рисунок 8" descr="4J9URAD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6136" y="1484784"/>
            <a:ext cx="2132856" cy="2132856"/>
          </a:xfrm>
          <a:prstGeom prst="rect">
            <a:avLst/>
          </a:prstGeom>
        </p:spPr>
      </p:pic>
      <p:pic>
        <p:nvPicPr>
          <p:cNvPr id="15" name="Рисунок 14" descr="korova15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5576" y="3227913"/>
            <a:ext cx="3096344" cy="3012301"/>
          </a:xfrm>
          <a:prstGeom prst="rect">
            <a:avLst/>
          </a:prstGeom>
        </p:spPr>
      </p:pic>
      <p:pic>
        <p:nvPicPr>
          <p:cNvPr id="16" name="Рисунок 15" descr="not-found_348590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60032" y="3789040"/>
            <a:ext cx="3241181" cy="1929113"/>
          </a:xfrm>
          <a:prstGeom prst="rect">
            <a:avLst/>
          </a:prstGeom>
        </p:spPr>
      </p:pic>
      <p:pic>
        <p:nvPicPr>
          <p:cNvPr id="17" name="Рисунок 16" descr="efe6422b60353a8dfb110f9063732938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63688" y="1124744"/>
            <a:ext cx="2304256" cy="185655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12749670_27-p-fon-dlya-prezentatsii-goluboi-s-ramkoi-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851920" y="893038"/>
            <a:ext cx="48965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Вот буква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видна вдали -</a:t>
            </a:r>
          </a:p>
          <a:p>
            <a:pPr fontAlgn="base"/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Красивая, витая.</a:t>
            </a:r>
          </a:p>
          <a:p>
            <a:pPr fontAlgn="base"/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Как будто крендель испекли,</a:t>
            </a:r>
          </a:p>
          <a:p>
            <a:pPr fontAlgn="base"/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Приезжих поджидая.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851920" y="3717032"/>
            <a:ext cx="48965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буква очень важная,</a:t>
            </a:r>
          </a:p>
          <a:p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Воображала страшная.</a:t>
            </a:r>
          </a:p>
          <a:p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Грудь колесом, живот надут,</a:t>
            </a:r>
          </a:p>
          <a:p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Как будто нет </a:t>
            </a:r>
            <a:r>
              <a:rPr lang="ru-RU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важнее тут.</a:t>
            </a:r>
            <a:endParaRPr lang="ru-RU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Bukva-V-e1623690872520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7544" y="1412776"/>
            <a:ext cx="3249006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12749670_27-p-fon-dlya-prezentatsii-goluboi-s-ramkoi-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55776" y="404664"/>
            <a:ext cx="4104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что похожа буква </a:t>
            </a:r>
            <a:r>
              <a:rPr lang="ru-RU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2" name="Рисунок 11" descr="588aec1d1700002f001d0b2b.jpe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38" t="8047" r="10626" b="9446"/>
          <a:stretch>
            <a:fillRect/>
          </a:stretch>
        </p:blipFill>
        <p:spPr>
          <a:xfrm>
            <a:off x="4572000" y="1340768"/>
            <a:ext cx="4123984" cy="2232248"/>
          </a:xfrm>
          <a:prstGeom prst="rect">
            <a:avLst/>
          </a:prstGeom>
        </p:spPr>
      </p:pic>
      <p:pic>
        <p:nvPicPr>
          <p:cNvPr id="13" name="Рисунок 12" descr="ziX5npdA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6137336" y="946432"/>
            <a:ext cx="1421288" cy="2247704"/>
          </a:xfrm>
          <a:prstGeom prst="rect">
            <a:avLst/>
          </a:prstGeom>
        </p:spPr>
      </p:pic>
      <p:pic>
        <p:nvPicPr>
          <p:cNvPr id="17" name="Рисунок 16" descr="Bicycle-PNG-Photos.png"/>
          <p:cNvPicPr>
            <a:picLocks noChangeAspect="1"/>
          </p:cNvPicPr>
          <p:nvPr/>
        </p:nvPicPr>
        <p:blipFill>
          <a:blip r:embed="rId5" cstate="print"/>
          <a:srcRect l="4433" t="10854"/>
          <a:stretch>
            <a:fillRect/>
          </a:stretch>
        </p:blipFill>
        <p:spPr>
          <a:xfrm rot="19468010">
            <a:off x="701122" y="3159939"/>
            <a:ext cx="3833049" cy="2527609"/>
          </a:xfrm>
          <a:prstGeom prst="rect">
            <a:avLst/>
          </a:prstGeom>
        </p:spPr>
      </p:pic>
      <p:pic>
        <p:nvPicPr>
          <p:cNvPr id="22" name="Рисунок 21" descr="1614561865_23-p-ochki-na-belom-fone-24.png"/>
          <p:cNvPicPr>
            <a:picLocks noChangeAspect="1"/>
          </p:cNvPicPr>
          <p:nvPr/>
        </p:nvPicPr>
        <p:blipFill>
          <a:blip r:embed="rId6" cstate="print"/>
          <a:srcRect l="7476" t="13438" r="8263" b="17657"/>
          <a:stretch>
            <a:fillRect/>
          </a:stretch>
        </p:blipFill>
        <p:spPr>
          <a:xfrm>
            <a:off x="595394" y="980728"/>
            <a:ext cx="3616565" cy="1656184"/>
          </a:xfrm>
          <a:prstGeom prst="rect">
            <a:avLst/>
          </a:prstGeom>
        </p:spPr>
      </p:pic>
      <p:pic>
        <p:nvPicPr>
          <p:cNvPr id="23" name="Рисунок 22" descr="ziX5npdA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1672840" y="1143584"/>
            <a:ext cx="1421288" cy="2247704"/>
          </a:xfrm>
          <a:prstGeom prst="rect">
            <a:avLst/>
          </a:prstGeom>
        </p:spPr>
      </p:pic>
      <p:pic>
        <p:nvPicPr>
          <p:cNvPr id="24" name="Рисунок 23" descr="1645185553_4-kartinkin-net-p-babochki-na-belom-fone-kartinki-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48064" y="3933056"/>
            <a:ext cx="3347864" cy="2343505"/>
          </a:xfrm>
          <a:prstGeom prst="rect">
            <a:avLst/>
          </a:prstGeom>
        </p:spPr>
      </p:pic>
      <p:pic>
        <p:nvPicPr>
          <p:cNvPr id="21" name="Рисунок 20" descr="ziX5npdA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32240" y="4077072"/>
            <a:ext cx="1421288" cy="2247704"/>
          </a:xfrm>
          <a:prstGeom prst="rect">
            <a:avLst/>
          </a:prstGeom>
        </p:spPr>
      </p:pic>
      <p:pic>
        <p:nvPicPr>
          <p:cNvPr id="25" name="Рисунок 24" descr="ziX5npdA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201279">
            <a:off x="2018877" y="3474104"/>
            <a:ext cx="1421288" cy="22477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12749670_27-p-fon-dlya-prezentatsii-goluboi-s-ramkoi-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87624" y="404664"/>
            <a:ext cx="6624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Укажите на ленте букв место буквы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25" name="Группа 24"/>
          <p:cNvGrpSpPr/>
          <p:nvPr/>
        </p:nvGrpSpPr>
        <p:grpSpPr>
          <a:xfrm>
            <a:off x="467544" y="2708920"/>
            <a:ext cx="8280920" cy="2160240"/>
            <a:chOff x="467544" y="2708920"/>
            <a:chExt cx="8280920" cy="2160240"/>
          </a:xfrm>
        </p:grpSpPr>
        <p:pic>
          <p:nvPicPr>
            <p:cNvPr id="26" name="Рисунок 25" descr="lenta-bukv_2.jpg"/>
            <p:cNvPicPr>
              <a:picLocks noChangeAspect="1"/>
            </p:cNvPicPr>
            <p:nvPr/>
          </p:nvPicPr>
          <p:blipFill>
            <a:blip r:embed="rId3" cstate="print"/>
            <a:srcRect l="5901" t="20158" r="5901" b="20158"/>
            <a:stretch>
              <a:fillRect/>
            </a:stretch>
          </p:blipFill>
          <p:spPr>
            <a:xfrm>
              <a:off x="467544" y="2708920"/>
              <a:ext cx="8280920" cy="216024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539552" y="2924944"/>
              <a:ext cx="50405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b="1" dirty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а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99592" y="2924944"/>
              <a:ext cx="50405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b="1" dirty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о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619672" y="3750131"/>
              <a:ext cx="50405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b="1" dirty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и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619672" y="2947591"/>
              <a:ext cx="43204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b="1" dirty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ы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331640" y="2947591"/>
              <a:ext cx="50405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b="1" dirty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у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411760" y="2924944"/>
              <a:ext cx="43460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b="1" dirty="0">
                  <a:latin typeface="Times New Roman" pitchFamily="18" charset="0"/>
                  <a:cs typeface="Times New Roman" pitchFamily="18" charset="0"/>
                </a:rPr>
                <a:t>н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297635" y="3739679"/>
              <a:ext cx="43460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b="1" dirty="0">
                  <a:latin typeface="Times New Roman" pitchFamily="18" charset="0"/>
                  <a:cs typeface="Times New Roman" pitchFamily="18" charset="0"/>
                </a:rPr>
                <a:t>с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148064" y="3739679"/>
              <a:ext cx="43460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b="1" dirty="0">
                  <a:latin typeface="Times New Roman" pitchFamily="18" charset="0"/>
                  <a:cs typeface="Times New Roman" pitchFamily="18" charset="0"/>
                </a:rPr>
                <a:t>к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580112" y="3717032"/>
              <a:ext cx="432048" cy="792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b="1" dirty="0">
                  <a:latin typeface="Times New Roman" pitchFamily="18" charset="0"/>
                  <a:cs typeface="Times New Roman" pitchFamily="18" charset="0"/>
                </a:rPr>
                <a:t>т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203848" y="2924944"/>
              <a:ext cx="362597" cy="792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b="1" dirty="0">
                  <a:latin typeface="Times New Roman" pitchFamily="18" charset="0"/>
                  <a:cs typeface="Times New Roman" pitchFamily="18" charset="0"/>
                </a:rPr>
                <a:t>л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563888" y="2924944"/>
              <a:ext cx="362597" cy="792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b="1" dirty="0">
                  <a:latin typeface="Times New Roman" pitchFamily="18" charset="0"/>
                  <a:cs typeface="Times New Roman" pitchFamily="18" charset="0"/>
                </a:rPr>
                <a:t>р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139952" y="1196752"/>
            <a:ext cx="362597" cy="792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07407E-6 L 0.06684 0.25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0" y="12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612749670_27-p-fon-dlya-prezentatsii-goluboi-s-ramkoi-28.jpg">
            <a:extLst>
              <a:ext uri="{FF2B5EF4-FFF2-40B4-BE49-F238E27FC236}">
                <a16:creationId xmlns:a16="http://schemas.microsoft.com/office/drawing/2014/main" id="{0FEF4996-024C-5818-6BCC-CA582B4B3E9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4CDA76B5-D144-34B1-DAA7-698118F0B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Азбука стр. 69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313D4207-9F18-0532-5AE0-995C038A51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5784" y="1600200"/>
            <a:ext cx="4038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 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C0BF5FC-51B1-F1E2-FA86-3B1F58B3A3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819" t="41023" r="46924" b="43082"/>
          <a:stretch/>
        </p:blipFill>
        <p:spPr>
          <a:xfrm>
            <a:off x="1465070" y="1417638"/>
            <a:ext cx="6018628" cy="2587426"/>
          </a:xfrm>
          <a:prstGeom prst="rect">
            <a:avLst/>
          </a:prstGeom>
        </p:spPr>
      </p:pic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21A03B8B-A10A-DFFC-EAA9-803940A289D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33330" t="63567" r="40003" b="12356"/>
          <a:stretch/>
        </p:blipFill>
        <p:spPr>
          <a:xfrm>
            <a:off x="1979712" y="3867979"/>
            <a:ext cx="4736048" cy="2303968"/>
          </a:xfrm>
          <a:prstGeom prst="rect">
            <a:avLst/>
          </a:prstGeom>
        </p:spPr>
      </p:pic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76569531-0087-EB39-B854-DB5CF22B4269}"/>
              </a:ext>
            </a:extLst>
          </p:cNvPr>
          <p:cNvCxnSpPr>
            <a:cxnSpLocks/>
          </p:cNvCxnSpPr>
          <p:nvPr/>
        </p:nvCxnSpPr>
        <p:spPr>
          <a:xfrm flipV="1">
            <a:off x="1889760" y="2656555"/>
            <a:ext cx="4826000" cy="1552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B64E679F-1216-ACC5-AF79-3153BC2D1ABA}"/>
              </a:ext>
            </a:extLst>
          </p:cNvPr>
          <p:cNvCxnSpPr>
            <a:cxnSpLocks/>
          </p:cNvCxnSpPr>
          <p:nvPr/>
        </p:nvCxnSpPr>
        <p:spPr>
          <a:xfrm>
            <a:off x="1835696" y="3068960"/>
            <a:ext cx="496855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48CCE3C3-9438-4E82-06D4-4161E338DAA4}"/>
              </a:ext>
            </a:extLst>
          </p:cNvPr>
          <p:cNvCxnSpPr>
            <a:cxnSpLocks/>
          </p:cNvCxnSpPr>
          <p:nvPr/>
        </p:nvCxnSpPr>
        <p:spPr>
          <a:xfrm>
            <a:off x="2204720" y="1844824"/>
            <a:ext cx="4599528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10A93D10-9A59-15DA-59DB-666361767822}"/>
              </a:ext>
            </a:extLst>
          </p:cNvPr>
          <p:cNvCxnSpPr>
            <a:cxnSpLocks/>
          </p:cNvCxnSpPr>
          <p:nvPr/>
        </p:nvCxnSpPr>
        <p:spPr>
          <a:xfrm flipV="1">
            <a:off x="2204720" y="3429000"/>
            <a:ext cx="3591416" cy="1524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C9A19F72-7AB6-A68E-EE05-A73B01ADA784}"/>
              </a:ext>
            </a:extLst>
          </p:cNvPr>
          <p:cNvCxnSpPr>
            <a:cxnSpLocks/>
          </p:cNvCxnSpPr>
          <p:nvPr/>
        </p:nvCxnSpPr>
        <p:spPr>
          <a:xfrm flipV="1">
            <a:off x="2387625" y="3815080"/>
            <a:ext cx="3591416" cy="1524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3D0D3DA5-57E5-1997-7DB6-3C6589BE026C}"/>
              </a:ext>
            </a:extLst>
          </p:cNvPr>
          <p:cNvCxnSpPr>
            <a:cxnSpLocks/>
          </p:cNvCxnSpPr>
          <p:nvPr/>
        </p:nvCxnSpPr>
        <p:spPr>
          <a:xfrm flipV="1">
            <a:off x="2242748" y="2216656"/>
            <a:ext cx="5240950" cy="17474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382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12749670_27-p-fon-dlya-prezentatsii-goluboi-s-ramkoi-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f226848d1abbd807e69ebf5a4a1f9daf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11470" t="21768" r="4827"/>
          <a:stretch>
            <a:fillRect/>
          </a:stretch>
        </p:blipFill>
        <p:spPr>
          <a:xfrm>
            <a:off x="395536" y="1988840"/>
            <a:ext cx="8367461" cy="33123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5776" y="745540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Как лиса ловила ворон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12749670_27-p-fon-dlya-prezentatsii-goluboi-s-ramkoi-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c3772d18d718bc64470ed95d35499066-800x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21" t="17240" r="8421" b="27320"/>
          <a:stretch>
            <a:fillRect/>
          </a:stretch>
        </p:blipFill>
        <p:spPr>
          <a:xfrm>
            <a:off x="467544" y="1808820"/>
            <a:ext cx="8136904" cy="40684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5856" y="74554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Ловить ворон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12749670_27-p-fon-dlya-prezentatsii-goluboi-s-ramkoi-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5816" y="404664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Разгадайте ребусы.</a:t>
            </a:r>
          </a:p>
        </p:txBody>
      </p:sp>
      <p:grpSp>
        <p:nvGrpSpPr>
          <p:cNvPr id="32" name="Группа 31"/>
          <p:cNvGrpSpPr/>
          <p:nvPr/>
        </p:nvGrpSpPr>
        <p:grpSpPr>
          <a:xfrm>
            <a:off x="683568" y="1484784"/>
            <a:ext cx="3847285" cy="4320480"/>
            <a:chOff x="683568" y="1484784"/>
            <a:chExt cx="3847285" cy="4320480"/>
          </a:xfrm>
        </p:grpSpPr>
        <p:pic>
          <p:nvPicPr>
            <p:cNvPr id="24" name="Рисунок 23" descr="letter_a_PNG12.png"/>
            <p:cNvPicPr>
              <a:picLocks noChangeAspect="1"/>
            </p:cNvPicPr>
            <p:nvPr/>
          </p:nvPicPr>
          <p:blipFill>
            <a:blip r:embed="rId3" cstate="print"/>
            <a:srcRect l="31100" t="29000" r="22700" b="26900"/>
            <a:stretch>
              <a:fillRect/>
            </a:stretch>
          </p:blipFill>
          <p:spPr>
            <a:xfrm>
              <a:off x="683568" y="1484784"/>
              <a:ext cx="3847285" cy="432048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339752" y="3789040"/>
              <a:ext cx="64807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к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835696" y="4221088"/>
              <a:ext cx="64807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ы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47664" y="3789040"/>
              <a:ext cx="64807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т</a:t>
              </a: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4992058" y="1484784"/>
            <a:ext cx="3684398" cy="4421164"/>
            <a:chOff x="4992058" y="1484784"/>
            <a:chExt cx="3684398" cy="4421164"/>
          </a:xfrm>
        </p:grpSpPr>
        <p:pic>
          <p:nvPicPr>
            <p:cNvPr id="21" name="Рисунок 20" descr="Opera-Logo-2013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5545" r="14743"/>
            <a:stretch>
              <a:fillRect/>
            </a:stretch>
          </p:blipFill>
          <p:spPr>
            <a:xfrm>
              <a:off x="4992058" y="1484784"/>
              <a:ext cx="3684398" cy="4421164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020272" y="3356992"/>
              <a:ext cx="64807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0" b="1" dirty="0">
                  <a:latin typeface="Times New Roman" pitchFamily="18" charset="0"/>
                  <a:cs typeface="Times New Roman" pitchFamily="18" charset="0"/>
                </a:rPr>
                <a:t>а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732240" y="2924944"/>
              <a:ext cx="64807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0" b="1" dirty="0">
                  <a:latin typeface="Times New Roman" pitchFamily="18" charset="0"/>
                  <a:cs typeface="Times New Roman" pitchFamily="18" charset="0"/>
                </a:rPr>
                <a:t>н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372200" y="3140968"/>
              <a:ext cx="64807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0" b="1" dirty="0">
                  <a:latin typeface="Times New Roman" pitchFamily="18" charset="0"/>
                  <a:cs typeface="Times New Roman" pitchFamily="18" charset="0"/>
                </a:rPr>
                <a:t>о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012160" y="2852936"/>
              <a:ext cx="64807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0" b="1" dirty="0">
                  <a:latin typeface="Times New Roman" pitchFamily="18" charset="0"/>
                  <a:cs typeface="Times New Roman" pitchFamily="18" charset="0"/>
                </a:rPr>
                <a:t>р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12749670_27-p-fon-dlya-prezentatsii-goluboi-s-ramkoi-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5816" y="404664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Разгадайте ребусы.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4992058" y="1484784"/>
            <a:ext cx="3684398" cy="4421164"/>
            <a:chOff x="4992058" y="1484784"/>
            <a:chExt cx="3684398" cy="4421164"/>
          </a:xfrm>
        </p:grpSpPr>
        <p:pic>
          <p:nvPicPr>
            <p:cNvPr id="21" name="Рисунок 20" descr="Opera-Logo-2013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5545" r="14743"/>
            <a:stretch>
              <a:fillRect/>
            </a:stretch>
          </p:blipFill>
          <p:spPr>
            <a:xfrm>
              <a:off x="4992058" y="1484784"/>
              <a:ext cx="3684398" cy="4421164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020272" y="3356992"/>
              <a:ext cx="64807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0" b="1" dirty="0">
                  <a:latin typeface="Times New Roman" pitchFamily="18" charset="0"/>
                  <a:cs typeface="Times New Roman" pitchFamily="18" charset="0"/>
                </a:rPr>
                <a:t>а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732240" y="2924944"/>
              <a:ext cx="64807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0" b="1" dirty="0">
                  <a:latin typeface="Times New Roman" pitchFamily="18" charset="0"/>
                  <a:cs typeface="Times New Roman" pitchFamily="18" charset="0"/>
                </a:rPr>
                <a:t>т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372200" y="3140968"/>
              <a:ext cx="64807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0" b="1" dirty="0">
                  <a:latin typeface="Times New Roman" pitchFamily="18" charset="0"/>
                  <a:cs typeface="Times New Roman" pitchFamily="18" charset="0"/>
                </a:rPr>
                <a:t>о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012160" y="2852936"/>
              <a:ext cx="64807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0" b="1" dirty="0">
                  <a:latin typeface="Times New Roman" pitchFamily="18" charset="0"/>
                  <a:cs typeface="Times New Roman" pitchFamily="18" charset="0"/>
                </a:rPr>
                <a:t>р</a:t>
              </a: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683568" y="1484784"/>
            <a:ext cx="3847285" cy="4320480"/>
            <a:chOff x="683568" y="1484784"/>
            <a:chExt cx="3847285" cy="4320480"/>
          </a:xfrm>
        </p:grpSpPr>
        <p:pic>
          <p:nvPicPr>
            <p:cNvPr id="24" name="Рисунок 23" descr="letter_a_PNG12.png"/>
            <p:cNvPicPr>
              <a:picLocks noChangeAspect="1"/>
            </p:cNvPicPr>
            <p:nvPr/>
          </p:nvPicPr>
          <p:blipFill>
            <a:blip r:embed="rId4" cstate="print"/>
            <a:srcRect l="31100" t="29000" r="22700" b="26900"/>
            <a:stretch>
              <a:fillRect/>
            </a:stretch>
          </p:blipFill>
          <p:spPr>
            <a:xfrm>
              <a:off x="683568" y="1484784"/>
              <a:ext cx="3847285" cy="432048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267744" y="3789040"/>
              <a:ext cx="64807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р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835696" y="4221088"/>
              <a:ext cx="64807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о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47664" y="3789040"/>
              <a:ext cx="64807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к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555776" y="3421449"/>
              <a:ext cx="64807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о</a:t>
              </a: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12749670_27-p-fon-dlya-prezentatsii-goluboi-s-ramkoi-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47664" y="404664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Понаблюдайте, что общего в словах.</a:t>
            </a:r>
          </a:p>
        </p:txBody>
      </p:sp>
      <p:pic>
        <p:nvPicPr>
          <p:cNvPr id="32" name="Рисунок 31" descr="0_b2b1e_e15eb32_ori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4149080"/>
            <a:ext cx="3325054" cy="2054779"/>
          </a:xfrm>
          <a:prstGeom prst="rect">
            <a:avLst/>
          </a:prstGeom>
        </p:spPr>
      </p:pic>
      <p:grpSp>
        <p:nvGrpSpPr>
          <p:cNvPr id="34" name="Группа 33"/>
          <p:cNvGrpSpPr/>
          <p:nvPr/>
        </p:nvGrpSpPr>
        <p:grpSpPr>
          <a:xfrm>
            <a:off x="1043608" y="1412776"/>
            <a:ext cx="5472608" cy="2751715"/>
            <a:chOff x="755576" y="1628800"/>
            <a:chExt cx="5472608" cy="2751715"/>
          </a:xfrm>
        </p:grpSpPr>
        <p:sp>
          <p:nvSpPr>
            <p:cNvPr id="35" name="TextBox 34"/>
            <p:cNvSpPr txBox="1"/>
            <p:nvPr/>
          </p:nvSpPr>
          <p:spPr>
            <a:xfrm>
              <a:off x="755576" y="1628800"/>
              <a:ext cx="5472608" cy="2751715"/>
            </a:xfrm>
            <a:custGeom>
              <a:avLst/>
              <a:gdLst>
                <a:gd name="connsiteX0" fmla="*/ 0 w 5472608"/>
                <a:gd name="connsiteY0" fmla="*/ 0 h 1938992"/>
                <a:gd name="connsiteX1" fmla="*/ 5472608 w 5472608"/>
                <a:gd name="connsiteY1" fmla="*/ 0 h 1938992"/>
                <a:gd name="connsiteX2" fmla="*/ 5472608 w 5472608"/>
                <a:gd name="connsiteY2" fmla="*/ 1938992 h 1938992"/>
                <a:gd name="connsiteX3" fmla="*/ 0 w 5472608"/>
                <a:gd name="connsiteY3" fmla="*/ 1938992 h 1938992"/>
                <a:gd name="connsiteX4" fmla="*/ 0 w 5472608"/>
                <a:gd name="connsiteY4" fmla="*/ 0 h 193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2608" h="1938992">
                  <a:moveTo>
                    <a:pt x="0" y="0"/>
                  </a:moveTo>
                  <a:lnTo>
                    <a:pt x="5472608" y="0"/>
                  </a:lnTo>
                  <a:lnTo>
                    <a:pt x="5472608" y="1938992"/>
                  </a:lnTo>
                  <a:lnTo>
                    <a:pt x="0" y="1938992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  <a:prstDash val="sysDash"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рос			выросла</a:t>
              </a:r>
            </a:p>
            <a:p>
              <a:pPr>
                <a:lnSpc>
                  <a:spcPct val="150000"/>
                </a:lnSpc>
              </a:pPr>
              <a:r>
                <a:rPr lang="ru-RU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вырос		растил</a:t>
              </a:r>
            </a:p>
            <a:p>
              <a:pPr>
                <a:lnSpc>
                  <a:spcPct val="150000"/>
                </a:lnSpc>
              </a:pPr>
              <a:r>
                <a:rPr lang="ru-RU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росла		вырастил</a:t>
              </a:r>
            </a:p>
          </p:txBody>
        </p:sp>
        <p:cxnSp>
          <p:nvCxnSpPr>
            <p:cNvPr id="36" name="Прямая соединительная линия 35"/>
            <p:cNvCxnSpPr/>
            <p:nvPr/>
          </p:nvCxnSpPr>
          <p:spPr>
            <a:xfrm>
              <a:off x="1547664" y="2852936"/>
              <a:ext cx="0" cy="57606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>
              <a:off x="1619672" y="3789040"/>
              <a:ext cx="0" cy="57606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>
              <a:off x="5076056" y="3789040"/>
              <a:ext cx="0" cy="57606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>
              <a:off x="4283968" y="3789040"/>
              <a:ext cx="0" cy="57606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>
              <a:off x="5076056" y="1988840"/>
              <a:ext cx="0" cy="57606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/>
            <p:cNvCxnSpPr/>
            <p:nvPr/>
          </p:nvCxnSpPr>
          <p:spPr>
            <a:xfrm>
              <a:off x="4283968" y="1988840"/>
              <a:ext cx="0" cy="57606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>
              <a:off x="1403648" y="1988840"/>
              <a:ext cx="0" cy="576064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/>
            <p:cNvCxnSpPr/>
            <p:nvPr/>
          </p:nvCxnSpPr>
          <p:spPr>
            <a:xfrm>
              <a:off x="4788024" y="1988840"/>
              <a:ext cx="0" cy="576064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/>
            <p:nvPr/>
          </p:nvCxnSpPr>
          <p:spPr>
            <a:xfrm>
              <a:off x="4932040" y="2852936"/>
              <a:ext cx="0" cy="576064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/>
            <p:cNvCxnSpPr/>
            <p:nvPr/>
          </p:nvCxnSpPr>
          <p:spPr>
            <a:xfrm>
              <a:off x="4139952" y="2852936"/>
              <a:ext cx="0" cy="576064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>
              <a:off x="2051720" y="2852936"/>
              <a:ext cx="0" cy="576064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/>
            <p:cNvCxnSpPr/>
            <p:nvPr/>
          </p:nvCxnSpPr>
          <p:spPr>
            <a:xfrm>
              <a:off x="1403648" y="3789040"/>
              <a:ext cx="0" cy="576064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/>
            <p:cNvCxnSpPr/>
            <p:nvPr/>
          </p:nvCxnSpPr>
          <p:spPr>
            <a:xfrm>
              <a:off x="5580112" y="3789040"/>
              <a:ext cx="0" cy="576064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/>
            <p:cNvCxnSpPr/>
            <p:nvPr/>
          </p:nvCxnSpPr>
          <p:spPr>
            <a:xfrm>
              <a:off x="4788024" y="3789040"/>
              <a:ext cx="0" cy="576064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>
              <a:off x="4355976" y="2852936"/>
              <a:ext cx="0" cy="57606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/>
            <p:cNvCxnSpPr/>
            <p:nvPr/>
          </p:nvCxnSpPr>
          <p:spPr>
            <a:xfrm flipV="1">
              <a:off x="1331640" y="2852952"/>
              <a:ext cx="72008" cy="14400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 flipV="1">
              <a:off x="2051720" y="3717048"/>
              <a:ext cx="72008" cy="14400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 flipV="1">
              <a:off x="4067944" y="1916848"/>
              <a:ext cx="72008" cy="14400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/>
            <p:cNvCxnSpPr/>
            <p:nvPr/>
          </p:nvCxnSpPr>
          <p:spPr>
            <a:xfrm flipV="1">
              <a:off x="4788024" y="2852952"/>
              <a:ext cx="72008" cy="14400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единительная линия 54"/>
            <p:cNvCxnSpPr/>
            <p:nvPr/>
          </p:nvCxnSpPr>
          <p:spPr>
            <a:xfrm flipV="1">
              <a:off x="4067944" y="3789056"/>
              <a:ext cx="72008" cy="14400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6" name="Рисунок 55" descr="luk-1-1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8160322">
            <a:off x="6213458" y="1796371"/>
            <a:ext cx="2603216" cy="1217017"/>
          </a:xfrm>
          <a:prstGeom prst="rect">
            <a:avLst/>
          </a:prstGeom>
        </p:spPr>
      </p:pic>
      <p:pic>
        <p:nvPicPr>
          <p:cNvPr id="57" name="Рисунок 56" descr="Green-Celtuce-Transparent-PN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1600" y="4293096"/>
            <a:ext cx="3048021" cy="201626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12749670_27-p-fon-dlya-prezentatsii-goluboi-s-ramkoi-28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988" t="10500" r="12988" b="16400"/>
          <a:stretch>
            <a:fillRect/>
          </a:stretch>
        </p:blipFill>
        <p:spPr>
          <a:xfrm>
            <a:off x="1259632" y="3789040"/>
            <a:ext cx="3268665" cy="2420888"/>
          </a:xfrm>
          <a:prstGeom prst="rect">
            <a:avLst/>
          </a:prstGeom>
        </p:spPr>
      </p:pic>
      <p:pic>
        <p:nvPicPr>
          <p:cNvPr id="5" name="Рисунок 4" descr="1612749670_27-p-fon-dlya-prezentatsii-goluboi-s-ramkoi-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71600" y="1196752"/>
            <a:ext cx="374441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Солнце радостно проснулось, </a:t>
            </a:r>
            <a:b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Осторожно потянулось, </a:t>
            </a:r>
            <a:b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Лучикам пора вставать </a:t>
            </a:r>
            <a:b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 урок наш начинать. 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4045E35-15F5-44B6-6987-FCB590875E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168" t="25605" r="62449" b="19678"/>
          <a:stretch/>
        </p:blipFill>
        <p:spPr>
          <a:xfrm>
            <a:off x="5148064" y="1844824"/>
            <a:ext cx="3312368" cy="4519832"/>
          </a:xfrm>
          <a:prstGeom prst="round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12749670_27-p-fon-dlya-prezentatsii-goluboi-s-ramkoi-28.jpg">
            <a:extLst>
              <a:ext uri="{FF2B5EF4-FFF2-40B4-BE49-F238E27FC236}">
                <a16:creationId xmlns:a16="http://schemas.microsoft.com/office/drawing/2014/main" id="{C287DA5C-7179-862A-FC98-0A4E2C68380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827397-2807-62E9-77F6-072EC9683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Азбука стр. 71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996AE29-C4F4-6DE0-722F-64C243D754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37588" t="40203" r="50330" b="52198"/>
          <a:stretch/>
        </p:blipFill>
        <p:spPr>
          <a:xfrm>
            <a:off x="473968" y="2276872"/>
            <a:ext cx="5771929" cy="2061356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FB2BE8-6A77-BBE4-332A-0B6339F3B2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113" t="30400" r="38188" b="51400"/>
          <a:stretch/>
        </p:blipFill>
        <p:spPr>
          <a:xfrm>
            <a:off x="6245897" y="2060848"/>
            <a:ext cx="2592288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374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12749670_27-p-fon-dlya-prezentatsii-goluboi-s-ramkoi-28.jpg">
            <a:extLst>
              <a:ext uri="{FF2B5EF4-FFF2-40B4-BE49-F238E27FC236}">
                <a16:creationId xmlns:a16="http://schemas.microsoft.com/office/drawing/2014/main" id="{F3ACE7CC-7C3B-0D68-204C-2B7CEE85E9C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C85A7C-6967-A5C7-EC56-3CEABEF5A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3183FA87-2C9D-0C06-B2A9-895C375D2D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9416" t="38816" r="33891" b="21409"/>
          <a:stretch/>
        </p:blipFill>
        <p:spPr>
          <a:xfrm>
            <a:off x="850627" y="1484784"/>
            <a:ext cx="7676048" cy="4680520"/>
          </a:xfrm>
        </p:spPr>
      </p:pic>
    </p:spTree>
    <p:extLst>
      <p:ext uri="{BB962C8B-B14F-4D97-AF65-F5344CB8AC3E}">
        <p14:creationId xmlns:p14="http://schemas.microsoft.com/office/powerpoint/2010/main" val="20995710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12749670_27-p-fon-dlya-prezentatsii-goluboi-s-ramkoi-28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988" t="10500" r="12988" b="16400"/>
          <a:stretch>
            <a:fillRect/>
          </a:stretch>
        </p:blipFill>
        <p:spPr>
          <a:xfrm>
            <a:off x="1259632" y="3789040"/>
            <a:ext cx="3268665" cy="2420888"/>
          </a:xfrm>
          <a:prstGeom prst="rect">
            <a:avLst/>
          </a:prstGeom>
        </p:spPr>
      </p:pic>
      <p:pic>
        <p:nvPicPr>
          <p:cNvPr id="5" name="Рисунок 4" descr="1612749670_27-p-fon-dlya-prezentatsii-goluboi-s-ramkoi-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71600" y="1340768"/>
            <a:ext cx="43204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Век живи - век учись.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71600" y="2401724"/>
            <a:ext cx="64807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Всякий человек в деле познаётся.</a:t>
            </a:r>
          </a:p>
        </p:txBody>
      </p:sp>
      <p:pic>
        <p:nvPicPr>
          <p:cNvPr id="7" name="Рисунок 6" descr="kartinki-buratino-18.jpe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650" r="10101"/>
          <a:stretch>
            <a:fillRect/>
          </a:stretch>
        </p:blipFill>
        <p:spPr>
          <a:xfrm>
            <a:off x="6582451" y="3068960"/>
            <a:ext cx="2238020" cy="3279196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1043608" y="1844824"/>
            <a:ext cx="252000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3131840" y="1844824"/>
            <a:ext cx="216000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2375776" y="1844824"/>
            <a:ext cx="180000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043608" y="2924944"/>
            <a:ext cx="252000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4067944" y="2924944"/>
            <a:ext cx="216000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3347864" y="2924944"/>
            <a:ext cx="216024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2843832" y="3861048"/>
            <a:ext cx="180000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691680" y="404664"/>
            <a:ext cx="5688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Народная мудрость в пословицах.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971600" y="3348281"/>
            <a:ext cx="59766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Слово не воробей, вылетит - не поймаешь.</a:t>
            </a: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4499992" y="3861048"/>
            <a:ext cx="180000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1799712" y="3861048"/>
            <a:ext cx="180000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12749670_27-p-fon-dlya-prezentatsii-goluboi-s-ramkoi-28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988" t="10500" r="12988" b="16400"/>
          <a:stretch>
            <a:fillRect/>
          </a:stretch>
        </p:blipFill>
        <p:spPr>
          <a:xfrm>
            <a:off x="1259632" y="3789040"/>
            <a:ext cx="3268665" cy="2420888"/>
          </a:xfrm>
          <a:prstGeom prst="rect">
            <a:avLst/>
          </a:prstGeom>
        </p:spPr>
      </p:pic>
      <p:pic>
        <p:nvPicPr>
          <p:cNvPr id="5" name="Рисунок 4" descr="1612749670_27-p-fon-dlya-prezentatsii-goluboi-s-ramkoi-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9552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7544" y="1340768"/>
            <a:ext cx="82809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Wingdings" pitchFamily="2" charset="2"/>
              <a:buChar char="v"/>
            </a:pPr>
            <a:r>
              <a:rPr lang="ru-RU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 </a:t>
            </a:r>
            <a:r>
              <a:rPr lang="ru-RU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какой буквой русского алфавита мы познакомились?</a:t>
            </a:r>
          </a:p>
          <a:p>
            <a:pPr fontAlgn="base">
              <a:buFont typeface="Wingdings" pitchFamily="2" charset="2"/>
              <a:buChar char="v"/>
            </a:pPr>
            <a:r>
              <a:rPr lang="ru-RU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Какие звуки она обозначает?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buFont typeface="Wingdings" pitchFamily="2" charset="2"/>
              <a:buChar char="v"/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Назовите слог, в котором </a:t>
            </a:r>
          </a:p>
          <a:p>
            <a:pPr fontAlgn="base"/>
            <a:r>
              <a:rPr lang="ru-RU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новый звук слышится мягко: </a:t>
            </a:r>
          </a:p>
          <a:p>
            <a:pPr fontAlgn="base"/>
            <a:r>
              <a:rPr lang="ru-RU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ро</a:t>
            </a:r>
            <a:r>
              <a:rPr lang="ru-RU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ра</a:t>
            </a:r>
            <a:r>
              <a:rPr lang="ru-RU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ру</a:t>
            </a:r>
            <a:r>
              <a:rPr lang="ru-RU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ри</a:t>
            </a:r>
            <a:r>
              <a:rPr lang="ru-RU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ры</a:t>
            </a:r>
            <a:r>
              <a:rPr lang="ru-RU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75856" y="404664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Подведём итог.</a:t>
            </a:r>
          </a:p>
        </p:txBody>
      </p:sp>
      <p:pic>
        <p:nvPicPr>
          <p:cNvPr id="7" name="Рисунок 6" descr="kartinki-buratino-18.jpe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650" r="10101"/>
          <a:stretch>
            <a:fillRect/>
          </a:stretch>
        </p:blipFill>
        <p:spPr>
          <a:xfrm>
            <a:off x="6238437" y="2564904"/>
            <a:ext cx="2582034" cy="378325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12749670_27-p-fon-dlya-prezentatsii-goluboi-s-ramkoi-28.jpg">
            <a:extLst>
              <a:ext uri="{FF2B5EF4-FFF2-40B4-BE49-F238E27FC236}">
                <a16:creationId xmlns:a16="http://schemas.microsoft.com/office/drawing/2014/main" id="{76CBC1F8-02A7-5749-940E-7FD30A155EA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576"/>
            <a:ext cx="9144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19B569-BF34-8420-E233-67C773071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52E14F88-3BB4-E2A8-193B-72D2670D99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7471" t="29471" r="37471" b="45274"/>
          <a:stretch/>
        </p:blipFill>
        <p:spPr>
          <a:xfrm>
            <a:off x="457200" y="1196752"/>
            <a:ext cx="8256316" cy="4680520"/>
          </a:xfrm>
        </p:spPr>
      </p:pic>
    </p:spTree>
    <p:extLst>
      <p:ext uri="{BB962C8B-B14F-4D97-AF65-F5344CB8AC3E}">
        <p14:creationId xmlns:p14="http://schemas.microsoft.com/office/powerpoint/2010/main" val="21598938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1612749670_27-p-fon-dlya-prezentatsii-goluboi-s-ramkoi-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2915816" y="116632"/>
            <a:ext cx="33123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Используемые источники: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548680"/>
            <a:ext cx="8568952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itchFamily="18" charset="0"/>
                <a:cs typeface="Times New Roman" pitchFamily="18" charset="0"/>
                <a:hlinkClick r:id="rId3"/>
              </a:rPr>
              <a:t>https://kartinkin.net/uploads/posts/2021-03/1616036856_9-p-fon-dlya-zagadok-11.jpg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фон</a:t>
            </a:r>
          </a:p>
          <a:p>
            <a:r>
              <a:rPr lang="en-US" sz="1400" dirty="0">
                <a:latin typeface="Times New Roman" pitchFamily="18" charset="0"/>
                <a:cs typeface="Times New Roman" pitchFamily="18" charset="0"/>
                <a:hlinkClick r:id="rId4"/>
              </a:rPr>
              <a:t>https://catherineasquithgallery.com/uploads/posts/2021-02/1612749670_27-p-fon-dlya-prezentatsii-goluboi-s-ramkoi-28.jpg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фон</a:t>
            </a:r>
          </a:p>
          <a:p>
            <a:r>
              <a:rPr lang="en-US" sz="1400" dirty="0">
                <a:latin typeface="Times New Roman" pitchFamily="18" charset="0"/>
                <a:cs typeface="Times New Roman" pitchFamily="18" charset="0"/>
                <a:hlinkClick r:id="rId5"/>
              </a:rPr>
              <a:t>https://proprikol.ru/wp-content/uploads/2020/04/kartinki-buratino-18.jpeg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Буратино</a:t>
            </a:r>
          </a:p>
          <a:p>
            <a:r>
              <a:rPr lang="en-US" sz="1400" dirty="0">
                <a:latin typeface="Times New Roman" pitchFamily="18" charset="0"/>
                <a:cs typeface="Times New Roman" pitchFamily="18" charset="0"/>
                <a:hlinkClick r:id="rId6"/>
              </a:rPr>
              <a:t>https://russianmagnets.com/images/stories/virtuemart/product/lenta-bukv_2.jpg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лента букв</a:t>
            </a:r>
          </a:p>
          <a:p>
            <a:r>
              <a:rPr lang="en-US" sz="1400" dirty="0">
                <a:latin typeface="Times New Roman" pitchFamily="18" charset="0"/>
                <a:cs typeface="Times New Roman" pitchFamily="18" charset="0"/>
                <a:hlinkClick r:id="rId7"/>
              </a:rPr>
              <a:t>https://catherineasquithgallery.com/uploads/posts/2021-03/1614587621_15-p-malchik-na-belom-fone-kartinka-18.png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мальчик</a:t>
            </a:r>
          </a:p>
          <a:p>
            <a:r>
              <a:rPr lang="en-US" sz="1400" dirty="0">
                <a:latin typeface="Times New Roman" pitchFamily="18" charset="0"/>
                <a:cs typeface="Times New Roman" pitchFamily="18" charset="0"/>
                <a:hlinkClick r:id="rId8"/>
              </a:rPr>
              <a:t>https://adonius.club/uploads/posts/2022-01/thumbs/1643649844_1-adonius-club-p-vasilki-na-prozrachnom-fone-1.png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васильки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>
                <a:latin typeface="Times New Roman" pitchFamily="18" charset="0"/>
                <a:cs typeface="Times New Roman" pitchFamily="18" charset="0"/>
                <a:hlinkClick r:id="rId9"/>
              </a:rPr>
              <a:t>https://i.pinimg.com/originals/e8/df/8c/e8df8c0a170ac6e586b7a9cf565e0c8d.jpg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вратарь</a:t>
            </a:r>
          </a:p>
          <a:p>
            <a:r>
              <a:rPr lang="en-US" sz="1400" dirty="0">
                <a:latin typeface="Times New Roman" pitchFamily="18" charset="0"/>
                <a:cs typeface="Times New Roman" pitchFamily="18" charset="0"/>
                <a:hlinkClick r:id="rId10"/>
              </a:rPr>
              <a:t>https://image.galacentre.ru/size/1000/4J9URAD.jpg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вилка </a:t>
            </a:r>
          </a:p>
          <a:p>
            <a:r>
              <a:rPr lang="en-US" sz="1400" dirty="0">
                <a:latin typeface="Times New Roman" pitchFamily="18" charset="0"/>
                <a:cs typeface="Times New Roman" pitchFamily="18" charset="0"/>
                <a:hlinkClick r:id="rId11"/>
              </a:rPr>
              <a:t>https://pickimage.ru/wp-content/uploads/images/detskie/cow/korova15.jpg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корова</a:t>
            </a:r>
          </a:p>
          <a:p>
            <a:r>
              <a:rPr lang="en-US" sz="1400" dirty="0">
                <a:latin typeface="Times New Roman" pitchFamily="18" charset="0"/>
                <a:cs typeface="Times New Roman" pitchFamily="18" charset="0"/>
                <a:hlinkClick r:id="rId12"/>
              </a:rPr>
              <a:t>https://cdn.foxshakedowndish.com/wp-content/uploads/not-found_348590.jpg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кровать</a:t>
            </a:r>
          </a:p>
          <a:p>
            <a:r>
              <a:rPr lang="en-US" sz="1400" dirty="0">
                <a:latin typeface="Times New Roman" pitchFamily="18" charset="0"/>
                <a:cs typeface="Times New Roman" pitchFamily="18" charset="0"/>
                <a:hlinkClick r:id="rId13"/>
              </a:rPr>
              <a:t>https://i.pinimg.com/736x/ef/e6/42/efe6422b60353a8dfb110f9063732938.jpg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варежки</a:t>
            </a:r>
          </a:p>
          <a:p>
            <a:r>
              <a:rPr lang="en-US" sz="1400" dirty="0">
                <a:latin typeface="Times New Roman" pitchFamily="18" charset="0"/>
                <a:cs typeface="Times New Roman" pitchFamily="18" charset="0"/>
                <a:hlinkClick r:id="rId14"/>
              </a:rPr>
              <a:t>https://detikontinentov.com/wp-content/uploads/2021/obuchenie-gramote/Bukva-V-e1623690872520.png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буква В</a:t>
            </a:r>
          </a:p>
          <a:p>
            <a:r>
              <a:rPr lang="en-US" sz="1400" dirty="0">
                <a:latin typeface="Times New Roman" pitchFamily="18" charset="0"/>
                <a:cs typeface="Times New Roman" pitchFamily="18" charset="0"/>
                <a:hlinkClick r:id="rId15"/>
              </a:rPr>
              <a:t>http://clipart-library.com/images/ziX5npdAT.png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буква В</a:t>
            </a:r>
          </a:p>
          <a:p>
            <a:r>
              <a:rPr lang="en-US" sz="1400" dirty="0">
                <a:latin typeface="Times New Roman" pitchFamily="18" charset="0"/>
                <a:cs typeface="Times New Roman" pitchFamily="18" charset="0"/>
                <a:hlinkClick r:id="rId16"/>
              </a:rPr>
              <a:t>https://kartinkin.net/uploads/posts/2022-02/thumbs/1645185553_4-kartinkin-net-p-babochki-na-belom-fone-kartinki-4.png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бабочка</a:t>
            </a:r>
          </a:p>
          <a:p>
            <a:r>
              <a:rPr lang="en-US" sz="1400" dirty="0">
                <a:latin typeface="Times New Roman" pitchFamily="18" charset="0"/>
                <a:cs typeface="Times New Roman" pitchFamily="18" charset="0"/>
                <a:hlinkClick r:id="rId17"/>
              </a:rPr>
              <a:t>https://xn--52-6kc1agln.xn--p1ai/ckfinder/userfiles/images/588aec1d1700002f001d0b2b.jpeg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телефон</a:t>
            </a:r>
          </a:p>
          <a:p>
            <a:r>
              <a:rPr lang="en-US" sz="1400" dirty="0">
                <a:latin typeface="Times New Roman" pitchFamily="18" charset="0"/>
                <a:cs typeface="Times New Roman" pitchFamily="18" charset="0"/>
                <a:hlinkClick r:id="rId18"/>
              </a:rPr>
              <a:t>https://www.pngmart.com/files/6/Bicycle-PNG-Photos.png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велосипед</a:t>
            </a:r>
          </a:p>
          <a:p>
            <a:r>
              <a:rPr lang="en-US" sz="1400" dirty="0">
                <a:latin typeface="Times New Roman" pitchFamily="18" charset="0"/>
                <a:cs typeface="Times New Roman" pitchFamily="18" charset="0"/>
                <a:hlinkClick r:id="rId19"/>
              </a:rPr>
              <a:t>https://catherineasquithgallery.com/uploads/posts/2021-03/1614561865_23-p-ochki-na-belom-fone-24.png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очки</a:t>
            </a:r>
          </a:p>
          <a:p>
            <a:r>
              <a:rPr lang="en-US" sz="1400" dirty="0">
                <a:latin typeface="Times New Roman" pitchFamily="18" charset="0"/>
                <a:cs typeface="Times New Roman" pitchFamily="18" charset="0"/>
                <a:hlinkClick r:id="rId20"/>
              </a:rPr>
              <a:t>http://cdn01.ru/files/users/images/f2/26/f226848d1abbd807e69ebf5a4a1f9daf.jpg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Как лиса ловила ворон</a:t>
            </a:r>
          </a:p>
          <a:p>
            <a:r>
              <a:rPr lang="en-US" sz="1400" dirty="0">
                <a:latin typeface="Times New Roman" pitchFamily="18" charset="0"/>
                <a:cs typeface="Times New Roman" pitchFamily="18" charset="0"/>
                <a:hlinkClick r:id="rId21"/>
              </a:rPr>
              <a:t>https://shareslide.ru/img/thumbs/c3772d18d718bc64470ed95d35499066-800x.jpg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считать ворон</a:t>
            </a:r>
          </a:p>
          <a:p>
            <a:r>
              <a:rPr lang="en-US" sz="1400" dirty="0">
                <a:latin typeface="Times New Roman" pitchFamily="18" charset="0"/>
                <a:cs typeface="Times New Roman" pitchFamily="18" charset="0"/>
                <a:hlinkClick r:id="rId22"/>
              </a:rPr>
              <a:t>https://pngimg.com/uploads/letter_a/letter_a_PNG12.png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буква А</a:t>
            </a:r>
          </a:p>
          <a:p>
            <a:r>
              <a:rPr lang="en-US" sz="1400" dirty="0">
                <a:latin typeface="Times New Roman" pitchFamily="18" charset="0"/>
                <a:cs typeface="Times New Roman" pitchFamily="18" charset="0"/>
                <a:hlinkClick r:id="rId23"/>
              </a:rPr>
              <a:t>https://1000logos.net/wp-content/uploads/2020/08/Opera-Logo-2013.jpg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буква О</a:t>
            </a:r>
          </a:p>
          <a:p>
            <a:r>
              <a:rPr lang="en-US" sz="1400" dirty="0">
                <a:latin typeface="Times New Roman" pitchFamily="18" charset="0"/>
                <a:cs typeface="Times New Roman" pitchFamily="18" charset="0"/>
                <a:hlinkClick r:id="rId24"/>
              </a:rPr>
              <a:t>https://img-fotki.yandex.ru/get/6743/200418627.19/0_10bce8_84ef4d54_orig.png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тыквы</a:t>
            </a:r>
          </a:p>
          <a:p>
            <a:r>
              <a:rPr lang="en-US" sz="1400" dirty="0">
                <a:latin typeface="Times New Roman" pitchFamily="18" charset="0"/>
                <a:cs typeface="Times New Roman" pitchFamily="18" charset="0"/>
                <a:hlinkClick r:id="rId25"/>
              </a:rPr>
              <a:t>https://7ogorod.ru/wp-content/uploads/2018/08/luk-1-1.jpg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лук</a:t>
            </a:r>
          </a:p>
          <a:p>
            <a:r>
              <a:rPr lang="en-US" sz="1400" dirty="0">
                <a:latin typeface="Times New Roman" pitchFamily="18" charset="0"/>
                <a:cs typeface="Times New Roman" pitchFamily="18" charset="0"/>
                <a:hlinkClick r:id="rId26"/>
              </a:rPr>
              <a:t>https://www.pngmart.com/files/16/Green-Celtuce-Transparent-PNG.png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салат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12749670_27-p-fon-dlya-prezentatsii-goluboi-s-ramkoi-28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988" t="10500" r="12988" b="16400"/>
          <a:stretch>
            <a:fillRect/>
          </a:stretch>
        </p:blipFill>
        <p:spPr>
          <a:xfrm>
            <a:off x="1259632" y="3789040"/>
            <a:ext cx="3268665" cy="2420888"/>
          </a:xfrm>
          <a:prstGeom prst="rect">
            <a:avLst/>
          </a:prstGeom>
        </p:spPr>
      </p:pic>
      <p:pic>
        <p:nvPicPr>
          <p:cNvPr id="5" name="Рисунок 4" descr="1612749670_27-p-fon-dlya-prezentatsii-goluboi-s-ramkoi-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47864" y="404664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Чистоговорка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27584" y="1484784"/>
            <a:ext cx="741682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Ва-ва-ва</a:t>
            </a:r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ва-ва-ва</a:t>
            </a:r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- вот высокая трава.</a:t>
            </a:r>
          </a:p>
          <a:p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Вы-вы-вы, вы-вы-вы - даже выше головы.</a:t>
            </a:r>
          </a:p>
          <a:p>
            <a:r>
              <a:rPr lang="ru-RU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Ве-ве-ве</a:t>
            </a:r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ве-ве-ве</a:t>
            </a:r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- васильки видны в траве.</a:t>
            </a:r>
          </a:p>
          <a:p>
            <a:r>
              <a:rPr lang="ru-RU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Ву-ву-ву</a:t>
            </a:r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ву-ву-ву</a:t>
            </a:r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- васильков букет нарву. </a:t>
            </a:r>
          </a:p>
        </p:txBody>
      </p:sp>
      <p:pic>
        <p:nvPicPr>
          <p:cNvPr id="10" name="Рисунок 9" descr="1643649844_1-adonius-club-p-vasilki-na-prozrachnom-fone-1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47864" y="3356992"/>
            <a:ext cx="4027662" cy="304759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12749670_27-p-fon-dlya-prezentatsii-goluboi-s-ramkoi-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9552" y="404664"/>
            <a:ext cx="8136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Какие звуки вы слышали чаще других, когда проговаривали </a:t>
            </a:r>
            <a:r>
              <a:rPr lang="ru-RU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чистоговорку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Овальная выноска 5"/>
          <p:cNvSpPr/>
          <p:nvPr/>
        </p:nvSpPr>
        <p:spPr>
          <a:xfrm flipH="1">
            <a:off x="1619672" y="2492896"/>
            <a:ext cx="2592056" cy="1296000"/>
          </a:xfrm>
          <a:prstGeom prst="wedgeEllipseCallout">
            <a:avLst/>
          </a:prstGeom>
          <a:solidFill>
            <a:srgbClr val="CCFFFF"/>
          </a:solidFill>
          <a:ln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4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[в], [</a:t>
            </a:r>
            <a:r>
              <a:rPr lang="ru-RU" sz="44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44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'</a:t>
            </a:r>
            <a:r>
              <a:rPr lang="ru-RU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]</a:t>
            </a:r>
          </a:p>
          <a:p>
            <a:pPr algn="ctr"/>
            <a:endParaRPr lang="ru-RU" sz="4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087CFD-11DF-A4BD-635B-3BF39F81782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556" t="15136" r="48555" b="16914"/>
          <a:stretch/>
        </p:blipFill>
        <p:spPr>
          <a:xfrm>
            <a:off x="5004048" y="1484784"/>
            <a:ext cx="3240360" cy="47840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В-В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12749670_27-p-fon-dlya-prezentatsii-goluboi-s-ramkoi-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2843808" y="548680"/>
            <a:ext cx="3384376" cy="914400"/>
          </a:xfrm>
          <a:prstGeom prst="roundRect">
            <a:avLst/>
          </a:prstGeom>
          <a:ln w="38100">
            <a:solidFill>
              <a:srgbClr val="99CC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99CC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Тема урока: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483768" y="1628800"/>
            <a:ext cx="4176464" cy="1656184"/>
          </a:xfrm>
          <a:prstGeom prst="roundRect">
            <a:avLst/>
          </a:prstGeom>
          <a:solidFill>
            <a:srgbClr val="CCECFF"/>
          </a:solidFill>
          <a:ln w="38100"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«Согласная буква В, в»</a:t>
            </a:r>
          </a:p>
          <a:p>
            <a:pPr algn="ctr"/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B342EA-829A-3720-89AF-E155074D8B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333" t="19086" r="42556" b="20469"/>
          <a:stretch/>
        </p:blipFill>
        <p:spPr>
          <a:xfrm>
            <a:off x="2509520" y="3356992"/>
            <a:ext cx="4124960" cy="3108960"/>
          </a:xfrm>
          <a:prstGeom prst="roundRect">
            <a:avLst/>
          </a:prstGeom>
          <a:effectLst>
            <a:softEdge rad="3175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612749670_27-p-fon-dlya-prezentatsii-goluboi-s-ramkoi-28.jpg">
            <a:extLst>
              <a:ext uri="{FF2B5EF4-FFF2-40B4-BE49-F238E27FC236}">
                <a16:creationId xmlns:a16="http://schemas.microsoft.com/office/drawing/2014/main" id="{8BE90643-3F69-D6D0-8617-DB8B21A6190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-8528"/>
            <a:ext cx="9123576" cy="684268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78FD72-4B84-14E5-C964-C008D543C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зовут этого героя?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D7C8E9-6456-55E5-C6C9-17CD9A9260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258816" cy="4525963"/>
          </a:xfrm>
        </p:spPr>
        <p:txBody>
          <a:bodyPr/>
          <a:lstStyle/>
          <a:p>
            <a:r>
              <a:rPr lang="ru-RU" dirty="0"/>
              <a:t>Какой первый звук слышим?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6D2665D-4CAA-A5AD-CC24-66984B4B2C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889" t="24223" r="50000" b="22445"/>
          <a:stretch/>
        </p:blipFill>
        <p:spPr>
          <a:xfrm>
            <a:off x="4932040" y="1412776"/>
            <a:ext cx="3384376" cy="5048517"/>
          </a:xfrm>
          <a:prstGeom prst="rect">
            <a:avLst/>
          </a:prstGeom>
        </p:spPr>
      </p:pic>
      <p:sp>
        <p:nvSpPr>
          <p:cNvPr id="15" name="Скругленный прямоугольник 4">
            <a:extLst>
              <a:ext uri="{FF2B5EF4-FFF2-40B4-BE49-F238E27FC236}">
                <a16:creationId xmlns:a16="http://schemas.microsoft.com/office/drawing/2014/main" id="{0F4ACD67-B554-FD4D-56C2-1DF259CFDB60}"/>
              </a:ext>
            </a:extLst>
          </p:cNvPr>
          <p:cNvSpPr/>
          <p:nvPr/>
        </p:nvSpPr>
        <p:spPr>
          <a:xfrm>
            <a:off x="971600" y="3429000"/>
            <a:ext cx="2952328" cy="914400"/>
          </a:xfrm>
          <a:prstGeom prst="roundRect">
            <a:avLst/>
          </a:prstGeom>
          <a:ln>
            <a:solidFill>
              <a:srgbClr val="0099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Звук </a:t>
            </a:r>
            <a:r>
              <a:rPr lang="ru-RU" sz="40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[в]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C41CD60-22D9-BF3E-7661-E1B2BF98378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5000" t="71037" r="36556" b="20865"/>
          <a:stretch/>
        </p:blipFill>
        <p:spPr>
          <a:xfrm>
            <a:off x="827584" y="5013176"/>
            <a:ext cx="3435828" cy="8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272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12749670_27-p-fon-dlya-prezentatsii-goluboi-s-ramkoi-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92" y="0"/>
            <a:ext cx="9113408" cy="6835056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2699792" y="764704"/>
            <a:ext cx="2952328" cy="914400"/>
          </a:xfrm>
          <a:prstGeom prst="roundRect">
            <a:avLst/>
          </a:prstGeom>
          <a:ln>
            <a:solidFill>
              <a:srgbClr val="0099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Звук </a:t>
            </a:r>
            <a:r>
              <a:rPr lang="ru-RU" sz="40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[в]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19672" y="2132856"/>
            <a:ext cx="2088000" cy="720080"/>
          </a:xfrm>
          <a:prstGeom prst="roundRect">
            <a:avLst/>
          </a:prstGeom>
          <a:ln>
            <a:solidFill>
              <a:srgbClr val="0099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гласный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572000" y="2132856"/>
            <a:ext cx="2088232" cy="720080"/>
          </a:xfrm>
          <a:prstGeom prst="roundRect">
            <a:avLst/>
          </a:prstGeom>
          <a:ln>
            <a:solidFill>
              <a:srgbClr val="0099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согласный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51920" y="1916832"/>
            <a:ext cx="648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619904" y="3573016"/>
            <a:ext cx="2088000" cy="720080"/>
          </a:xfrm>
          <a:prstGeom prst="roundRect">
            <a:avLst/>
          </a:prstGeom>
          <a:ln>
            <a:solidFill>
              <a:srgbClr val="0099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твёрдый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572000" y="3573016"/>
            <a:ext cx="2088000" cy="720080"/>
          </a:xfrm>
          <a:prstGeom prst="roundRect">
            <a:avLst/>
          </a:prstGeom>
          <a:ln>
            <a:solidFill>
              <a:srgbClr val="0099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мягкий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51920" y="3356992"/>
            <a:ext cx="648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619904" y="4933617"/>
            <a:ext cx="2088000" cy="720080"/>
          </a:xfrm>
          <a:prstGeom prst="roundRect">
            <a:avLst/>
          </a:prstGeom>
          <a:ln>
            <a:solidFill>
              <a:srgbClr val="0099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звонкий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572000" y="4933617"/>
            <a:ext cx="2088000" cy="720080"/>
          </a:xfrm>
          <a:prstGeom prst="roundRect">
            <a:avLst/>
          </a:prstGeom>
          <a:ln>
            <a:solidFill>
              <a:srgbClr val="0099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глухой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51920" y="4717593"/>
            <a:ext cx="648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-0.14566 4.07407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7037E-7 L 0.17726 0.0002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7.40741E-7 L 0.17726 0.0011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0" grpId="0" animBg="1"/>
      <p:bldP spid="11" grpId="0" animBg="1"/>
      <p:bldP spid="13" grpId="0"/>
      <p:bldP spid="14" grpId="0" animBg="1"/>
      <p:bldP spid="15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12749670_27-p-fon-dlya-prezentatsii-goluboi-s-ramkoi-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Овальная выноска 4"/>
          <p:cNvSpPr/>
          <p:nvPr/>
        </p:nvSpPr>
        <p:spPr>
          <a:xfrm flipH="1">
            <a:off x="4860032" y="1196752"/>
            <a:ext cx="2088232" cy="1296144"/>
          </a:xfrm>
          <a:prstGeom prst="wedgeEllipseCallout">
            <a:avLst/>
          </a:prstGeom>
          <a:solidFill>
            <a:srgbClr val="CCFFFF"/>
          </a:solidFill>
          <a:ln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[в']</a:t>
            </a:r>
            <a:endParaRPr lang="ru-RU" dirty="0">
              <a:solidFill>
                <a:srgbClr val="009900"/>
              </a:solidFill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899592" y="4653136"/>
            <a:ext cx="3600400" cy="1368152"/>
            <a:chOff x="251520" y="4077072"/>
            <a:chExt cx="3600400" cy="1368152"/>
          </a:xfrm>
        </p:grpSpPr>
        <p:sp>
          <p:nvSpPr>
            <p:cNvPr id="12" name="Равнобедренный треугольник 11"/>
            <p:cNvSpPr/>
            <p:nvPr/>
          </p:nvSpPr>
          <p:spPr>
            <a:xfrm flipH="1">
              <a:off x="2195736" y="5157192"/>
              <a:ext cx="216024" cy="288032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ый треугольник 12"/>
            <p:cNvSpPr/>
            <p:nvPr/>
          </p:nvSpPr>
          <p:spPr>
            <a:xfrm>
              <a:off x="1691680" y="4365104"/>
              <a:ext cx="1440160" cy="720080"/>
            </a:xfrm>
            <a:prstGeom prst="rtTriangle">
              <a:avLst/>
            </a:prstGeom>
            <a:solidFill>
              <a:srgbClr val="0099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4" name="Прямоугольный треугольник 13"/>
            <p:cNvSpPr/>
            <p:nvPr/>
          </p:nvSpPr>
          <p:spPr>
            <a:xfrm flipH="1" flipV="1">
              <a:off x="1691680" y="4365104"/>
              <a:ext cx="1440160" cy="720080"/>
            </a:xfrm>
            <a:prstGeom prst="rt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3131840" y="4365104"/>
              <a:ext cx="720080" cy="720080"/>
            </a:xfrm>
            <a:prstGeom prst="rect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2" name="Прямоугольный треугольник 21"/>
            <p:cNvSpPr/>
            <p:nvPr/>
          </p:nvSpPr>
          <p:spPr>
            <a:xfrm>
              <a:off x="251520" y="4365104"/>
              <a:ext cx="1440160" cy="720080"/>
            </a:xfrm>
            <a:prstGeom prst="rtTriangle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3" name="Прямоугольный треугольник 22"/>
            <p:cNvSpPr/>
            <p:nvPr/>
          </p:nvSpPr>
          <p:spPr>
            <a:xfrm flipH="1" flipV="1">
              <a:off x="251520" y="4365104"/>
              <a:ext cx="1440160" cy="720080"/>
            </a:xfrm>
            <a:prstGeom prst="rt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24" name="Прямая соединительная линия 23"/>
            <p:cNvCxnSpPr/>
            <p:nvPr/>
          </p:nvCxnSpPr>
          <p:spPr>
            <a:xfrm>
              <a:off x="1691680" y="4149080"/>
              <a:ext cx="0" cy="11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 flipH="1">
              <a:off x="1115616" y="4077072"/>
              <a:ext cx="72008" cy="180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>
            <a:off x="2843808" y="404664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Что делает вратарь?</a:t>
            </a:r>
          </a:p>
        </p:txBody>
      </p:sp>
      <p:pic>
        <p:nvPicPr>
          <p:cNvPr id="16" name="Рисунок 15" descr="e8df8c0a170ac6e586b7a9cf565e0c8d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101"/>
          <a:stretch>
            <a:fillRect/>
          </a:stretch>
        </p:blipFill>
        <p:spPr>
          <a:xfrm>
            <a:off x="1314875" y="1196752"/>
            <a:ext cx="2880320" cy="310038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6AAC89B-F885-C9D5-3594-CFB0D16C226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556" t="15136" r="48555" b="16914"/>
          <a:stretch/>
        </p:blipFill>
        <p:spPr>
          <a:xfrm>
            <a:off x="5940152" y="2492896"/>
            <a:ext cx="2655086" cy="39199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12749670_27-p-fon-dlya-prezentatsii-goluboi-s-ramkoi-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67" y="0"/>
            <a:ext cx="9144001" cy="68580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2699792" y="764704"/>
            <a:ext cx="2952328" cy="914400"/>
          </a:xfrm>
          <a:prstGeom prst="roundRect">
            <a:avLst/>
          </a:prstGeom>
          <a:ln>
            <a:solidFill>
              <a:srgbClr val="0099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Звук </a:t>
            </a:r>
            <a:r>
              <a:rPr lang="ru-RU" sz="4000" dirty="0">
                <a:ln>
                  <a:solidFill>
                    <a:srgbClr val="009900"/>
                  </a:solidFill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[в']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19672" y="2132856"/>
            <a:ext cx="2088000" cy="720080"/>
          </a:xfrm>
          <a:prstGeom prst="roundRect">
            <a:avLst/>
          </a:prstGeom>
          <a:ln>
            <a:solidFill>
              <a:srgbClr val="0099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гласный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572000" y="2132856"/>
            <a:ext cx="2088232" cy="720080"/>
          </a:xfrm>
          <a:prstGeom prst="roundRect">
            <a:avLst/>
          </a:prstGeom>
          <a:ln>
            <a:solidFill>
              <a:srgbClr val="0099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согласный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51920" y="1916832"/>
            <a:ext cx="648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619904" y="3573016"/>
            <a:ext cx="2088000" cy="720080"/>
          </a:xfrm>
          <a:prstGeom prst="roundRect">
            <a:avLst/>
          </a:prstGeom>
          <a:ln>
            <a:solidFill>
              <a:srgbClr val="0099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твёрдый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572000" y="3573016"/>
            <a:ext cx="2088000" cy="720080"/>
          </a:xfrm>
          <a:prstGeom prst="roundRect">
            <a:avLst/>
          </a:prstGeom>
          <a:ln>
            <a:solidFill>
              <a:srgbClr val="0099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мягкий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51920" y="3356992"/>
            <a:ext cx="648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619904" y="4933617"/>
            <a:ext cx="2088000" cy="720080"/>
          </a:xfrm>
          <a:prstGeom prst="roundRect">
            <a:avLst/>
          </a:prstGeom>
          <a:ln>
            <a:solidFill>
              <a:srgbClr val="0099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звонкий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572000" y="4933617"/>
            <a:ext cx="2088000" cy="720080"/>
          </a:xfrm>
          <a:prstGeom prst="roundRect">
            <a:avLst/>
          </a:prstGeom>
          <a:ln>
            <a:solidFill>
              <a:srgbClr val="0099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глухой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51920" y="4717593"/>
            <a:ext cx="648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2D20962-0A7C-807B-44DE-76FBA84CE5E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556" t="15136" r="48555" b="16914"/>
          <a:stretch/>
        </p:blipFill>
        <p:spPr>
          <a:xfrm>
            <a:off x="6732240" y="3212976"/>
            <a:ext cx="2118584" cy="31278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-0.16128 4.07407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7037E-7 L -0.16146 0.0002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7.40741E-7 L 0.16146 0.0011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0" grpId="0" animBg="1"/>
      <p:bldP spid="11" grpId="0" animBg="1"/>
      <p:bldP spid="13" grpId="0"/>
      <p:bldP spid="17" grpId="0" animBg="1"/>
      <p:bldP spid="18" grpId="0" animBg="1"/>
      <p:bldP spid="1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4439</TotalTime>
  <Words>757</Words>
  <Application>Microsoft Office PowerPoint</Application>
  <PresentationFormat>Экран (4:3)</PresentationFormat>
  <Paragraphs>126</Paragraphs>
  <Slides>25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Arial</vt:lpstr>
      <vt:lpstr>Calibri</vt:lpstr>
      <vt:lpstr>Comic Sans MS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 зовут этого героя?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Азбука стр. 69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Азбука стр. 71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Светлана Шурыгина</cp:lastModifiedBy>
  <cp:revision>822</cp:revision>
  <dcterms:created xsi:type="dcterms:W3CDTF">2022-08-22T17:09:23Z</dcterms:created>
  <dcterms:modified xsi:type="dcterms:W3CDTF">2024-11-04T17:47:24Z</dcterms:modified>
</cp:coreProperties>
</file>